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7" r:id="rId9"/>
    <p:sldId id="265" r:id="rId10"/>
    <p:sldId id="263" r:id="rId11"/>
    <p:sldId id="266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2E2D08-87C9-4ACE-AA19-D63AFF493778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233412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3212976"/>
            <a:ext cx="7848872" cy="2425824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 err="1" smtClean="0">
                <a:solidFill>
                  <a:schemeClr val="tx1"/>
                </a:solidFill>
              </a:rPr>
              <a:t>Fiche</a:t>
            </a:r>
            <a:r>
              <a:rPr lang="cs-CZ" sz="5400" b="1" dirty="0" smtClean="0">
                <a:solidFill>
                  <a:schemeClr val="tx1"/>
                </a:solidFill>
              </a:rPr>
              <a:t> 2 – Potravinářství</a:t>
            </a:r>
          </a:p>
          <a:p>
            <a:pPr algn="ctr"/>
            <a:r>
              <a:rPr lang="cs-CZ" b="1" dirty="0"/>
              <a:t>Článek 17, odstavec 1., písmeno b) Zpracování a uvádění na trh zemědělských produktů 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504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Projekt využívá stávajících budov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	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Realizace projektu ve </a:t>
            </a:r>
            <a:r>
              <a:rPr lang="cs-CZ" dirty="0" smtClean="0"/>
              <a:t>stávajících objektech(úpravy na objektu min.20% způsobilých výdajů)</a:t>
            </a:r>
            <a:r>
              <a:rPr lang="cs-CZ" dirty="0" smtClean="0"/>
              <a:t>	</a:t>
            </a:r>
            <a:r>
              <a:rPr lang="cs-CZ" dirty="0" smtClean="0"/>
              <a:t>15</a:t>
            </a:r>
            <a:r>
              <a:rPr lang="cs-CZ" dirty="0" smtClean="0"/>
              <a:t> bodů</a:t>
            </a: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 </a:t>
            </a: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Počet obyvatel obce,ve které je projekt </a:t>
            </a:r>
            <a:r>
              <a:rPr lang="cs-CZ" b="1" dirty="0" smtClean="0"/>
              <a:t>realizován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Obec-místo </a:t>
            </a:r>
            <a:r>
              <a:rPr lang="cs-CZ" dirty="0" smtClean="0"/>
              <a:t>realizace projektu- má 1-499 trvale přihlášených </a:t>
            </a:r>
            <a:r>
              <a:rPr lang="cs-CZ" dirty="0" smtClean="0"/>
              <a:t>obyvatel 				 15 bodů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7391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Výše </a:t>
            </a:r>
            <a:r>
              <a:rPr lang="cs-CZ" b="1" dirty="0"/>
              <a:t>celkových způsobilých výdajů na </a:t>
            </a:r>
            <a:r>
              <a:rPr lang="cs-CZ" b="1" dirty="0" smtClean="0"/>
              <a:t>projekt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 </a:t>
            </a:r>
            <a:r>
              <a:rPr lang="cs-CZ" dirty="0" smtClean="0"/>
              <a:t>5</a:t>
            </a:r>
            <a:r>
              <a:rPr lang="cs-CZ" dirty="0" smtClean="0"/>
              <a:t>00.000 </a:t>
            </a:r>
            <a:r>
              <a:rPr lang="cs-CZ" dirty="0"/>
              <a:t>Kč </a:t>
            </a:r>
            <a:r>
              <a:rPr lang="cs-CZ" dirty="0" smtClean="0"/>
              <a:t>včetně				</a:t>
            </a:r>
            <a:r>
              <a:rPr lang="cs-CZ" dirty="0" smtClean="0"/>
              <a:t>15</a:t>
            </a:r>
            <a:r>
              <a:rPr lang="cs-CZ" dirty="0" smtClean="0"/>
              <a:t> </a:t>
            </a:r>
            <a:r>
              <a:rPr lang="cs-CZ" dirty="0" smtClean="0"/>
              <a:t>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5</a:t>
            </a:r>
            <a:r>
              <a:rPr lang="cs-CZ" dirty="0" smtClean="0"/>
              <a:t>00.001 </a:t>
            </a:r>
            <a:r>
              <a:rPr lang="cs-CZ" dirty="0"/>
              <a:t>Kč - </a:t>
            </a:r>
            <a:r>
              <a:rPr lang="cs-CZ" dirty="0" smtClean="0"/>
              <a:t>1</a:t>
            </a:r>
            <a:r>
              <a:rPr lang="cs-CZ" dirty="0" smtClean="0"/>
              <a:t>.000.000 </a:t>
            </a:r>
            <a:r>
              <a:rPr lang="cs-CZ" dirty="0"/>
              <a:t>mil. Kč </a:t>
            </a:r>
            <a:r>
              <a:rPr lang="cs-CZ" dirty="0" smtClean="0"/>
              <a:t>vč.		</a:t>
            </a:r>
            <a:r>
              <a:rPr lang="cs-CZ" dirty="0" smtClean="0"/>
              <a:t>10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1.000.001 </a:t>
            </a:r>
            <a:r>
              <a:rPr lang="cs-CZ" dirty="0" smtClean="0"/>
              <a:t>Kč - </a:t>
            </a:r>
            <a:r>
              <a:rPr lang="cs-CZ" dirty="0" smtClean="0"/>
              <a:t>2.000.000 </a:t>
            </a:r>
            <a:r>
              <a:rPr lang="cs-CZ" dirty="0" smtClean="0"/>
              <a:t>mil. Kč vč.		</a:t>
            </a:r>
            <a:r>
              <a:rPr lang="cs-CZ" dirty="0" smtClean="0"/>
              <a:t>  5 </a:t>
            </a:r>
            <a:r>
              <a:rPr lang="cs-CZ" dirty="0" smtClean="0"/>
              <a:t>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77516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 smtClean="0"/>
              <a:t>Minimální </a:t>
            </a:r>
            <a:r>
              <a:rPr lang="cs-CZ" sz="3200" b="1" dirty="0"/>
              <a:t>počet </a:t>
            </a:r>
            <a:r>
              <a:rPr lang="cs-CZ" sz="3200" b="1" dirty="0" smtClean="0"/>
              <a:t>bodů za preferenční </a:t>
            </a:r>
            <a:r>
              <a:rPr lang="cs-CZ" sz="3200" b="1" dirty="0"/>
              <a:t>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/>
              <a:t>35 bodů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571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1143000"/>
          </a:xfrm>
          <a:ln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352928" cy="4824536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cs-CZ" sz="2800" b="1" dirty="0" smtClean="0"/>
              <a:t>hmotné </a:t>
            </a:r>
            <a:r>
              <a:rPr lang="cs-CZ" sz="2800" b="1" dirty="0"/>
              <a:t>a nehmotné </a:t>
            </a:r>
            <a:r>
              <a:rPr lang="cs-CZ" sz="2800" b="1" dirty="0" smtClean="0"/>
              <a:t>investice do zpracování </a:t>
            </a:r>
            <a:r>
              <a:rPr lang="cs-CZ" sz="2800" b="1" dirty="0"/>
              <a:t>zemědělských produktů a jejich </a:t>
            </a:r>
            <a:r>
              <a:rPr lang="cs-CZ" sz="2800" b="1" dirty="0" smtClean="0"/>
              <a:t>uvádění </a:t>
            </a:r>
            <a:r>
              <a:rPr lang="cs-CZ" sz="2800" b="1" dirty="0"/>
              <a:t>na trh </a:t>
            </a:r>
            <a:endParaRPr lang="cs-CZ" sz="28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investice do výstavby a rekonstrukce budov včetně nezbytných manipulačních ploch,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pořízení </a:t>
            </a:r>
            <a:r>
              <a:rPr lang="cs-CZ" dirty="0"/>
              <a:t>strojů, nástrojů a zařízení pro zpracování zemědělských produktů, finální úpravu, balení, značení výrobků (</a:t>
            </a:r>
            <a:r>
              <a:rPr lang="cs-CZ" dirty="0" smtClean="0"/>
              <a:t>vč. technologií </a:t>
            </a:r>
            <a:r>
              <a:rPr lang="cs-CZ" dirty="0"/>
              <a:t>souvisejících s </a:t>
            </a:r>
            <a:r>
              <a:rPr lang="cs-CZ" dirty="0" err="1"/>
              <a:t>dohledatelností</a:t>
            </a:r>
            <a:r>
              <a:rPr lang="cs-CZ" dirty="0"/>
              <a:t> produktů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investice související </a:t>
            </a:r>
            <a:r>
              <a:rPr lang="cs-CZ" dirty="0"/>
              <a:t>se skladováním zpracovávané suroviny, výrobků a druhotných surovin vznikajících při </a:t>
            </a:r>
            <a:r>
              <a:rPr lang="cs-CZ" dirty="0" smtClean="0"/>
              <a:t>zpracování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investice </a:t>
            </a:r>
            <a:r>
              <a:rPr lang="cs-CZ" dirty="0"/>
              <a:t>vedoucí ke zvyšování a monitorovaní kvality </a:t>
            </a:r>
            <a:r>
              <a:rPr lang="cs-CZ" dirty="0" smtClean="0"/>
              <a:t>produktů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investice </a:t>
            </a:r>
            <a:r>
              <a:rPr lang="cs-CZ" dirty="0"/>
              <a:t>související s uváděním zemědělských a potravinářských produktů na trh (včetně investic do marketingu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investice </a:t>
            </a:r>
            <a:r>
              <a:rPr lang="cs-CZ" dirty="0"/>
              <a:t>do zařízení na čištění odpadních vod ve zpracovatelském provozu. </a:t>
            </a:r>
          </a:p>
        </p:txBody>
      </p:sp>
    </p:spTree>
    <p:extLst>
      <p:ext uri="{BB962C8B-B14F-4D97-AF65-F5344CB8AC3E}">
        <p14:creationId xmlns:p14="http://schemas.microsoft.com/office/powerpoint/2010/main" xmlns="" val="40930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Oprávněný žadatel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Zemědělský podnikatel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Výrobce </a:t>
            </a:r>
            <a:r>
              <a:rPr lang="cs-CZ" b="1" dirty="0"/>
              <a:t>potravin </a:t>
            </a:r>
            <a:r>
              <a:rPr lang="cs-CZ" dirty="0"/>
              <a:t>nebo </a:t>
            </a:r>
            <a:r>
              <a:rPr lang="cs-CZ" b="1" dirty="0"/>
              <a:t>surovin určených pro lidskou </a:t>
            </a:r>
            <a:r>
              <a:rPr lang="cs-CZ" b="1" dirty="0" smtClean="0"/>
              <a:t>spotřebu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Výrobce krmiv</a:t>
            </a: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Jiný </a:t>
            </a:r>
            <a:r>
              <a:rPr lang="cs-CZ" b="1" dirty="0"/>
              <a:t>subjekt aktivní ve zpracování, uvádění na trh a vývoji zemědělských produktů </a:t>
            </a:r>
            <a:r>
              <a:rPr lang="cs-CZ" b="1" dirty="0" smtClean="0"/>
              <a:t> </a:t>
            </a:r>
            <a:r>
              <a:rPr lang="cs-CZ" dirty="0" smtClean="0"/>
              <a:t>(dokládá odpovídající ŽL/výpis </a:t>
            </a:r>
            <a:r>
              <a:rPr lang="cs-CZ" dirty="0"/>
              <a:t>z obchodního </a:t>
            </a:r>
            <a:r>
              <a:rPr lang="cs-CZ" dirty="0" smtClean="0"/>
              <a:t>rejstříku)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7158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38368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Výše dotace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r>
              <a:rPr lang="cs-CZ" dirty="0" smtClean="0"/>
              <a:t>U zpracování </a:t>
            </a:r>
            <a:r>
              <a:rPr lang="cs-CZ" dirty="0"/>
              <a:t>zemědělských produktů, kdy </a:t>
            </a:r>
            <a:r>
              <a:rPr lang="cs-CZ" b="1" dirty="0" smtClean="0"/>
              <a:t>výstupní produkt nespadá pod přílohu </a:t>
            </a:r>
            <a:r>
              <a:rPr lang="cs-CZ" b="1" dirty="0"/>
              <a:t>I Smlouvy o fungování EU</a:t>
            </a:r>
            <a:r>
              <a:rPr lang="cs-CZ" dirty="0"/>
              <a:t>,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35 </a:t>
            </a:r>
            <a:r>
              <a:rPr lang="cs-CZ" dirty="0"/>
              <a:t>% </a:t>
            </a:r>
            <a:r>
              <a:rPr lang="cs-CZ" dirty="0" smtClean="0"/>
              <a:t>dotace </a:t>
            </a:r>
            <a:r>
              <a:rPr lang="cs-CZ" dirty="0"/>
              <a:t>pro střední podniky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</a:t>
            </a:r>
            <a:r>
              <a:rPr lang="cs-CZ" dirty="0"/>
              <a:t>45 % </a:t>
            </a:r>
            <a:r>
              <a:rPr lang="cs-CZ" dirty="0" smtClean="0"/>
              <a:t>dotace pro </a:t>
            </a:r>
            <a:r>
              <a:rPr lang="cs-CZ" dirty="0"/>
              <a:t>mikro a malé podniky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r>
              <a:rPr lang="cs-CZ" dirty="0" smtClean="0"/>
              <a:t>U zpracování </a:t>
            </a:r>
            <a:r>
              <a:rPr lang="cs-CZ" dirty="0"/>
              <a:t>zemědělských produktů, kdy </a:t>
            </a:r>
            <a:r>
              <a:rPr lang="cs-CZ" b="1" dirty="0" smtClean="0"/>
              <a:t>výstupní produkt spadá </a:t>
            </a:r>
            <a:r>
              <a:rPr lang="cs-CZ" b="1" dirty="0"/>
              <a:t>pod přílohu I Smlouvy o fungování EU</a:t>
            </a:r>
            <a:r>
              <a:rPr lang="cs-CZ" dirty="0"/>
              <a:t>, a uvádění zemědělských produktů na trh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dotace </a:t>
            </a:r>
            <a:r>
              <a:rPr lang="cs-CZ" dirty="0"/>
              <a:t>50 % výdajů </a:t>
            </a:r>
          </a:p>
        </p:txBody>
      </p:sp>
    </p:spTree>
    <p:extLst>
      <p:ext uri="{BB962C8B-B14F-4D97-AF65-F5344CB8AC3E}">
        <p14:creationId xmlns:p14="http://schemas.microsoft.com/office/powerpoint/2010/main" xmlns="" val="24857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Způsobilé výdaje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50405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400" b="1" dirty="0" smtClean="0"/>
              <a:t>Pouze </a:t>
            </a:r>
            <a:r>
              <a:rPr lang="cs-CZ" sz="3400" b="1" dirty="0"/>
              <a:t>investiční </a:t>
            </a:r>
            <a:r>
              <a:rPr lang="cs-CZ" sz="3400" b="1" dirty="0" smtClean="0"/>
              <a:t>výdaje</a:t>
            </a:r>
          </a:p>
          <a:p>
            <a:r>
              <a:rPr lang="cs-CZ" sz="3000" dirty="0" smtClean="0"/>
              <a:t>pořízení </a:t>
            </a:r>
            <a:r>
              <a:rPr lang="cs-CZ" sz="3000" dirty="0"/>
              <a:t>strojů, nástrojů a zařízení pro zpracování zemědělských produktů, finální úpravu, balení, značení výrobků (včetně technologií souvisejících s </a:t>
            </a:r>
            <a:r>
              <a:rPr lang="cs-CZ" sz="3000" dirty="0" err="1"/>
              <a:t>dohledatelností</a:t>
            </a:r>
            <a:r>
              <a:rPr lang="cs-CZ" sz="3000" dirty="0"/>
              <a:t> produktů) </a:t>
            </a:r>
          </a:p>
          <a:p>
            <a:r>
              <a:rPr lang="cs-CZ" sz="3000" dirty="0" smtClean="0"/>
              <a:t>výstavba</a:t>
            </a:r>
            <a:r>
              <a:rPr lang="cs-CZ" sz="3000" dirty="0"/>
              <a:t>, modernizace a rekonstrukce budov (včetně manipulačních ploch a bouracích prací nezbytně nutných pro realizaci projektu) </a:t>
            </a:r>
          </a:p>
          <a:p>
            <a:r>
              <a:rPr lang="cs-CZ" sz="3000" dirty="0" smtClean="0"/>
              <a:t>investice </a:t>
            </a:r>
            <a:r>
              <a:rPr lang="cs-CZ" sz="3000" dirty="0"/>
              <a:t>související se skladováním zpracovávané suroviny, výrobků a druhotných surovin vznikajících při zpracování s výjimkou odpadních vod </a:t>
            </a:r>
          </a:p>
          <a:p>
            <a:r>
              <a:rPr lang="cs-CZ" sz="3000" dirty="0" smtClean="0"/>
              <a:t>investice </a:t>
            </a:r>
            <a:r>
              <a:rPr lang="cs-CZ" sz="3000" dirty="0"/>
              <a:t>vedoucí ke zvyšování a monitorování kvality produktů </a:t>
            </a:r>
          </a:p>
          <a:p>
            <a:r>
              <a:rPr lang="cs-CZ" sz="3000" dirty="0" smtClean="0"/>
              <a:t>investice </a:t>
            </a:r>
            <a:r>
              <a:rPr lang="cs-CZ" sz="3000" dirty="0"/>
              <a:t>související s uváděním vlastních produktů na trh včetně marketingu (např. výstavba a rekonstrukce prodejen, pojízdné prodejny, stánky, prodej ze dvora, vybavení prodejen apod.) </a:t>
            </a:r>
          </a:p>
          <a:p>
            <a:r>
              <a:rPr lang="pt-BR" sz="3000" dirty="0" smtClean="0"/>
              <a:t>pořízení </a:t>
            </a:r>
            <a:r>
              <a:rPr lang="pt-BR" sz="3000" dirty="0"/>
              <a:t>užitkových vozů kategorie N1 a N2 </a:t>
            </a:r>
          </a:p>
          <a:p>
            <a:r>
              <a:rPr lang="cs-CZ" sz="3000" dirty="0" smtClean="0"/>
              <a:t>investice </a:t>
            </a:r>
            <a:r>
              <a:rPr lang="cs-CZ" sz="3000" dirty="0"/>
              <a:t>do zařízení na čištění odpadních vod ve zpracovatelském provozu </a:t>
            </a:r>
          </a:p>
          <a:p>
            <a:r>
              <a:rPr lang="cs-CZ" sz="3000" dirty="0" smtClean="0"/>
              <a:t>nákup </a:t>
            </a:r>
            <a:r>
              <a:rPr lang="cs-CZ" sz="3000" dirty="0"/>
              <a:t>nemovitosti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4450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Způsobilé výdaje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010 	Zpracování zemědělských produktů (výstupní produkt spadá pod přílohu I Smlouvy o fungování EU) 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011 	Zpracování zemědělských produktů (výstupní produkt nespadá pod přílohu I Smlouvy o fungování EU) 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012 	Uvádění zemědělských produktů na trh 	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041 	Nákup </a:t>
            </a:r>
            <a:r>
              <a:rPr lang="cs-CZ" dirty="0"/>
              <a:t>nemovitosti 	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6106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Další podmínky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Stavební výdaje – pouze na objektech ve vlastnictví</a:t>
            </a:r>
            <a:r>
              <a:rPr lang="cs-CZ" dirty="0"/>
              <a:t>, spoluvlastnictví s min. 50% </a:t>
            </a:r>
            <a:r>
              <a:rPr lang="cs-CZ" dirty="0" smtClean="0"/>
              <a:t>podílem nebo věcným břemenem. V případě  umístění strojů, technologií nebo </a:t>
            </a:r>
            <a:r>
              <a:rPr lang="cs-CZ" dirty="0"/>
              <a:t>vybavení, </a:t>
            </a:r>
            <a:r>
              <a:rPr lang="cs-CZ" dirty="0" smtClean="0"/>
              <a:t>je možná realizaci i v pronajatých prostorách. 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 </a:t>
            </a:r>
            <a:r>
              <a:rPr lang="cs-CZ" dirty="0"/>
              <a:t>případě zpracování zemědělských produktů, kdy výstupním produktem je produkt nespadající pod přílohu I Smlouvy o fungování </a:t>
            </a:r>
            <a:r>
              <a:rPr lang="cs-CZ" dirty="0" smtClean="0"/>
              <a:t>EU:</a:t>
            </a:r>
          </a:p>
          <a:p>
            <a:pPr marL="0" indent="0">
              <a:buNone/>
            </a:pPr>
            <a:r>
              <a:rPr lang="cs-CZ" dirty="0" smtClean="0"/>
              <a:t> 	- </a:t>
            </a:r>
            <a:r>
              <a:rPr lang="cs-CZ" dirty="0"/>
              <a:t>žadatel </a:t>
            </a:r>
            <a:r>
              <a:rPr lang="cs-CZ" dirty="0" smtClean="0"/>
              <a:t>nesmí </a:t>
            </a:r>
            <a:r>
              <a:rPr lang="cs-CZ" dirty="0"/>
              <a:t>být </a:t>
            </a:r>
            <a:r>
              <a:rPr lang="cs-CZ" dirty="0" smtClean="0"/>
              <a:t>velký podnik</a:t>
            </a:r>
          </a:p>
          <a:p>
            <a:pPr marL="0" indent="0">
              <a:buNone/>
            </a:pPr>
            <a:r>
              <a:rPr lang="cs-CZ" dirty="0" smtClean="0"/>
              <a:t>	- podpora musí mít </a:t>
            </a:r>
            <a:r>
              <a:rPr lang="cs-CZ" dirty="0"/>
              <a:t>motivační účinek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7024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Limity</a:t>
            </a:r>
            <a:endParaRPr lang="cs-CZ" b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6902341"/>
              </p:ext>
            </p:extLst>
          </p:nvPr>
        </p:nvGraphicFramePr>
        <p:xfrm>
          <a:off x="323528" y="1851502"/>
          <a:ext cx="8568952" cy="4572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4476"/>
                <a:gridCol w="4284476"/>
              </a:tblGrid>
              <a:tr h="281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Popis výdaje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Maximální hodnota </a:t>
                      </a:r>
                    </a:p>
                  </a:txBody>
                  <a:tcPr marL="59639" marR="59639" marT="0" marB="0"/>
                </a:tc>
              </a:tr>
              <a:tr h="2530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Investice ke zvyšování a monitorování kvality produktů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-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provozní </a:t>
                      </a:r>
                      <a:r>
                        <a:rPr lang="cs-CZ" sz="1400" dirty="0">
                          <a:effectLst/>
                        </a:rPr>
                        <a:t>laboratoře a související hardware a software 1 000 000,-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-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dopravní </a:t>
                      </a:r>
                      <a:r>
                        <a:rPr lang="cs-CZ" sz="1400" dirty="0">
                          <a:effectLst/>
                        </a:rPr>
                        <a:t>prostředek, jehož největší přípustná hmotnost (vč. chladící/mrazící jednotky) </a:t>
                      </a:r>
                      <a:r>
                        <a:rPr lang="cs-CZ" sz="1400" dirty="0" smtClean="0">
                          <a:effectLst/>
                        </a:rPr>
                        <a:t>nepřevyšuje </a:t>
                      </a:r>
                      <a:r>
                        <a:rPr lang="cs-CZ" sz="1400" dirty="0">
                          <a:effectLst/>
                        </a:rPr>
                        <a:t>3,5 t – 700 000,- Kč </a:t>
                      </a:r>
                      <a:r>
                        <a:rPr lang="cs-CZ" sz="1400" dirty="0" smtClean="0">
                          <a:effectLst/>
                        </a:rPr>
                        <a:t>; je </a:t>
                      </a:r>
                      <a:r>
                        <a:rPr lang="cs-CZ" sz="1400" dirty="0">
                          <a:effectLst/>
                        </a:rPr>
                        <a:t>v rozmezí 3,5 – 12 t – 1 500 000,-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-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chladící </a:t>
                      </a:r>
                      <a:r>
                        <a:rPr lang="cs-CZ" sz="1400" dirty="0">
                          <a:effectLst/>
                        </a:rPr>
                        <a:t>jednotka </a:t>
                      </a:r>
                      <a:r>
                        <a:rPr lang="cs-CZ" sz="1400" dirty="0" smtClean="0">
                          <a:effectLst/>
                        </a:rPr>
                        <a:t> 500 </a:t>
                      </a:r>
                      <a:r>
                        <a:rPr lang="cs-CZ" sz="1400" dirty="0">
                          <a:effectLst/>
                        </a:rPr>
                        <a:t>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-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mrazící </a:t>
                      </a:r>
                      <a:r>
                        <a:rPr lang="cs-CZ" sz="1400" dirty="0">
                          <a:effectLst/>
                        </a:rPr>
                        <a:t>jednotka </a:t>
                      </a:r>
                      <a:r>
                        <a:rPr lang="cs-CZ" sz="1400" dirty="0" smtClean="0">
                          <a:effectLst/>
                        </a:rPr>
                        <a:t>700 </a:t>
                      </a:r>
                      <a:r>
                        <a:rPr lang="cs-CZ" sz="1400" dirty="0">
                          <a:effectLst/>
                        </a:rPr>
                        <a:t>000,- Kč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</a:tr>
              <a:tr h="1691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Investice související s uváděním vlastních produktů na trh včetně </a:t>
                      </a:r>
                      <a:r>
                        <a:rPr lang="cs-CZ" sz="2000" dirty="0" smtClean="0">
                          <a:effectLst/>
                        </a:rPr>
                        <a:t>marketingu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-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dopravní </a:t>
                      </a:r>
                      <a:r>
                        <a:rPr lang="cs-CZ" sz="1400" dirty="0">
                          <a:effectLst/>
                        </a:rPr>
                        <a:t>prostředek, jehož největší přípustná hmotnost (vč. </a:t>
                      </a:r>
                      <a:r>
                        <a:rPr lang="cs-CZ" sz="1400" dirty="0" smtClean="0">
                          <a:effectLst/>
                        </a:rPr>
                        <a:t>chladící/ mrazící </a:t>
                      </a:r>
                      <a:r>
                        <a:rPr lang="cs-CZ" sz="1400" dirty="0">
                          <a:effectLst/>
                        </a:rPr>
                        <a:t>jednotky)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mtClean="0">
                          <a:effectLst/>
                        </a:rPr>
                        <a:t>nepřevyšuje </a:t>
                      </a:r>
                      <a:r>
                        <a:rPr lang="cs-CZ" sz="1400" dirty="0">
                          <a:effectLst/>
                        </a:rPr>
                        <a:t>3,5 t – 700 000,-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je v rozmezí 3,5 – 12 t – 1 500 000,-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- pojízdná </a:t>
                      </a:r>
                      <a:r>
                        <a:rPr lang="cs-CZ" sz="1400" dirty="0">
                          <a:effectLst/>
                        </a:rPr>
                        <a:t>prodejna </a:t>
                      </a:r>
                      <a:r>
                        <a:rPr lang="cs-CZ" sz="1400" dirty="0" smtClean="0">
                          <a:effectLst/>
                        </a:rPr>
                        <a:t>   1 </a:t>
                      </a:r>
                      <a:r>
                        <a:rPr lang="cs-CZ" sz="1400" dirty="0">
                          <a:effectLst/>
                        </a:rPr>
                        <a:t>500 000,- Kč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75200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Počet vytvořených pracovních míst v rámci </a:t>
            </a:r>
            <a:r>
              <a:rPr lang="cs-CZ" sz="2400" b="1" dirty="0" smtClean="0">
                <a:solidFill>
                  <a:schemeClr val="tx1"/>
                </a:solidFill>
              </a:rPr>
              <a:t>projektu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1,0 a více </a:t>
            </a:r>
            <a:r>
              <a:rPr lang="cs-CZ" sz="2400" dirty="0" smtClean="0">
                <a:solidFill>
                  <a:schemeClr val="tx1"/>
                </a:solidFill>
              </a:rPr>
              <a:t>úvazku	</a:t>
            </a:r>
            <a:r>
              <a:rPr lang="cs-CZ" sz="2400" dirty="0" smtClean="0"/>
              <a:t>2</a:t>
            </a:r>
            <a:r>
              <a:rPr lang="cs-CZ" sz="2400" dirty="0" smtClean="0"/>
              <a:t>0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Závazek </a:t>
            </a:r>
            <a:r>
              <a:rPr lang="cs-CZ" sz="2400" dirty="0" smtClean="0">
                <a:solidFill>
                  <a:schemeClr val="tx1"/>
                </a:solidFill>
              </a:rPr>
              <a:t>nově </a:t>
            </a:r>
            <a:r>
              <a:rPr lang="cs-CZ" sz="2400" dirty="0">
                <a:solidFill>
                  <a:schemeClr val="tx1"/>
                </a:solidFill>
              </a:rPr>
              <a:t>vytvořených </a:t>
            </a:r>
            <a:r>
              <a:rPr lang="cs-CZ" sz="2400" dirty="0" smtClean="0">
                <a:solidFill>
                  <a:schemeClr val="tx1"/>
                </a:solidFill>
              </a:rPr>
              <a:t>pracovních míst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- 3 </a:t>
            </a:r>
            <a:r>
              <a:rPr lang="cs-CZ" sz="2400" dirty="0">
                <a:solidFill>
                  <a:schemeClr val="tx1"/>
                </a:solidFill>
              </a:rPr>
              <a:t>roky </a:t>
            </a:r>
            <a:r>
              <a:rPr lang="cs-CZ" sz="2400" dirty="0" smtClean="0">
                <a:solidFill>
                  <a:schemeClr val="tx1"/>
                </a:solidFill>
              </a:rPr>
              <a:t>u mikro, malých a středních podniků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- 5 let u </a:t>
            </a:r>
            <a:r>
              <a:rPr lang="cs-CZ" sz="2400" dirty="0">
                <a:solidFill>
                  <a:schemeClr val="tx1"/>
                </a:solidFill>
              </a:rPr>
              <a:t>velkých podniků od převedení dotace na účet příjemce </a:t>
            </a:r>
          </a:p>
        </p:txBody>
      </p:sp>
    </p:spTree>
    <p:extLst>
      <p:ext uri="{BB962C8B-B14F-4D97-AF65-F5344CB8AC3E}">
        <p14:creationId xmlns:p14="http://schemas.microsoft.com/office/powerpoint/2010/main" xmlns="" val="1369858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330</TotalTime>
  <Words>480</Words>
  <Application>Microsoft Office PowerPoint</Application>
  <PresentationFormat>Předvádění na obrazovce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Tok</vt:lpstr>
      <vt:lpstr>PROGRAM ROZVOJE VENKOVA </vt:lpstr>
      <vt:lpstr>Oblasti podpory</vt:lpstr>
      <vt:lpstr>Oprávněný žadatel</vt:lpstr>
      <vt:lpstr>Výše dotace</vt:lpstr>
      <vt:lpstr>Způsobilé výdaje</vt:lpstr>
      <vt:lpstr>Způsobilé výdaje</vt:lpstr>
      <vt:lpstr>Další podmínky</vt:lpstr>
      <vt:lpstr>Limity</vt:lpstr>
      <vt:lpstr>Preferenční kritéria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ROZVOJE VENKOVA</dc:title>
  <dc:creator>Renata</dc:creator>
  <cp:lastModifiedBy>Uživatel systému Windows</cp:lastModifiedBy>
  <cp:revision>16</cp:revision>
  <dcterms:created xsi:type="dcterms:W3CDTF">2017-03-14T09:47:17Z</dcterms:created>
  <dcterms:modified xsi:type="dcterms:W3CDTF">2018-04-15T13:18:55Z</dcterms:modified>
</cp:coreProperties>
</file>