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58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 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nezemědělského podnikání </a:t>
            </a:r>
            <a:r>
              <a:rPr lang="cs-CZ" sz="2000" dirty="0" smtClean="0">
                <a:solidFill>
                  <a:schemeClr val="bg1"/>
                </a:solidFill>
              </a:rPr>
              <a:t>Článek </a:t>
            </a:r>
            <a:r>
              <a:rPr lang="cs-CZ" sz="2000" dirty="0">
                <a:solidFill>
                  <a:schemeClr val="bg1"/>
                </a:solidFill>
              </a:rPr>
              <a:t>19, odstavec 1., písmeno b) Podpora investic na založení nebo rozvoj nezemědělských činností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5</a:t>
            </a:r>
            <a:r>
              <a:rPr lang="cs-CZ" sz="3600" b="1" dirty="0" smtClean="0"/>
              <a:t>0 </a:t>
            </a:r>
            <a:r>
              <a:rPr lang="cs-CZ" sz="3600" b="1" dirty="0" smtClean="0"/>
              <a:t>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568952" cy="5040560"/>
          </a:xfrm>
        </p:spPr>
        <p:txBody>
          <a:bodyPr anchor="t"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200" b="1" dirty="0"/>
              <a:t>investice do vybraných nezemědělských činností dle Klasifikace </a:t>
            </a:r>
            <a:r>
              <a:rPr lang="cs-CZ" sz="4200" b="1" dirty="0" smtClean="0"/>
              <a:t>ekonomických </a:t>
            </a:r>
            <a:r>
              <a:rPr lang="cs-CZ" sz="4200" b="1" dirty="0"/>
              <a:t>činností (CZ-NACE</a:t>
            </a:r>
            <a:r>
              <a:rPr lang="cs-CZ" sz="4200" b="1" dirty="0" smtClean="0"/>
              <a:t>):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/>
              <a:t>C </a:t>
            </a:r>
            <a:r>
              <a:rPr lang="cs-CZ" sz="3800" b="1" dirty="0" smtClean="0"/>
              <a:t>Zpracovatelský </a:t>
            </a:r>
            <a:r>
              <a:rPr lang="cs-CZ" sz="3800" b="1" dirty="0"/>
              <a:t>průmysl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F Stavebnictví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G Velkoobchod </a:t>
            </a:r>
            <a:r>
              <a:rPr lang="cs-CZ" sz="3800" b="1" dirty="0"/>
              <a:t>a maloobchod; opravy a údržba motorových vozidel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I Ubytování</a:t>
            </a:r>
            <a:r>
              <a:rPr lang="cs-CZ" sz="3800" dirty="0"/>
              <a:t>, stravování a </a:t>
            </a:r>
            <a:r>
              <a:rPr lang="cs-CZ" sz="3800" dirty="0" smtClean="0"/>
              <a:t>pohostinství 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J Informační </a:t>
            </a:r>
            <a:r>
              <a:rPr lang="cs-CZ" sz="3800" dirty="0"/>
              <a:t>a komunikační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M Profesní</a:t>
            </a:r>
            <a:r>
              <a:rPr lang="cs-CZ" sz="3800" dirty="0"/>
              <a:t>, vědecké a technické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79 </a:t>
            </a:r>
            <a:r>
              <a:rPr lang="cs-CZ" sz="3800" dirty="0" smtClean="0"/>
              <a:t>Činnosti </a:t>
            </a:r>
            <a:r>
              <a:rPr lang="cs-CZ" sz="3800" dirty="0"/>
              <a:t>cestovních kanceláří a agentur a ostatní rezervační </a:t>
            </a:r>
            <a:r>
              <a:rPr lang="cs-CZ" sz="3800" dirty="0" smtClean="0"/>
              <a:t>služby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81 </a:t>
            </a:r>
            <a:r>
              <a:rPr lang="cs-CZ" sz="3800" dirty="0" smtClean="0"/>
              <a:t>Činnosti </a:t>
            </a:r>
            <a:r>
              <a:rPr lang="cs-CZ" sz="3800" dirty="0"/>
              <a:t>související se stavbami a úpravou </a:t>
            </a:r>
            <a:r>
              <a:rPr lang="cs-CZ" sz="3800" dirty="0" smtClean="0"/>
              <a:t>krajiny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82.1 </a:t>
            </a:r>
            <a:r>
              <a:rPr lang="cs-CZ" sz="3800" dirty="0" smtClean="0"/>
              <a:t>Administrativní </a:t>
            </a:r>
            <a:r>
              <a:rPr lang="cs-CZ" sz="3800" dirty="0"/>
              <a:t>a kancelářské </a:t>
            </a:r>
            <a:r>
              <a:rPr lang="cs-CZ" sz="3800" dirty="0" smtClean="0"/>
              <a:t>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82.3 </a:t>
            </a:r>
            <a:r>
              <a:rPr lang="cs-CZ" sz="3800" dirty="0" smtClean="0"/>
              <a:t>Pořádání </a:t>
            </a:r>
            <a:r>
              <a:rPr lang="cs-CZ" sz="3800" dirty="0"/>
              <a:t>konferencí a hospodářských </a:t>
            </a:r>
            <a:r>
              <a:rPr lang="cs-CZ" sz="3800" dirty="0" smtClean="0"/>
              <a:t>výstav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82.92 </a:t>
            </a:r>
            <a:r>
              <a:rPr lang="cs-CZ" sz="3800" dirty="0" smtClean="0"/>
              <a:t>Balicí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P </a:t>
            </a:r>
            <a:r>
              <a:rPr lang="cs-CZ" sz="3800" dirty="0"/>
              <a:t>85.59 </a:t>
            </a:r>
            <a:r>
              <a:rPr lang="cs-CZ" sz="3800" dirty="0" smtClean="0"/>
              <a:t>Ostatní </a:t>
            </a:r>
            <a:r>
              <a:rPr lang="cs-CZ" sz="3800" dirty="0"/>
              <a:t>vzdělávání j. n</a:t>
            </a:r>
            <a:r>
              <a:rPr lang="cs-CZ" sz="38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R </a:t>
            </a:r>
            <a:r>
              <a:rPr lang="cs-CZ" sz="3800" dirty="0"/>
              <a:t>93 </a:t>
            </a:r>
            <a:r>
              <a:rPr lang="cs-CZ" sz="3800" dirty="0" smtClean="0"/>
              <a:t>Sportovní</a:t>
            </a:r>
            <a:r>
              <a:rPr lang="cs-CZ" sz="3800" dirty="0"/>
              <a:t>, zábavní a rekreační </a:t>
            </a:r>
            <a:r>
              <a:rPr lang="cs-CZ" sz="3800" dirty="0" smtClean="0"/>
              <a:t>činnosti </a:t>
            </a:r>
            <a:r>
              <a:rPr lang="cs-CZ" sz="3800" dirty="0"/>
              <a:t> </a:t>
            </a:r>
            <a:r>
              <a:rPr lang="cs-CZ" sz="3800" dirty="0" smtClean="0"/>
              <a:t>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95 </a:t>
            </a:r>
            <a:r>
              <a:rPr lang="cs-CZ" sz="3800" b="1" dirty="0" smtClean="0"/>
              <a:t>Opravy </a:t>
            </a:r>
            <a:r>
              <a:rPr lang="cs-CZ" sz="3800" b="1" dirty="0"/>
              <a:t>počítačů a výrobků pro osobní potřebu a převážně pro </a:t>
            </a:r>
            <a:r>
              <a:rPr lang="cs-CZ" sz="3800" b="1" dirty="0" smtClean="0"/>
              <a:t>domácnost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96 </a:t>
            </a:r>
            <a:r>
              <a:rPr lang="cs-CZ" sz="3800" b="1" dirty="0" smtClean="0"/>
              <a:t>Poskytování </a:t>
            </a:r>
            <a:r>
              <a:rPr lang="cs-CZ" sz="3800" b="1" dirty="0"/>
              <a:t>ostatních osobních </a:t>
            </a:r>
            <a:r>
              <a:rPr lang="cs-CZ" sz="3800" b="1" dirty="0" smtClean="0"/>
              <a:t>služeb</a:t>
            </a:r>
            <a:endParaRPr lang="cs-CZ" sz="3800" b="1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Podnikatelské subjekty (FO a PO) - </a:t>
            </a:r>
            <a:r>
              <a:rPr lang="cs-CZ" dirty="0" err="1"/>
              <a:t>mikropodniky</a:t>
            </a:r>
            <a:r>
              <a:rPr lang="cs-CZ" dirty="0"/>
              <a:t> a malé podniky ve venkovských oblastech, jakož i zemědělci </a:t>
            </a:r>
          </a:p>
        </p:txBody>
      </p:sp>
    </p:spTree>
    <p:extLst>
      <p:ext uri="{BB962C8B-B14F-4D97-AF65-F5344CB8AC3E}">
        <p14:creationId xmlns:p14="http://schemas.microsoft.com/office/powerpoint/2010/main" xmlns="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stavební </a:t>
            </a:r>
            <a:r>
              <a:rPr lang="cs-CZ" dirty="0"/>
              <a:t>obnova (přestavba, modernizace, statické zabezpečení) či nová výstavba provozovny, kanceláře (včetně nezbytného zázemí pro zaměstnance) či malokapacitního ubytovacího zařízení (včetně stravování a dalších budov a ploch v rámci turistické infrastruktury, sportoviště a příslušné zázemí) </a:t>
            </a:r>
          </a:p>
          <a:p>
            <a:r>
              <a:rPr lang="cs-CZ" dirty="0" smtClean="0"/>
              <a:t>pořízení </a:t>
            </a:r>
            <a:r>
              <a:rPr lang="cs-CZ" dirty="0"/>
              <a:t>strojů, technologií a dalšího vybavení sloužícího pro nezemědělskou činnost (nákup zařízení, užitkových vozů kategorie N1, vybavení, hardware, software) v souvislosti s projektem (včetně montáže a zkoušky před uvedením pořizovaného majetku do stavu způsobilého k užívání) </a:t>
            </a:r>
          </a:p>
          <a:p>
            <a:r>
              <a:rPr lang="cs-CZ" dirty="0" smtClean="0"/>
              <a:t>doplňující </a:t>
            </a:r>
            <a:r>
              <a:rPr lang="cs-CZ" dirty="0"/>
              <a:t>výdaje35 jako součást projektu (úprava povrchů, náklady na výstavbu odstavných a parkovacích stání, oplocení, nákup a výsadba doprovodné zeleně) </a:t>
            </a:r>
          </a:p>
          <a:p>
            <a:r>
              <a:rPr lang="cs-CZ" dirty="0"/>
              <a:t>nákup nemovitosti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741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9552" y="2413338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25 % pro velké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35 % pro střední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45 % pro </a:t>
            </a:r>
            <a:r>
              <a:rPr lang="cs-CZ" sz="2600" dirty="0" smtClean="0"/>
              <a:t>mikro a malé </a:t>
            </a:r>
            <a:r>
              <a:rPr lang="cs-CZ" sz="2600" dirty="0"/>
              <a:t>podniky </a:t>
            </a:r>
            <a:endParaRPr lang="cs-CZ" sz="2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  <a:p>
            <a:r>
              <a:rPr lang="cs-CZ" sz="2400" dirty="0"/>
              <a:t>Podpora </a:t>
            </a:r>
            <a:r>
              <a:rPr lang="cs-CZ" sz="2400" dirty="0" smtClean="0"/>
              <a:t>dvou režimech - si </a:t>
            </a:r>
            <a:r>
              <a:rPr lang="cs-CZ" sz="2400" dirty="0"/>
              <a:t>žadatel může zvolit: 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dirty="0"/>
              <a:t>blokové </a:t>
            </a:r>
            <a:r>
              <a:rPr lang="cs-CZ" sz="2400" dirty="0" smtClean="0"/>
              <a:t>výjimky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i="1" dirty="0"/>
              <a:t>de </a:t>
            </a:r>
            <a:r>
              <a:rPr lang="cs-CZ" sz="2400" i="1" dirty="0" err="1"/>
              <a:t>minimis</a:t>
            </a:r>
            <a:r>
              <a:rPr lang="cs-CZ" sz="2400" i="1" dirty="0"/>
              <a:t> </a:t>
            </a: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nemůže žádat žadatel, který v posledních dvou letech před podáním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 ukončil stejnou nebo podobnou činnost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nelze poskytnout na: nákup zemědělských a lesnických strojů (tj. strojů označených kategorií </a:t>
            </a:r>
            <a:r>
              <a:rPr lang="cs-CZ" dirty="0" smtClean="0"/>
              <a:t>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Žadatel musí </a:t>
            </a:r>
            <a:r>
              <a:rPr lang="cs-CZ" dirty="0"/>
              <a:t>dodržet kategorii podniku (malý, střední), kterou deklaroval při podání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MAS, i ke dni podpisu Dohody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ubytovací zařízení - kapacita </a:t>
            </a:r>
            <a:r>
              <a:rPr lang="cs-CZ" dirty="0"/>
              <a:t>nejméně 6 lůžek, maximálně však 40 lůžek.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Ubytování – pokud se </a:t>
            </a:r>
            <a:r>
              <a:rPr lang="cs-CZ" dirty="0"/>
              <a:t>vybírají místní poplatky z cestovního </a:t>
            </a:r>
            <a:r>
              <a:rPr lang="cs-CZ" dirty="0" smtClean="0"/>
              <a:t>ruchu, žadatel se </a:t>
            </a:r>
            <a:r>
              <a:rPr lang="cs-CZ" dirty="0"/>
              <a:t>přihlásí k poplatkové povinnosti u příslušné obce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Stavební výdaje – pouze na objektech ve vlastnictví, spoluvlastnictví s min. 50% podílem nebo věcným břemenem. V případě  umístění strojů, technologií nebo vybavení, je možná realizaci i v pronajatých prostorách.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</a:t>
            </a:r>
            <a:r>
              <a:rPr lang="cs-CZ" sz="2400" dirty="0" smtClean="0"/>
              <a:t>3,0 </a:t>
            </a:r>
            <a:r>
              <a:rPr lang="cs-CZ" sz="2400" dirty="0"/>
              <a:t>a více </a:t>
            </a:r>
            <a:r>
              <a:rPr lang="cs-CZ" sz="2400" dirty="0" smtClean="0"/>
              <a:t>úvazku	</a:t>
            </a:r>
            <a:r>
              <a:rPr lang="cs-CZ" sz="2400" dirty="0" smtClean="0"/>
              <a:t>            40 </a:t>
            </a:r>
            <a:r>
              <a:rPr lang="cs-CZ" sz="2400" dirty="0" smtClean="0"/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až </a:t>
            </a:r>
            <a:r>
              <a:rPr lang="cs-CZ" sz="2400" dirty="0" smtClean="0"/>
              <a:t>2,99 </a:t>
            </a:r>
            <a:r>
              <a:rPr lang="cs-CZ" sz="2400" dirty="0" smtClean="0"/>
              <a:t>úvazku	</a:t>
            </a:r>
            <a:r>
              <a:rPr lang="cs-CZ" sz="2400" dirty="0" smtClean="0"/>
              <a:t>20</a:t>
            </a:r>
            <a:r>
              <a:rPr lang="cs-CZ" sz="2400" dirty="0" smtClean="0"/>
              <a:t> </a:t>
            </a:r>
            <a:r>
              <a:rPr lang="cs-CZ" sz="2400" dirty="0" smtClean="0"/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Projekt využívá stávajících budov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Realizace projektu ve stávajících </a:t>
            </a:r>
            <a:r>
              <a:rPr lang="cs-CZ" sz="2400" dirty="0" smtClean="0"/>
              <a:t>objektech(podmínkou je úprava objektu v hodnotě min.20% způsobilých výdajů)</a:t>
            </a:r>
            <a:r>
              <a:rPr lang="cs-CZ" sz="2400" dirty="0" smtClean="0"/>
              <a:t>		</a:t>
            </a:r>
            <a:r>
              <a:rPr lang="cs-CZ" sz="2400" dirty="0" smtClean="0"/>
              <a:t>15 </a:t>
            </a:r>
            <a:r>
              <a:rPr lang="cs-CZ" sz="2400" dirty="0" smtClean="0"/>
              <a:t>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24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2901" y="1700808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</a:t>
            </a:r>
            <a:r>
              <a:rPr lang="cs-CZ" sz="2400" b="1" dirty="0" smtClean="0"/>
              <a:t>projekt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</a:t>
            </a:r>
            <a:r>
              <a:rPr lang="cs-CZ" sz="2400" dirty="0" smtClean="0"/>
              <a:t>včetně </a:t>
            </a:r>
            <a:r>
              <a:rPr lang="cs-CZ" sz="2400" dirty="0" smtClean="0"/>
              <a:t>	</a:t>
            </a:r>
            <a:r>
              <a:rPr lang="cs-CZ" sz="2400" dirty="0" smtClean="0"/>
              <a:t>				</a:t>
            </a:r>
            <a:r>
              <a:rPr lang="cs-CZ" sz="2400" dirty="0" smtClean="0"/>
              <a:t>20 bodů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</a:t>
            </a:r>
            <a:r>
              <a:rPr lang="pl-PL" sz="2400" dirty="0" smtClean="0"/>
              <a:t>3.000.000</a:t>
            </a:r>
            <a:r>
              <a:rPr lang="pl-PL" sz="2400" dirty="0"/>
              <a:t>,- Kč </a:t>
            </a:r>
            <a:r>
              <a:rPr lang="pl-PL" sz="2400" dirty="0" smtClean="0"/>
              <a:t>včetně	 		15 bodů</a:t>
            </a:r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 smtClean="0"/>
              <a:t>Realizace projektů v menších obcích.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Obec-místo realizace projektu- má 1-499 </a:t>
            </a:r>
            <a:r>
              <a:rPr lang="cs-CZ" sz="2400" dirty="0" smtClean="0"/>
              <a:t>                               trvale </a:t>
            </a:r>
            <a:r>
              <a:rPr lang="cs-CZ" sz="2400" dirty="0" smtClean="0"/>
              <a:t>přihlášených obyvatel</a:t>
            </a:r>
            <a:r>
              <a:rPr lang="cs-CZ" sz="2400" dirty="0" smtClean="0"/>
              <a:t>		</a:t>
            </a:r>
            <a:r>
              <a:rPr lang="cs-CZ" sz="2400" dirty="0" smtClean="0"/>
              <a:t>		15 </a:t>
            </a:r>
            <a:r>
              <a:rPr lang="cs-CZ" sz="2400" dirty="0" smtClean="0"/>
              <a:t>bodů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09287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458</TotalTime>
  <Words>518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Fiche  3 - Rozvoj nezemědělského podnikání Článek 19, odstavec 1., písmeno b) Podpora investic na založení nebo rozvoj nezemědělských činností</vt:lpstr>
      <vt:lpstr>Oblasti podpory</vt:lpstr>
      <vt:lpstr>Oprávnění žadatelé</vt:lpstr>
      <vt:lpstr>Způsobilé výdaje</vt:lpstr>
      <vt:lpstr>Výše dotace</vt:lpstr>
      <vt:lpstr>Další podmínky</vt:lpstr>
      <vt:lpstr>Další podmínky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Uživatel systému Windows</cp:lastModifiedBy>
  <cp:revision>27</cp:revision>
  <dcterms:created xsi:type="dcterms:W3CDTF">2017-03-10T13:18:29Z</dcterms:created>
  <dcterms:modified xsi:type="dcterms:W3CDTF">2018-04-15T13:42:09Z</dcterms:modified>
</cp:coreProperties>
</file>