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1"/>
  </p:sldMasterIdLst>
  <p:notesMasterIdLst>
    <p:notesMasterId r:id="rId51"/>
  </p:notesMasterIdLst>
  <p:handoutMasterIdLst>
    <p:handoutMasterId r:id="rId52"/>
  </p:handoutMasterIdLst>
  <p:sldIdLst>
    <p:sldId id="257" r:id="rId2"/>
    <p:sldId id="258" r:id="rId3"/>
    <p:sldId id="259" r:id="rId4"/>
    <p:sldId id="260" r:id="rId5"/>
    <p:sldId id="351" r:id="rId6"/>
    <p:sldId id="262" r:id="rId7"/>
    <p:sldId id="263" r:id="rId8"/>
    <p:sldId id="304" r:id="rId9"/>
    <p:sldId id="264" r:id="rId10"/>
    <p:sldId id="265" r:id="rId11"/>
    <p:sldId id="266" r:id="rId12"/>
    <p:sldId id="267" r:id="rId13"/>
    <p:sldId id="269" r:id="rId14"/>
    <p:sldId id="270" r:id="rId15"/>
    <p:sldId id="276" r:id="rId16"/>
    <p:sldId id="277" r:id="rId17"/>
    <p:sldId id="278" r:id="rId18"/>
    <p:sldId id="279" r:id="rId19"/>
    <p:sldId id="280" r:id="rId20"/>
    <p:sldId id="281" r:id="rId21"/>
    <p:sldId id="282" r:id="rId22"/>
    <p:sldId id="283" r:id="rId23"/>
    <p:sldId id="348" r:id="rId24"/>
    <p:sldId id="350" r:id="rId25"/>
    <p:sldId id="349" r:id="rId26"/>
    <p:sldId id="346" r:id="rId27"/>
    <p:sldId id="340" r:id="rId28"/>
    <p:sldId id="341" r:id="rId29"/>
    <p:sldId id="342" r:id="rId30"/>
    <p:sldId id="343" r:id="rId31"/>
    <p:sldId id="344" r:id="rId32"/>
    <p:sldId id="345"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300" r:id="rId46"/>
    <p:sldId id="301" r:id="rId47"/>
    <p:sldId id="302" r:id="rId48"/>
    <p:sldId id="347" r:id="rId49"/>
    <p:sldId id="303" r:id="rId50"/>
  </p:sldIdLst>
  <p:sldSz cx="12192000" cy="6858000"/>
  <p:notesSz cx="6669088" cy="9820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748" autoAdjust="0"/>
  </p:normalViewPr>
  <p:slideViewPr>
    <p:cSldViewPr snapToGrid="0">
      <p:cViewPr varScale="1">
        <p:scale>
          <a:sx n="57" d="100"/>
          <a:sy n="57" d="100"/>
        </p:scale>
        <p:origin x="90" y="8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889938" cy="492719"/>
          </a:xfrm>
          <a:prstGeom prst="rect">
            <a:avLst/>
          </a:prstGeom>
        </p:spPr>
        <p:txBody>
          <a:bodyPr vert="horz" lIns="90151" tIns="45075" rIns="90151" bIns="45075" rtlCol="0"/>
          <a:lstStyle>
            <a:lvl1pPr algn="l">
              <a:defRPr sz="1200"/>
            </a:lvl1pPr>
          </a:lstStyle>
          <a:p>
            <a:endParaRPr lang="cs-CZ"/>
          </a:p>
        </p:txBody>
      </p:sp>
      <p:sp>
        <p:nvSpPr>
          <p:cNvPr id="3" name="Zástupný symbol pro datum 2"/>
          <p:cNvSpPr>
            <a:spLocks noGrp="1"/>
          </p:cNvSpPr>
          <p:nvPr>
            <p:ph type="dt" sz="quarter" idx="1"/>
          </p:nvPr>
        </p:nvSpPr>
        <p:spPr>
          <a:xfrm>
            <a:off x="3777608" y="1"/>
            <a:ext cx="2889938" cy="492719"/>
          </a:xfrm>
          <a:prstGeom prst="rect">
            <a:avLst/>
          </a:prstGeom>
        </p:spPr>
        <p:txBody>
          <a:bodyPr vert="horz" lIns="90151" tIns="45075" rIns="90151" bIns="45075" rtlCol="0"/>
          <a:lstStyle>
            <a:lvl1pPr algn="r">
              <a:defRPr sz="1200"/>
            </a:lvl1pPr>
          </a:lstStyle>
          <a:p>
            <a:fld id="{A4E502C7-32B0-4283-AA30-D9871A605359}" type="datetimeFigureOut">
              <a:rPr lang="cs-CZ" smtClean="0"/>
              <a:t>09.04.2018</a:t>
            </a:fld>
            <a:endParaRPr lang="cs-CZ"/>
          </a:p>
        </p:txBody>
      </p:sp>
      <p:sp>
        <p:nvSpPr>
          <p:cNvPr id="4" name="Zástupný symbol pro zápatí 3"/>
          <p:cNvSpPr>
            <a:spLocks noGrp="1"/>
          </p:cNvSpPr>
          <p:nvPr>
            <p:ph type="ftr" sz="quarter" idx="2"/>
          </p:nvPr>
        </p:nvSpPr>
        <p:spPr>
          <a:xfrm>
            <a:off x="0" y="9327558"/>
            <a:ext cx="2889938" cy="492718"/>
          </a:xfrm>
          <a:prstGeom prst="rect">
            <a:avLst/>
          </a:prstGeom>
        </p:spPr>
        <p:txBody>
          <a:bodyPr vert="horz" lIns="90151" tIns="45075" rIns="90151" bIns="45075"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7608" y="9327558"/>
            <a:ext cx="2889938" cy="492718"/>
          </a:xfrm>
          <a:prstGeom prst="rect">
            <a:avLst/>
          </a:prstGeom>
        </p:spPr>
        <p:txBody>
          <a:bodyPr vert="horz" lIns="90151" tIns="45075" rIns="90151" bIns="45075" rtlCol="0" anchor="b"/>
          <a:lstStyle>
            <a:lvl1pPr algn="r">
              <a:defRPr sz="1200"/>
            </a:lvl1pPr>
          </a:lstStyle>
          <a:p>
            <a:fld id="{6C4C9023-7037-4459-80E6-723BA1E6768F}" type="slidenum">
              <a:rPr lang="cs-CZ" smtClean="0"/>
              <a:t>‹#›</a:t>
            </a:fld>
            <a:endParaRPr lang="cs-CZ"/>
          </a:p>
        </p:txBody>
      </p:sp>
    </p:spTree>
    <p:extLst>
      <p:ext uri="{BB962C8B-B14F-4D97-AF65-F5344CB8AC3E}">
        <p14:creationId xmlns:p14="http://schemas.microsoft.com/office/powerpoint/2010/main" val="785513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889938" cy="492719"/>
          </a:xfrm>
          <a:prstGeom prst="rect">
            <a:avLst/>
          </a:prstGeom>
        </p:spPr>
        <p:txBody>
          <a:bodyPr vert="horz" lIns="90151" tIns="45075" rIns="90151" bIns="45075" rtlCol="0"/>
          <a:lstStyle>
            <a:lvl1pPr algn="l">
              <a:defRPr sz="1200"/>
            </a:lvl1pPr>
          </a:lstStyle>
          <a:p>
            <a:endParaRPr lang="cs-CZ"/>
          </a:p>
        </p:txBody>
      </p:sp>
      <p:sp>
        <p:nvSpPr>
          <p:cNvPr id="3" name="Zástupný symbol pro datum 2"/>
          <p:cNvSpPr>
            <a:spLocks noGrp="1"/>
          </p:cNvSpPr>
          <p:nvPr>
            <p:ph type="dt" idx="1"/>
          </p:nvPr>
        </p:nvSpPr>
        <p:spPr>
          <a:xfrm>
            <a:off x="3777608" y="1"/>
            <a:ext cx="2889938" cy="492719"/>
          </a:xfrm>
          <a:prstGeom prst="rect">
            <a:avLst/>
          </a:prstGeom>
        </p:spPr>
        <p:txBody>
          <a:bodyPr vert="horz" lIns="90151" tIns="45075" rIns="90151" bIns="45075" rtlCol="0"/>
          <a:lstStyle>
            <a:lvl1pPr algn="r">
              <a:defRPr sz="1200"/>
            </a:lvl1pPr>
          </a:lstStyle>
          <a:p>
            <a:fld id="{04B6C128-2B13-4FF1-B4E2-AB363AAD29CE}" type="datetimeFigureOut">
              <a:rPr lang="cs-CZ" smtClean="0"/>
              <a:t>09.04.2018</a:t>
            </a:fld>
            <a:endParaRPr lang="cs-CZ"/>
          </a:p>
        </p:txBody>
      </p:sp>
      <p:sp>
        <p:nvSpPr>
          <p:cNvPr id="4" name="Zástupný symbol pro obrázek snímku 3"/>
          <p:cNvSpPr>
            <a:spLocks noGrp="1" noRot="1" noChangeAspect="1"/>
          </p:cNvSpPr>
          <p:nvPr>
            <p:ph type="sldImg" idx="2"/>
          </p:nvPr>
        </p:nvSpPr>
        <p:spPr>
          <a:xfrm>
            <a:off x="390525" y="1228725"/>
            <a:ext cx="5888038" cy="3313113"/>
          </a:xfrm>
          <a:prstGeom prst="rect">
            <a:avLst/>
          </a:prstGeom>
          <a:noFill/>
          <a:ln w="12700">
            <a:solidFill>
              <a:prstClr val="black"/>
            </a:solidFill>
          </a:ln>
        </p:spPr>
        <p:txBody>
          <a:bodyPr vert="horz" lIns="90151" tIns="45075" rIns="90151" bIns="45075" rtlCol="0" anchor="ctr"/>
          <a:lstStyle/>
          <a:p>
            <a:endParaRPr lang="cs-CZ"/>
          </a:p>
        </p:txBody>
      </p:sp>
      <p:sp>
        <p:nvSpPr>
          <p:cNvPr id="5" name="Zástupný symbol pro poznámky 4"/>
          <p:cNvSpPr>
            <a:spLocks noGrp="1"/>
          </p:cNvSpPr>
          <p:nvPr>
            <p:ph type="body" sz="quarter" idx="3"/>
          </p:nvPr>
        </p:nvSpPr>
        <p:spPr>
          <a:xfrm>
            <a:off x="666909" y="4726008"/>
            <a:ext cx="5335270" cy="3866734"/>
          </a:xfrm>
          <a:prstGeom prst="rect">
            <a:avLst/>
          </a:prstGeom>
        </p:spPr>
        <p:txBody>
          <a:bodyPr vert="horz" lIns="90151" tIns="45075" rIns="90151" bIns="45075"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327558"/>
            <a:ext cx="2889938" cy="492718"/>
          </a:xfrm>
          <a:prstGeom prst="rect">
            <a:avLst/>
          </a:prstGeom>
        </p:spPr>
        <p:txBody>
          <a:bodyPr vert="horz" lIns="90151" tIns="45075" rIns="90151" bIns="45075"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777608" y="9327558"/>
            <a:ext cx="2889938" cy="492718"/>
          </a:xfrm>
          <a:prstGeom prst="rect">
            <a:avLst/>
          </a:prstGeom>
        </p:spPr>
        <p:txBody>
          <a:bodyPr vert="horz" lIns="90151" tIns="45075" rIns="90151" bIns="45075" rtlCol="0" anchor="b"/>
          <a:lstStyle>
            <a:lvl1pPr algn="r">
              <a:defRPr sz="1200"/>
            </a:lvl1pPr>
          </a:lstStyle>
          <a:p>
            <a:fld id="{50DD34F6-7CBD-49DD-A28A-CBC95A221BDA}" type="slidenum">
              <a:rPr lang="cs-CZ" smtClean="0"/>
              <a:t>‹#›</a:t>
            </a:fld>
            <a:endParaRPr lang="cs-CZ"/>
          </a:p>
        </p:txBody>
      </p:sp>
    </p:spTree>
    <p:extLst>
      <p:ext uri="{BB962C8B-B14F-4D97-AF65-F5344CB8AC3E}">
        <p14:creationId xmlns:p14="http://schemas.microsoft.com/office/powerpoint/2010/main" val="3365369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01507">
              <a:defRPr/>
            </a:pPr>
            <a:r>
              <a:rPr lang="cs-CZ" dirty="0"/>
              <a:t> </a:t>
            </a:r>
            <a:r>
              <a:rPr lang="cs-CZ" b="1" dirty="0"/>
              <a:t>Nepřímé náklady</a:t>
            </a:r>
            <a:r>
              <a:rPr lang="cs-CZ" dirty="0"/>
              <a:t> se nevykazují, a to zejména z důvodu usnadnění administrace jak na straně příjemce, tak na straně poskytovatele. </a:t>
            </a:r>
          </a:p>
          <a:p>
            <a:endParaRPr lang="cs-CZ" dirty="0"/>
          </a:p>
        </p:txBody>
      </p:sp>
      <p:sp>
        <p:nvSpPr>
          <p:cNvPr id="4" name="Zástupný symbol pro číslo snímku 3"/>
          <p:cNvSpPr>
            <a:spLocks noGrp="1"/>
          </p:cNvSpPr>
          <p:nvPr>
            <p:ph type="sldNum" sz="quarter" idx="10"/>
          </p:nvPr>
        </p:nvSpPr>
        <p:spPr/>
        <p:txBody>
          <a:bodyPr/>
          <a:lstStyle/>
          <a:p>
            <a:fld id="{50DD34F6-7CBD-49DD-A28A-CBC95A221BDA}" type="slidenum">
              <a:rPr lang="cs-CZ" smtClean="0"/>
              <a:t>10</a:t>
            </a:fld>
            <a:endParaRPr lang="cs-CZ"/>
          </a:p>
        </p:txBody>
      </p:sp>
    </p:spTree>
    <p:extLst>
      <p:ext uri="{BB962C8B-B14F-4D97-AF65-F5344CB8AC3E}">
        <p14:creationId xmlns:p14="http://schemas.microsoft.com/office/powerpoint/2010/main" val="386925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hangingPunct="0"/>
            <a:r>
              <a:rPr lang="cs-CZ" dirty="0"/>
              <a:t>Musí existovat mechanismus pro posouzení dosažených výstupů a výsledků. </a:t>
            </a:r>
            <a:endParaRPr lang="cs-CZ" sz="1000" dirty="0"/>
          </a:p>
          <a:p>
            <a:pPr hangingPunct="0"/>
            <a:r>
              <a:rPr lang="cs-CZ" dirty="0"/>
              <a:t> </a:t>
            </a:r>
            <a:endParaRPr lang="cs-CZ" sz="1000" dirty="0"/>
          </a:p>
          <a:p>
            <a:pPr hangingPunct="0"/>
            <a:r>
              <a:rPr lang="cs-CZ" b="1" dirty="0"/>
              <a:t>U indikátorů se setkáváme s dělením na: </a:t>
            </a:r>
            <a:endParaRPr lang="cs-CZ" sz="1000" dirty="0"/>
          </a:p>
          <a:p>
            <a:pPr hangingPunct="0"/>
            <a:r>
              <a:rPr lang="cs-CZ" b="1" dirty="0"/>
              <a:t>a) Výstupy</a:t>
            </a:r>
            <a:r>
              <a:rPr lang="cs-CZ" dirty="0"/>
              <a:t> – údaje o tom, co vzniklo přímo během realizace dané aktivity projektu (např. počet vytvořených pracovních míst), </a:t>
            </a:r>
            <a:r>
              <a:rPr lang="cs-CZ" b="1" dirty="0"/>
              <a:t>závazné indikátory</a:t>
            </a:r>
            <a:r>
              <a:rPr lang="cs-CZ" dirty="0"/>
              <a:t> – při nesplnění sankce, instrumentální = vyjadřující použití nástroje, vztahují se k výstupům z aktivit nebo instrumentálně nastaveným cílům, váží se k aktivitám, např. počet účastníků rekvalifikačního kurzu, počet nově vytvořených služeb.</a:t>
            </a:r>
            <a:endParaRPr lang="cs-CZ" sz="1000" dirty="0"/>
          </a:p>
          <a:p>
            <a:pPr hangingPunct="0"/>
            <a:r>
              <a:rPr lang="cs-CZ" dirty="0"/>
              <a:t> </a:t>
            </a:r>
            <a:endParaRPr lang="cs-CZ" sz="1000" dirty="0"/>
          </a:p>
          <a:p>
            <a:pPr hangingPunct="0"/>
            <a:r>
              <a:rPr lang="cs-CZ" b="1" dirty="0"/>
              <a:t>b) Výsledky</a:t>
            </a:r>
            <a:r>
              <a:rPr lang="cs-CZ" dirty="0"/>
              <a:t> – údaje o tom, co vzniklo díky realizaci dané aktivity, ale co nebylo závislé pouze na realizátorovi projektu (např. počet osob, které získaly kvalifikaci – kromě úsilí realizátora projektu, který musí s klientem pracovat a vytvořit mu šanci na získání kvalifikace, je výsledek závislý také na úsilí klienta), </a:t>
            </a:r>
            <a:r>
              <a:rPr lang="cs-CZ" b="1" dirty="0"/>
              <a:t>nejsou závazné, ale je nutné je vykazovat a sledovat</a:t>
            </a:r>
            <a:r>
              <a:rPr lang="cs-CZ" dirty="0"/>
              <a:t>, ukazují míru změny, naplnění cíle, např. počet zaměstnaných osob, počet absolventů rekvalifikace, počet osob, využívajících novou službu.</a:t>
            </a:r>
            <a:endParaRPr lang="cs-CZ" sz="1000" dirty="0"/>
          </a:p>
          <a:p>
            <a:pPr hangingPunct="0"/>
            <a:r>
              <a:rPr lang="cs-CZ" dirty="0"/>
              <a:t> </a:t>
            </a:r>
            <a:endParaRPr lang="cs-CZ" sz="1000" dirty="0"/>
          </a:p>
          <a:p>
            <a:pPr hangingPunct="0"/>
            <a:r>
              <a:rPr lang="cs-CZ" b="1" dirty="0"/>
              <a:t>Rizika:</a:t>
            </a:r>
            <a:endParaRPr lang="cs-CZ" sz="1000" dirty="0"/>
          </a:p>
          <a:p>
            <a:pPr hangingPunct="0"/>
            <a:r>
              <a:rPr lang="cs-CZ" dirty="0"/>
              <a:t>V rámci přípravy projektu je dále nutné promýšlet veškerá možná rizika. Identifikujte především ta rizika pro průběh realizace, která nebudou způsobena vnějšími okolnostmi a která můžete alespoň částečně eliminovat či si připravit možné varianty řešení situace, kdyby se riziko naplnilo. Je potřeba zdůraznit, že žádný projekt není bez rizik. </a:t>
            </a:r>
            <a:endParaRPr lang="cs-CZ" sz="1000" dirty="0"/>
          </a:p>
          <a:p>
            <a:pPr hangingPunct="0"/>
            <a:r>
              <a:rPr lang="cs-CZ" dirty="0"/>
              <a:t> </a:t>
            </a:r>
            <a:endParaRPr lang="cs-CZ" sz="1000" dirty="0"/>
          </a:p>
          <a:p>
            <a:pPr hangingPunct="0"/>
            <a:r>
              <a:rPr lang="cs-CZ" dirty="0"/>
              <a:t>Účelem je prokázat schopnost žadatele projekt zdárně realizovat i přes případné potíže a především připravenost těmto potížím předejít.</a:t>
            </a:r>
            <a:endParaRPr lang="cs-CZ" sz="1000" dirty="0"/>
          </a:p>
          <a:p>
            <a:pPr hangingPunct="0"/>
            <a:r>
              <a:rPr lang="cs-CZ" dirty="0"/>
              <a:t> </a:t>
            </a:r>
            <a:r>
              <a:rPr lang="cs-CZ" b="1" dirty="0"/>
              <a:t> </a:t>
            </a:r>
            <a:endParaRPr lang="cs-CZ" sz="1000" dirty="0"/>
          </a:p>
          <a:p>
            <a:pPr hangingPunct="0"/>
            <a:r>
              <a:rPr lang="cs-CZ" b="1" dirty="0"/>
              <a:t>Příklady možných rizik projektu:</a:t>
            </a:r>
            <a:endParaRPr lang="cs-CZ" sz="1000" dirty="0"/>
          </a:p>
          <a:p>
            <a:pPr lvl="0" hangingPunct="0"/>
            <a:r>
              <a:rPr lang="cs-CZ" dirty="0"/>
              <a:t>- nenaplnění počtu účastníků z cílové skupiny,</a:t>
            </a:r>
            <a:endParaRPr lang="cs-CZ" sz="1000" dirty="0"/>
          </a:p>
          <a:p>
            <a:pPr lvl="0" hangingPunct="0"/>
            <a:r>
              <a:rPr lang="cs-CZ" dirty="0"/>
              <a:t>- nedostatek kvalifikovaného personálu pro zajištění realizace projektu,</a:t>
            </a:r>
            <a:endParaRPr lang="cs-CZ" sz="1000" dirty="0"/>
          </a:p>
          <a:p>
            <a:pPr lvl="0" hangingPunct="0"/>
            <a:r>
              <a:rPr lang="cs-CZ" dirty="0"/>
              <a:t>- časové průtahy při realizaci (zejména u projektů, u kterých je realizace jedné aktivity podmíněna dokončením některé jiné aktivity),</a:t>
            </a:r>
            <a:endParaRPr lang="cs-CZ" sz="1000" dirty="0"/>
          </a:p>
          <a:p>
            <a:pPr lvl="0" hangingPunct="0"/>
            <a:r>
              <a:rPr lang="cs-CZ" dirty="0"/>
              <a:t>- odstoupení partnera, resp. neplnění závazků partnera,</a:t>
            </a:r>
            <a:endParaRPr lang="cs-CZ" sz="1000" dirty="0"/>
          </a:p>
          <a:p>
            <a:pPr lvl="0" hangingPunct="0"/>
            <a:r>
              <a:rPr lang="cs-CZ" dirty="0"/>
              <a:t>- nedostatek financí.</a:t>
            </a:r>
            <a:endParaRPr lang="cs-CZ" sz="1000" dirty="0"/>
          </a:p>
          <a:p>
            <a:pPr hangingPunct="0"/>
            <a:r>
              <a:rPr lang="cs-CZ" dirty="0"/>
              <a:t> </a:t>
            </a:r>
            <a:endParaRPr lang="cs-CZ" sz="1000" dirty="0"/>
          </a:p>
          <a:p>
            <a:pPr hangingPunct="0"/>
            <a:r>
              <a:rPr lang="cs-CZ" b="1" dirty="0"/>
              <a:t> </a:t>
            </a:r>
            <a:endParaRPr lang="cs-CZ" sz="1000" dirty="0"/>
          </a:p>
          <a:p>
            <a:pPr lvl="0" hangingPunct="0"/>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31</a:t>
            </a:fld>
            <a:endParaRPr lang="cs-CZ"/>
          </a:p>
        </p:txBody>
      </p:sp>
    </p:spTree>
    <p:extLst>
      <p:ext uri="{BB962C8B-B14F-4D97-AF65-F5344CB8AC3E}">
        <p14:creationId xmlns:p14="http://schemas.microsoft.com/office/powerpoint/2010/main" val="3583647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01507">
              <a:defRPr/>
            </a:pPr>
            <a:r>
              <a:rPr lang="cs-CZ" dirty="0"/>
              <a:t>Obecně platí, že žádost o podporu bude hodnocena podle kvality jejího obsahu, nikoli podle počtu stránek. Ve všech částech formuláře žádosti o podporu je vhodnější uvádět jasné a stručné informace, uvádět konkrétní údaje a nikoliv všeobecné fráze.</a:t>
            </a:r>
            <a:endParaRPr lang="cs-CZ" sz="1000" dirty="0"/>
          </a:p>
          <a:p>
            <a:pPr hangingPunct="0"/>
            <a:endParaRPr lang="cs-CZ" dirty="0"/>
          </a:p>
          <a:p>
            <a:pPr hangingPunct="0"/>
            <a:r>
              <a:rPr lang="cs-CZ" dirty="0"/>
              <a:t>Při vytváření a následném ověření vnitřní logiky projektu a sladění jeho jednotlivých částí jsou používány různé projektové techniky. Nejčastější je logický rámec.</a:t>
            </a:r>
          </a:p>
          <a:p>
            <a:pPr hangingPunct="0"/>
            <a:r>
              <a:rPr lang="cs-CZ" dirty="0"/>
              <a:t>Je to postup, s jehož pomocí jsme schopni stručně, přehledně a srozumitelně popsat projekt na jednom listu A4. </a:t>
            </a:r>
          </a:p>
          <a:p>
            <a:r>
              <a:rPr lang="cs-CZ" dirty="0"/>
              <a:t> </a:t>
            </a: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32</a:t>
            </a:fld>
            <a:endParaRPr lang="cs-CZ"/>
          </a:p>
        </p:txBody>
      </p:sp>
    </p:spTree>
    <p:extLst>
      <p:ext uri="{BB962C8B-B14F-4D97-AF65-F5344CB8AC3E}">
        <p14:creationId xmlns:p14="http://schemas.microsoft.com/office/powerpoint/2010/main" val="4284892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0DD34F6-7CBD-49DD-A28A-CBC95A221BDA}" type="slidenum">
              <a:rPr lang="cs-CZ" smtClean="0"/>
              <a:t>39</a:t>
            </a:fld>
            <a:endParaRPr lang="cs-CZ"/>
          </a:p>
        </p:txBody>
      </p:sp>
    </p:spTree>
    <p:extLst>
      <p:ext uri="{BB962C8B-B14F-4D97-AF65-F5344CB8AC3E}">
        <p14:creationId xmlns:p14="http://schemas.microsoft.com/office/powerpoint/2010/main" val="256581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Poslední fáze je vydání právního aktu o poskytnutí</a:t>
            </a:r>
            <a:r>
              <a:rPr lang="cs-CZ" baseline="0" dirty="0"/>
              <a:t> podpory, které vydává ŘO</a:t>
            </a:r>
            <a:endParaRPr lang="cs-CZ" dirty="0"/>
          </a:p>
        </p:txBody>
      </p:sp>
      <p:sp>
        <p:nvSpPr>
          <p:cNvPr id="4" name="Zástupný symbol pro číslo snímku 3"/>
          <p:cNvSpPr>
            <a:spLocks noGrp="1"/>
          </p:cNvSpPr>
          <p:nvPr>
            <p:ph type="sldNum" sz="quarter" idx="10"/>
          </p:nvPr>
        </p:nvSpPr>
        <p:spPr/>
        <p:txBody>
          <a:bodyPr/>
          <a:lstStyle/>
          <a:p>
            <a:fld id="{50DD34F6-7CBD-49DD-A28A-CBC95A221BDA}" type="slidenum">
              <a:rPr lang="cs-CZ" smtClean="0"/>
              <a:t>41</a:t>
            </a:fld>
            <a:endParaRPr lang="cs-CZ"/>
          </a:p>
        </p:txBody>
      </p:sp>
    </p:spTree>
    <p:extLst>
      <p:ext uri="{BB962C8B-B14F-4D97-AF65-F5344CB8AC3E}">
        <p14:creationId xmlns:p14="http://schemas.microsoft.com/office/powerpoint/2010/main" val="35726306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0DD34F6-7CBD-49DD-A28A-CBC95A221BDA}" type="slidenum">
              <a:rPr lang="cs-CZ" smtClean="0"/>
              <a:t>49</a:t>
            </a:fld>
            <a:endParaRPr lang="cs-CZ"/>
          </a:p>
        </p:txBody>
      </p:sp>
    </p:spTree>
    <p:extLst>
      <p:ext uri="{BB962C8B-B14F-4D97-AF65-F5344CB8AC3E}">
        <p14:creationId xmlns:p14="http://schemas.microsoft.com/office/powerpoint/2010/main" val="1907116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0DD34F6-7CBD-49DD-A28A-CBC95A221BDA}" type="slidenum">
              <a:rPr lang="cs-CZ" smtClean="0"/>
              <a:t>13</a:t>
            </a:fld>
            <a:endParaRPr lang="cs-CZ"/>
          </a:p>
        </p:txBody>
      </p:sp>
    </p:spTree>
    <p:extLst>
      <p:ext uri="{BB962C8B-B14F-4D97-AF65-F5344CB8AC3E}">
        <p14:creationId xmlns:p14="http://schemas.microsoft.com/office/powerpoint/2010/main" val="277981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0DD34F6-7CBD-49DD-A28A-CBC95A221BDA}" type="slidenum">
              <a:rPr lang="cs-CZ" smtClean="0"/>
              <a:t>14</a:t>
            </a:fld>
            <a:endParaRPr lang="cs-CZ"/>
          </a:p>
        </p:txBody>
      </p:sp>
    </p:spTree>
    <p:extLst>
      <p:ext uri="{BB962C8B-B14F-4D97-AF65-F5344CB8AC3E}">
        <p14:creationId xmlns:p14="http://schemas.microsoft.com/office/powerpoint/2010/main" val="877981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Osobní náklady:</a:t>
            </a:r>
            <a:r>
              <a:rPr lang="cs-CZ" baseline="0" dirty="0"/>
              <a:t> mzdové náklady PS, DPP, DPČ, výše úvazku </a:t>
            </a:r>
            <a:r>
              <a:rPr lang="cs-CZ" baseline="0" dirty="0" err="1"/>
              <a:t>max</a:t>
            </a:r>
            <a:r>
              <a:rPr lang="cs-CZ" baseline="0" dirty="0"/>
              <a:t> 1,0 </a:t>
            </a:r>
            <a:endParaRPr lang="cs-CZ" dirty="0"/>
          </a:p>
        </p:txBody>
      </p:sp>
      <p:sp>
        <p:nvSpPr>
          <p:cNvPr id="4" name="Zástupný symbol pro číslo snímku 3"/>
          <p:cNvSpPr>
            <a:spLocks noGrp="1"/>
          </p:cNvSpPr>
          <p:nvPr>
            <p:ph type="sldNum" sz="quarter" idx="10"/>
          </p:nvPr>
        </p:nvSpPr>
        <p:spPr/>
        <p:txBody>
          <a:bodyPr/>
          <a:lstStyle/>
          <a:p>
            <a:fld id="{50DD34F6-7CBD-49DD-A28A-CBC95A221BDA}" type="slidenum">
              <a:rPr lang="cs-CZ" smtClean="0"/>
              <a:t>22</a:t>
            </a:fld>
            <a:endParaRPr lang="cs-CZ"/>
          </a:p>
        </p:txBody>
      </p:sp>
    </p:spTree>
    <p:extLst>
      <p:ext uri="{BB962C8B-B14F-4D97-AF65-F5344CB8AC3E}">
        <p14:creationId xmlns:p14="http://schemas.microsoft.com/office/powerpoint/2010/main" val="1349923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b="0" i="0" u="none" strike="noStrike" kern="1200" baseline="0" dirty="0">
              <a:solidFill>
                <a:schemeClr val="tx1"/>
              </a:solidFill>
              <a:latin typeface="+mn-lt"/>
              <a:ea typeface="+mn-ea"/>
              <a:cs typeface="+mn-cs"/>
            </a:endParaRPr>
          </a:p>
          <a:p>
            <a:r>
              <a:rPr lang="cs-CZ" sz="1200" b="1" i="0" u="none" strike="noStrike" kern="1200" baseline="0" dirty="0">
                <a:solidFill>
                  <a:schemeClr val="tx1"/>
                </a:solidFill>
                <a:latin typeface="+mn-lt"/>
                <a:ea typeface="+mn-ea"/>
                <a:cs typeface="+mn-cs"/>
              </a:rPr>
              <a:t>Nákup zařízení a vybavení a spotřebního materiálu </a:t>
            </a:r>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•Nákup nového nebo použitého vybavení hmotné povahy a výdaje na nehmotný majetek </a:t>
            </a:r>
          </a:p>
          <a:p>
            <a:r>
              <a:rPr lang="cs-CZ" sz="1200" b="0" i="0" u="none" strike="noStrike" kern="1200" baseline="0" dirty="0">
                <a:solidFill>
                  <a:schemeClr val="tx1"/>
                </a:solidFill>
                <a:latin typeface="+mn-lt"/>
                <a:ea typeface="+mn-ea"/>
                <a:cs typeface="+mn-cs"/>
              </a:rPr>
              <a:t>•Pokud je pořízené vybavení využíváno i mimo projekt, je způsobilá pouze poměrná část těchto výdajů </a:t>
            </a:r>
          </a:p>
          <a:p>
            <a:r>
              <a:rPr lang="cs-CZ" sz="1200" b="0" i="0" u="none" strike="noStrike" kern="1200" baseline="0" dirty="0">
                <a:solidFill>
                  <a:schemeClr val="tx1"/>
                </a:solidFill>
                <a:latin typeface="+mn-lt"/>
                <a:ea typeface="+mn-ea"/>
                <a:cs typeface="+mn-cs"/>
              </a:rPr>
              <a:t>•V době realizace projektu nelze prodat či darovat někomu jinému </a:t>
            </a:r>
          </a:p>
          <a:p>
            <a:r>
              <a:rPr lang="cs-CZ" sz="1200" b="0" i="0" u="none" strike="noStrike" kern="1200" baseline="0" dirty="0">
                <a:solidFill>
                  <a:schemeClr val="tx1"/>
                </a:solidFill>
                <a:latin typeface="+mn-lt"/>
                <a:ea typeface="+mn-ea"/>
                <a:cs typeface="+mn-cs"/>
              </a:rPr>
              <a:t>•Při nákupu vybavení pro RT lze proplácet výdaje na vybavení do výše úvazku člena RT </a:t>
            </a:r>
          </a:p>
          <a:p>
            <a:r>
              <a:rPr lang="cs-CZ" sz="1200" b="0" i="0" u="none" strike="noStrike" kern="1200" baseline="0" dirty="0">
                <a:solidFill>
                  <a:schemeClr val="tx1"/>
                </a:solidFill>
                <a:latin typeface="+mn-lt"/>
                <a:ea typeface="+mn-ea"/>
                <a:cs typeface="+mn-cs"/>
              </a:rPr>
              <a:t>•Úvazky lze sčítat, např. 0,5+0,5 úvazku = 1 kus výpočetní techniky </a:t>
            </a:r>
          </a:p>
          <a:p>
            <a:r>
              <a:rPr lang="cs-CZ" sz="1200" b="0" i="0" u="none" strike="noStrike" kern="1200" baseline="0" dirty="0">
                <a:solidFill>
                  <a:schemeClr val="tx1"/>
                </a:solidFill>
                <a:latin typeface="+mn-lt"/>
                <a:ea typeface="+mn-ea"/>
                <a:cs typeface="+mn-cs"/>
              </a:rPr>
              <a:t>•Pro 1 člena RT lze pořídit pouze 1 druh výpočetní techniky </a:t>
            </a:r>
          </a:p>
          <a:p>
            <a:r>
              <a:rPr lang="cs-CZ" sz="1200" b="0" i="0" u="none" strike="noStrike" kern="1200" baseline="0" dirty="0">
                <a:solidFill>
                  <a:schemeClr val="tx1"/>
                </a:solidFill>
                <a:latin typeface="+mn-lt"/>
                <a:ea typeface="+mn-ea"/>
                <a:cs typeface="+mn-cs"/>
              </a:rPr>
              <a:t>•Pokud pozice člena RT spadá do nepřímých nákladů, nelze hradit pořízení vybavení z přímých nákladů </a:t>
            </a:r>
          </a:p>
          <a:p>
            <a:r>
              <a:rPr lang="cs-CZ" sz="1200" b="0" i="0" u="none" strike="noStrike" kern="1200" baseline="0" dirty="0">
                <a:solidFill>
                  <a:schemeClr val="tx1"/>
                </a:solidFill>
                <a:latin typeface="+mn-lt"/>
                <a:ea typeface="+mn-ea"/>
                <a:cs typeface="+mn-cs"/>
              </a:rPr>
              <a:t>•Nespadá sem nákup infrastruktury </a:t>
            </a:r>
          </a:p>
          <a:p>
            <a:endParaRPr lang="cs-CZ" sz="1200" b="0" i="0" u="none" strike="noStrike" kern="1200" baseline="0" dirty="0">
              <a:solidFill>
                <a:schemeClr val="tx1"/>
              </a:solidFill>
              <a:latin typeface="+mn-lt"/>
              <a:ea typeface="+mn-ea"/>
              <a:cs typeface="+mn-cs"/>
            </a:endParaRPr>
          </a:p>
          <a:p>
            <a:endParaRPr lang="cs-CZ" sz="1200" b="0" i="0" u="none" strike="noStrike" kern="1200" baseline="0" dirty="0">
              <a:solidFill>
                <a:schemeClr val="tx1"/>
              </a:solidFill>
              <a:latin typeface="+mn-lt"/>
              <a:ea typeface="+mn-ea"/>
              <a:cs typeface="+mn-cs"/>
            </a:endParaRPr>
          </a:p>
          <a:p>
            <a:endParaRPr lang="cs-CZ" sz="1200" b="0" i="0" u="none" strike="noStrike" kern="1200" baseline="0" dirty="0">
              <a:solidFill>
                <a:schemeClr val="tx1"/>
              </a:solidFill>
              <a:latin typeface="+mn-lt"/>
              <a:ea typeface="+mn-ea"/>
              <a:cs typeface="+mn-cs"/>
            </a:endParaRPr>
          </a:p>
          <a:p>
            <a:r>
              <a:rPr lang="cs-CZ" sz="1200" b="1" i="0" u="none" strike="noStrike" kern="1200" baseline="0" dirty="0">
                <a:solidFill>
                  <a:schemeClr val="tx1"/>
                </a:solidFill>
                <a:latin typeface="+mn-lt"/>
                <a:ea typeface="+mn-ea"/>
                <a:cs typeface="+mn-cs"/>
              </a:rPr>
              <a:t>Mzdové příspěvky </a:t>
            </a:r>
            <a:r>
              <a:rPr lang="cs-CZ" sz="1200" b="0" i="0" u="none" strike="noStrike" kern="1200" baseline="0" dirty="0">
                <a:solidFill>
                  <a:schemeClr val="tx1"/>
                </a:solidFill>
                <a:latin typeface="+mn-lt"/>
                <a:ea typeface="+mn-ea"/>
                <a:cs typeface="+mn-cs"/>
              </a:rPr>
              <a:t>– umístění osoby z cílové skupiny na trh práce, způsobilost až do 100 %, maximální limit 3násobek minimální mzdy </a:t>
            </a:r>
          </a:p>
          <a:p>
            <a:r>
              <a:rPr lang="cs-CZ" sz="1200" b="0" i="0" u="none" strike="noStrike" kern="1200" baseline="0" dirty="0">
                <a:solidFill>
                  <a:schemeClr val="tx1"/>
                </a:solidFill>
                <a:latin typeface="+mn-lt"/>
                <a:ea typeface="+mn-ea"/>
                <a:cs typeface="+mn-cs"/>
              </a:rPr>
              <a:t>–</a:t>
            </a:r>
            <a:r>
              <a:rPr lang="cs-CZ" sz="1200" b="1" i="0" u="none" strike="noStrike" kern="1200" baseline="0" dirty="0">
                <a:solidFill>
                  <a:schemeClr val="tx1"/>
                </a:solidFill>
                <a:latin typeface="+mn-lt"/>
                <a:ea typeface="+mn-ea"/>
                <a:cs typeface="+mn-cs"/>
              </a:rPr>
              <a:t>Cestovní náhrady </a:t>
            </a:r>
            <a:r>
              <a:rPr lang="cs-CZ" sz="1200" b="0" i="0" u="none" strike="noStrike" kern="1200" baseline="0" dirty="0">
                <a:solidFill>
                  <a:schemeClr val="tx1"/>
                </a:solidFill>
                <a:latin typeface="+mn-lt"/>
                <a:ea typeface="+mn-ea"/>
                <a:cs typeface="+mn-cs"/>
              </a:rPr>
              <a:t>– stejná pravidla jak u 1.1.2 Cestovní náhrady </a:t>
            </a:r>
          </a:p>
          <a:p>
            <a:r>
              <a:rPr lang="cs-CZ" sz="1200" b="0" i="0" u="none" strike="noStrike" kern="1200" baseline="0" dirty="0">
                <a:solidFill>
                  <a:schemeClr val="tx1"/>
                </a:solidFill>
                <a:latin typeface="+mn-lt"/>
                <a:ea typeface="+mn-ea"/>
                <a:cs typeface="+mn-cs"/>
              </a:rPr>
              <a:t>–</a:t>
            </a:r>
            <a:r>
              <a:rPr lang="cs-CZ" sz="1200" b="1" i="0" u="none" strike="noStrike" kern="1200" baseline="0" dirty="0">
                <a:solidFill>
                  <a:schemeClr val="tx1"/>
                </a:solidFill>
                <a:latin typeface="+mn-lt"/>
                <a:ea typeface="+mn-ea"/>
                <a:cs typeface="+mn-cs"/>
              </a:rPr>
              <a:t>Příspěvek na péči o dítě a další závislé osoby </a:t>
            </a:r>
            <a:r>
              <a:rPr lang="cs-CZ" sz="1200" b="0" i="0" u="none" strike="noStrike" kern="1200" baseline="0" dirty="0">
                <a:solidFill>
                  <a:schemeClr val="tx1"/>
                </a:solidFill>
                <a:latin typeface="+mn-lt"/>
                <a:ea typeface="+mn-ea"/>
                <a:cs typeface="+mn-cs"/>
              </a:rPr>
              <a:t>– příspěvek na úhradu nutných nákladů spojených s péčí o děti nebo jiné závislé osoby nebo při nástupu dosud nezaměstnané osoby do nového zaměstnání (max. 6 měsíců) </a:t>
            </a:r>
          </a:p>
          <a:p>
            <a:r>
              <a:rPr lang="cs-CZ" sz="1200" b="0" i="0" u="none" strike="noStrike" kern="1200" baseline="0" dirty="0">
                <a:solidFill>
                  <a:schemeClr val="tx1"/>
                </a:solidFill>
                <a:latin typeface="+mn-lt"/>
                <a:ea typeface="+mn-ea"/>
                <a:cs typeface="+mn-cs"/>
              </a:rPr>
              <a:t>–</a:t>
            </a:r>
            <a:r>
              <a:rPr lang="cs-CZ" sz="1200" b="1" i="0" u="none" strike="noStrike" kern="1200" baseline="0" dirty="0">
                <a:solidFill>
                  <a:schemeClr val="tx1"/>
                </a:solidFill>
                <a:latin typeface="+mn-lt"/>
                <a:ea typeface="+mn-ea"/>
                <a:cs typeface="+mn-cs"/>
              </a:rPr>
              <a:t>Jiné nezbytné náklady cílové skupiny – </a:t>
            </a:r>
            <a:r>
              <a:rPr lang="cs-CZ" sz="1200" b="0" i="0" u="none" strike="noStrike" kern="1200" baseline="0" dirty="0">
                <a:solidFill>
                  <a:schemeClr val="tx1"/>
                </a:solidFill>
                <a:latin typeface="+mn-lt"/>
                <a:ea typeface="+mn-ea"/>
                <a:cs typeface="+mn-cs"/>
              </a:rPr>
              <a:t>nezbytné náklady cílové skupiny pro realizování jejich aktivit, např. prohlídka zdravotní způsobilosti, výpis z rejstříku trestů, atd. </a:t>
            </a:r>
          </a:p>
          <a:p>
            <a:r>
              <a:rPr lang="cs-CZ" sz="1200" b="0" i="0" u="none" strike="noStrike" kern="1200" baseline="0" dirty="0">
                <a:solidFill>
                  <a:schemeClr val="tx1"/>
                </a:solidFill>
                <a:latin typeface="+mn-lt"/>
                <a:ea typeface="+mn-ea"/>
                <a:cs typeface="+mn-cs"/>
              </a:rPr>
              <a:t>–</a:t>
            </a:r>
            <a:r>
              <a:rPr lang="cs-CZ" sz="1200" b="1" i="0" u="none" strike="noStrike" kern="1200" baseline="0" dirty="0">
                <a:solidFill>
                  <a:schemeClr val="tx1"/>
                </a:solidFill>
                <a:latin typeface="+mn-lt"/>
                <a:ea typeface="+mn-ea"/>
                <a:cs typeface="+mn-cs"/>
              </a:rPr>
              <a:t>Příspěvek na osobní náklady týkající se mentora </a:t>
            </a:r>
            <a:r>
              <a:rPr lang="cs-CZ" sz="1200" b="0" i="0" u="none" strike="noStrike" kern="1200" baseline="0" dirty="0">
                <a:solidFill>
                  <a:schemeClr val="tx1"/>
                </a:solidFill>
                <a:latin typeface="+mn-lt"/>
                <a:ea typeface="+mn-ea"/>
                <a:cs typeface="+mn-cs"/>
              </a:rPr>
              <a:t>– příspěvek na osobní náklady mentora na zaučení osoby z cílové skupiny u nového zaměstnavatele </a:t>
            </a:r>
          </a:p>
          <a:p>
            <a:r>
              <a:rPr lang="cs-CZ" sz="1200" b="0" i="0" u="none" strike="noStrike" kern="1200" baseline="0" dirty="0">
                <a:solidFill>
                  <a:schemeClr val="tx1"/>
                </a:solidFill>
                <a:latin typeface="+mn-lt"/>
                <a:ea typeface="+mn-ea"/>
                <a:cs typeface="+mn-cs"/>
              </a:rPr>
              <a:t>–</a:t>
            </a:r>
            <a:r>
              <a:rPr lang="cs-CZ" sz="1200" b="1" i="0" u="none" strike="noStrike" kern="1200" baseline="0" dirty="0">
                <a:solidFill>
                  <a:schemeClr val="tx1"/>
                </a:solidFill>
                <a:latin typeface="+mn-lt"/>
                <a:ea typeface="+mn-ea"/>
                <a:cs typeface="+mn-cs"/>
              </a:rPr>
              <a:t>Příspěvek na zapracování – </a:t>
            </a:r>
            <a:r>
              <a:rPr lang="cs-CZ" sz="1200" b="0" i="0" u="none" strike="noStrike" kern="1200" baseline="0" dirty="0">
                <a:solidFill>
                  <a:schemeClr val="tx1"/>
                </a:solidFill>
                <a:latin typeface="+mn-lt"/>
                <a:ea typeface="+mn-ea"/>
                <a:cs typeface="+mn-cs"/>
              </a:rPr>
              <a:t>na uchazeče o zaměstnání, kterému je věnována zvýšená péče (dle zákona č. 435/2004 Sb., zákon o zaměstnanosti v platném znění) a je přijat do pracovního poměru – maximálně po dobu 3 měsíců a polovina minimální mzdy </a:t>
            </a:r>
          </a:p>
          <a:p>
            <a:endParaRPr lang="cs-CZ" sz="1200" b="0" i="0" u="none" strike="noStrike" kern="1200" baseline="0" dirty="0">
              <a:solidFill>
                <a:schemeClr val="tx1"/>
              </a:solidFill>
              <a:latin typeface="+mn-lt"/>
              <a:ea typeface="+mn-ea"/>
              <a:cs typeface="+mn-cs"/>
            </a:endParaRPr>
          </a:p>
          <a:p>
            <a:r>
              <a:rPr lang="cs-CZ" sz="1200" b="1" i="0" u="none" strike="noStrike" kern="1200" baseline="0" dirty="0">
                <a:solidFill>
                  <a:schemeClr val="tx1"/>
                </a:solidFill>
                <a:latin typeface="+mn-lt"/>
                <a:ea typeface="+mn-ea"/>
                <a:cs typeface="+mn-cs"/>
              </a:rPr>
              <a:t>Nepřímé náklady </a:t>
            </a:r>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a:t>
            </a:r>
            <a:r>
              <a:rPr lang="cs-CZ" sz="1200" b="1" i="0" u="none" strike="noStrike" kern="1200" baseline="0" dirty="0">
                <a:solidFill>
                  <a:schemeClr val="tx1"/>
                </a:solidFill>
                <a:latin typeface="+mn-lt"/>
                <a:ea typeface="+mn-ea"/>
                <a:cs typeface="+mn-cs"/>
              </a:rPr>
              <a:t>Max. 25% přímých způsobilých nákladů u projektů do 10 mil. Kč </a:t>
            </a:r>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•administrativa, řízení projektu (včetně finančního), účetnictví, personalistika komunikační a informační opatření, občerstvení a stravování a podpůrné procesy pro provoz projektu – rozhodujícím faktorem pro zařazení do nepřímých nákladů je fakt, že daný pracovník </a:t>
            </a:r>
            <a:r>
              <a:rPr lang="cs-CZ" sz="1200" b="1" i="0" u="none" strike="noStrike" kern="1200" baseline="0" dirty="0">
                <a:solidFill>
                  <a:schemeClr val="tx1"/>
                </a:solidFill>
                <a:latin typeface="+mn-lt"/>
                <a:ea typeface="+mn-ea"/>
                <a:cs typeface="+mn-cs"/>
              </a:rPr>
              <a:t>nepracuje s cílovou skupinou projektu nebo nezajišťuje výstup, který je určen k přímému využití cílovou skupinou projektu </a:t>
            </a:r>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•cestovní náhrady spojené s pracovními cestami RT </a:t>
            </a:r>
          </a:p>
          <a:p>
            <a:r>
              <a:rPr lang="cs-CZ" sz="1200" b="0" i="0" u="none" strike="noStrike" kern="1200" baseline="0" dirty="0">
                <a:solidFill>
                  <a:schemeClr val="tx1"/>
                </a:solidFill>
                <a:latin typeface="+mn-lt"/>
                <a:ea typeface="+mn-ea"/>
                <a:cs typeface="+mn-cs"/>
              </a:rPr>
              <a:t>•spotřební materiál, zařízení a vybavení (papír…) </a:t>
            </a:r>
          </a:p>
          <a:p>
            <a:r>
              <a:rPr lang="cs-CZ" sz="1200" b="0" i="0" u="none" strike="noStrike" kern="1200" baseline="0" dirty="0">
                <a:solidFill>
                  <a:schemeClr val="tx1"/>
                </a:solidFill>
                <a:latin typeface="+mn-lt"/>
                <a:ea typeface="+mn-ea"/>
                <a:cs typeface="+mn-cs"/>
              </a:rPr>
              <a:t>•prostory pro realizaci projektu (nájemné, vodné, stočné, energie…) </a:t>
            </a:r>
          </a:p>
          <a:p>
            <a:r>
              <a:rPr lang="cs-CZ" sz="1200" b="0" i="0" u="none" strike="noStrike" kern="1200" baseline="0" dirty="0">
                <a:solidFill>
                  <a:schemeClr val="tx1"/>
                </a:solidFill>
                <a:latin typeface="+mn-lt"/>
                <a:ea typeface="+mn-ea"/>
                <a:cs typeface="+mn-cs"/>
              </a:rPr>
              <a:t>•ostatní provozní výdaje (internet, poštovné, telefon…) </a:t>
            </a:r>
          </a:p>
          <a:p>
            <a:r>
              <a:rPr lang="cs-CZ" sz="1200" b="0" i="0" u="none" strike="noStrike" kern="1200" baseline="0" dirty="0">
                <a:solidFill>
                  <a:schemeClr val="tx1"/>
                </a:solidFill>
                <a:latin typeface="+mn-lt"/>
                <a:ea typeface="+mn-ea"/>
                <a:cs typeface="+mn-cs"/>
              </a:rPr>
              <a:t>•Bližší popis činností spadajících do nepřímých nákladů najdete ve specifických </a:t>
            </a:r>
          </a:p>
          <a:p>
            <a:endParaRPr lang="cs-CZ" sz="1200" b="0" i="0" u="none" strike="noStrike" kern="1200" baseline="0" dirty="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0DD34F6-7CBD-49DD-A28A-CBC95A221BDA}" type="slidenum">
              <a:rPr lang="cs-CZ" smtClean="0"/>
              <a:t>25</a:t>
            </a:fld>
            <a:endParaRPr lang="cs-CZ"/>
          </a:p>
        </p:txBody>
      </p:sp>
    </p:spTree>
    <p:extLst>
      <p:ext uri="{BB962C8B-B14F-4D97-AF65-F5344CB8AC3E}">
        <p14:creationId xmlns:p14="http://schemas.microsoft.com/office/powerpoint/2010/main" val="4080603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hangingPunct="0"/>
            <a:r>
              <a:rPr lang="cs-CZ" b="1" u="sng" dirty="0"/>
              <a:t>Příprava žádosti o podporu:</a:t>
            </a:r>
            <a:endParaRPr lang="cs-CZ" u="sng" dirty="0"/>
          </a:p>
          <a:p>
            <a:pPr hangingPunct="0"/>
            <a:r>
              <a:rPr lang="cs-CZ" dirty="0"/>
              <a:t>Zásadní pro kvalitu projektu je jeho tzv. </a:t>
            </a:r>
            <a:r>
              <a:rPr lang="cs-CZ" b="1" dirty="0"/>
              <a:t>intervenční logika</a:t>
            </a:r>
            <a:r>
              <a:rPr lang="cs-CZ" dirty="0"/>
              <a:t>. Tím se rozumí vzájemná soudržnost a provázanost identifikovaných problémů, definovaných cílů a navrhovaných opatření/aktivit. </a:t>
            </a:r>
          </a:p>
          <a:p>
            <a:pPr hangingPunct="0"/>
            <a:r>
              <a:rPr lang="cs-CZ" dirty="0"/>
              <a:t> </a:t>
            </a:r>
          </a:p>
          <a:p>
            <a:pPr hangingPunct="0"/>
            <a:r>
              <a:rPr lang="cs-CZ" dirty="0"/>
              <a:t>První fází přípravy projektu</a:t>
            </a:r>
            <a:r>
              <a:rPr lang="cs-CZ" b="1" dirty="0"/>
              <a:t> </a:t>
            </a:r>
            <a:r>
              <a:rPr lang="cs-CZ" dirty="0"/>
              <a:t>je</a:t>
            </a:r>
            <a:r>
              <a:rPr lang="cs-CZ" b="1" dirty="0"/>
              <a:t> projektový záměr</a:t>
            </a:r>
            <a:r>
              <a:rPr lang="cs-CZ" dirty="0"/>
              <a:t>, který zpravidla navazuje na výsledky analýzy či studie identifikující nějaký problém či nedostatek, potřebu nebo zájem, pro jehož řešení či naplnění by byla realizace projektu vhodná.) Doporučujeme si záměr projektu napsat. Formulace záměru v písemné podobě většinou napomůže zpřesnit váš původní nápad a ujasnit si, čeho chcete projektem dosáhnout.</a:t>
            </a: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27</a:t>
            </a:fld>
            <a:endParaRPr lang="cs-CZ"/>
          </a:p>
        </p:txBody>
      </p:sp>
    </p:spTree>
    <p:extLst>
      <p:ext uri="{BB962C8B-B14F-4D97-AF65-F5344CB8AC3E}">
        <p14:creationId xmlns:p14="http://schemas.microsoft.com/office/powerpoint/2010/main" val="2544910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hangingPunct="0"/>
            <a:r>
              <a:rPr lang="cs-CZ" dirty="0"/>
              <a:t>V kontextu OPZ, které se zaměřuje na lidské zdroje, je součástí definice problému vždy také </a:t>
            </a:r>
            <a:r>
              <a:rPr lang="cs-CZ" b="1" dirty="0"/>
              <a:t>specifikace cílové skupiny</a:t>
            </a:r>
            <a:r>
              <a:rPr lang="cs-CZ" dirty="0"/>
              <a:t> projektu, tj. osob, kterých se problém týká.</a:t>
            </a:r>
          </a:p>
          <a:p>
            <a:pPr hangingPunct="0"/>
            <a:r>
              <a:rPr lang="cs-CZ" b="1" dirty="0"/>
              <a:t> </a:t>
            </a:r>
            <a:endParaRPr lang="cs-CZ" dirty="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28</a:t>
            </a:fld>
            <a:endParaRPr lang="cs-CZ"/>
          </a:p>
        </p:txBody>
      </p:sp>
    </p:spTree>
    <p:extLst>
      <p:ext uri="{BB962C8B-B14F-4D97-AF65-F5344CB8AC3E}">
        <p14:creationId xmlns:p14="http://schemas.microsoft.com/office/powerpoint/2010/main" val="24986161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29</a:t>
            </a:fld>
            <a:endParaRPr lang="cs-CZ"/>
          </a:p>
        </p:txBody>
      </p:sp>
    </p:spTree>
    <p:extLst>
      <p:ext uri="{BB962C8B-B14F-4D97-AF65-F5344CB8AC3E}">
        <p14:creationId xmlns:p14="http://schemas.microsoft.com/office/powerpoint/2010/main" val="339090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hangingPunct="0"/>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30</a:t>
            </a:fld>
            <a:endParaRPr lang="cs-CZ"/>
          </a:p>
        </p:txBody>
      </p:sp>
    </p:spTree>
    <p:extLst>
      <p:ext uri="{BB962C8B-B14F-4D97-AF65-F5344CB8AC3E}">
        <p14:creationId xmlns:p14="http://schemas.microsoft.com/office/powerpoint/2010/main" val="2015381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D4BF2EE1-1C7B-4FFA-87D0-70B0E572987F}" type="datetimeFigureOut">
              <a:rPr lang="cs-CZ" smtClean="0"/>
              <a:t>09.04.2018</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4061343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D4BF2EE1-1C7B-4FFA-87D0-70B0E572987F}" type="datetimeFigureOut">
              <a:rPr lang="cs-CZ" smtClean="0"/>
              <a:t>09.04.2018</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1467367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D4BF2EE1-1C7B-4FFA-87D0-70B0E572987F}" type="datetimeFigureOut">
              <a:rPr lang="cs-CZ" smtClean="0"/>
              <a:t>09.04.2018</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E69DF6-ECB2-4D7F-80A8-7312F253C4B3}"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54481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D4BF2EE1-1C7B-4FFA-87D0-70B0E572987F}" type="datetimeFigureOut">
              <a:rPr lang="cs-CZ" smtClean="0"/>
              <a:t>09.04.2018</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3110814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D4BF2EE1-1C7B-4FFA-87D0-70B0E572987F}" type="datetimeFigureOut">
              <a:rPr lang="cs-CZ" smtClean="0"/>
              <a:t>09.04.2018</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E69DF6-ECB2-4D7F-80A8-7312F253C4B3}"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28179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D4BF2EE1-1C7B-4FFA-87D0-70B0E572987F}" type="datetimeFigureOut">
              <a:rPr lang="cs-CZ" smtClean="0"/>
              <a:t>09.04.2018</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4166315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4BF2EE1-1C7B-4FFA-87D0-70B0E572987F}" type="datetimeFigureOut">
              <a:rPr lang="cs-CZ" smtClean="0"/>
              <a:t>09.04.2018</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4242039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4BF2EE1-1C7B-4FFA-87D0-70B0E572987F}" type="datetimeFigureOut">
              <a:rPr lang="cs-CZ" smtClean="0"/>
              <a:t>09.04.2018</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245575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4BF2EE1-1C7B-4FFA-87D0-70B0E572987F}" type="datetimeFigureOut">
              <a:rPr lang="cs-CZ" smtClean="0"/>
              <a:t>09.04.2018</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108603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D4BF2EE1-1C7B-4FFA-87D0-70B0E572987F}" type="datetimeFigureOut">
              <a:rPr lang="cs-CZ" smtClean="0"/>
              <a:t>09.04.2018</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3798465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4BF2EE1-1C7B-4FFA-87D0-70B0E572987F}" type="datetimeFigureOut">
              <a:rPr lang="cs-CZ" smtClean="0"/>
              <a:t>09.04.2018</a:t>
            </a:fld>
            <a:endParaRPr lang="cs-CZ"/>
          </a:p>
        </p:txBody>
      </p:sp>
      <p:sp>
        <p:nvSpPr>
          <p:cNvPr id="6" name="Footer Placeholder 5"/>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1618666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4BF2EE1-1C7B-4FFA-87D0-70B0E572987F}" type="datetimeFigureOut">
              <a:rPr lang="cs-CZ" smtClean="0"/>
              <a:t>09.04.2018</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471480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4BF2EE1-1C7B-4FFA-87D0-70B0E572987F}" type="datetimeFigureOut">
              <a:rPr lang="cs-CZ" smtClean="0"/>
              <a:t>09.04.2018</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1517548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BF2EE1-1C7B-4FFA-87D0-70B0E572987F}" type="datetimeFigureOut">
              <a:rPr lang="cs-CZ" smtClean="0"/>
              <a:t>09.04.2018</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3745329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4BF2EE1-1C7B-4FFA-87D0-70B0E572987F}" type="datetimeFigureOut">
              <a:rPr lang="cs-CZ" smtClean="0"/>
              <a:t>09.04.2018</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1995168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4BF2EE1-1C7B-4FFA-87D0-70B0E572987F}" type="datetimeFigureOut">
              <a:rPr lang="cs-CZ" smtClean="0"/>
              <a:t>09.04.2018</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E69DF6-ECB2-4D7F-80A8-7312F253C4B3}" type="slidenum">
              <a:rPr lang="cs-CZ" smtClean="0"/>
              <a:t>‹#›</a:t>
            </a:fld>
            <a:endParaRPr lang="cs-CZ"/>
          </a:p>
        </p:txBody>
      </p:sp>
    </p:spTree>
    <p:extLst>
      <p:ext uri="{BB962C8B-B14F-4D97-AF65-F5344CB8AC3E}">
        <p14:creationId xmlns:p14="http://schemas.microsoft.com/office/powerpoint/2010/main" val="1314110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alphaModFix amt="57000"/>
          </a:blip>
          <a:srcRect/>
          <a:tile tx="0" ty="0" sx="100000" sy="100000" flip="none" algn="tl"/>
        </a:blip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4BF2EE1-1C7B-4FFA-87D0-70B0E572987F}" type="datetimeFigureOut">
              <a:rPr lang="cs-CZ" smtClean="0"/>
              <a:t>09.04.2018</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FE69DF6-ECB2-4D7F-80A8-7312F253C4B3}" type="slidenum">
              <a:rPr lang="cs-CZ" smtClean="0"/>
              <a:t>‹#›</a:t>
            </a:fld>
            <a:endParaRPr lang="cs-CZ"/>
          </a:p>
        </p:txBody>
      </p:sp>
    </p:spTree>
    <p:extLst>
      <p:ext uri="{BB962C8B-B14F-4D97-AF65-F5344CB8AC3E}">
        <p14:creationId xmlns:p14="http://schemas.microsoft.com/office/powerpoint/2010/main" val="3464736167"/>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esfcr.cz/formulare-a-pokyny-potrebne-v-ramci-pripravy-zadosti-o-podporu-opz/-/dokument/797956" TargetMode="External"/><Relationship Id="rId2" Type="http://schemas.openxmlformats.org/officeDocument/2006/relationships/hyperlink" Target="http://strukturalni-fondy.cz/cs/jak-na-projekt/Elektronicka-zadost/Edukacni-videa"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seu.mssf.cz/"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esfcr.cz/file/9003/" TargetMode="External"/><Relationship Id="rId2" Type="http://schemas.openxmlformats.org/officeDocument/2006/relationships/hyperlink" Target="https://www.esfcr.cz/file/9002/"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mailto:martin.kouba@mpsv.cz"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71576" y="1380068"/>
            <a:ext cx="10331448" cy="2616199"/>
          </a:xfrm>
        </p:spPr>
        <p:txBody>
          <a:bodyPr>
            <a:normAutofit/>
          </a:bodyPr>
          <a:lstStyle/>
          <a:p>
            <a:r>
              <a:rPr lang="cs-CZ" sz="6600" b="1" dirty="0"/>
              <a:t>Výzva MAS č. 3 z OPZ:</a:t>
            </a:r>
          </a:p>
        </p:txBody>
      </p:sp>
      <p:sp>
        <p:nvSpPr>
          <p:cNvPr id="3" name="Podnadpis 2"/>
          <p:cNvSpPr>
            <a:spLocks noGrp="1"/>
          </p:cNvSpPr>
          <p:nvPr>
            <p:ph type="subTitle" idx="1"/>
          </p:nvPr>
        </p:nvSpPr>
        <p:spPr>
          <a:xfrm>
            <a:off x="1476375" y="4777379"/>
            <a:ext cx="10028237" cy="1126283"/>
          </a:xfrm>
        </p:spPr>
        <p:txBody>
          <a:bodyPr>
            <a:normAutofit fontScale="92500" lnSpcReduction="10000"/>
          </a:bodyPr>
          <a:lstStyle/>
          <a:p>
            <a:endParaRPr lang="cs-CZ" dirty="0"/>
          </a:p>
          <a:p>
            <a:r>
              <a:rPr lang="cs-CZ" sz="2400" b="1" dirty="0"/>
              <a:t>4. Výzva MAS MOST Vysočiny - OPZ- Sociální podnikání </a:t>
            </a:r>
          </a:p>
          <a:p>
            <a:r>
              <a:rPr lang="cs-CZ" dirty="0"/>
              <a:t>Seminář pro žadatele, 10. 4. 2018, 13 hodin, kancelář MAS MOST Vysočiny</a:t>
            </a:r>
          </a:p>
          <a:p>
            <a:endParaRPr lang="cs-CZ" dirty="0"/>
          </a:p>
        </p:txBody>
      </p:sp>
      <p:sp>
        <p:nvSpPr>
          <p:cNvPr id="4" name="AutoShape 2" descr="https://mail.centrum.cz/download.php?msg_id=0000000087e9000365180246a7f4&amp;idx=1.3&amp;filename=ESIF_2_OP_barevne.jpg&amp;r=73.14216905392104"/>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 name="AutoShape 4" descr="https://mail.centrum.cz/download.php?msg_id=0000000087e9000365180246a7f4&amp;idx=1.3&amp;filename=ESIF_2_OP_barevne.jpg&amp;r=73.14216905392104"/>
          <p:cNvSpPr>
            <a:spLocks noChangeAspect="1" noChangeArrowheads="1"/>
          </p:cNvSpPr>
          <p:nvPr/>
        </p:nvSpPr>
        <p:spPr bwMode="auto">
          <a:xfrm>
            <a:off x="1171575" y="363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575" y="433252"/>
            <a:ext cx="6074664" cy="1112520"/>
          </a:xfrm>
          <a:prstGeom prst="rect">
            <a:avLst/>
          </a:prstGeom>
        </p:spPr>
      </p:pic>
    </p:spTree>
    <p:extLst>
      <p:ext uri="{BB962C8B-B14F-4D97-AF65-F5344CB8AC3E}">
        <p14:creationId xmlns:p14="http://schemas.microsoft.com/office/powerpoint/2010/main" val="2271983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166819"/>
            <a:ext cx="12192000" cy="1084771"/>
          </a:xfrm>
        </p:spPr>
        <p:txBody>
          <a:bodyPr>
            <a:normAutofit/>
          </a:bodyPr>
          <a:lstStyle/>
          <a:p>
            <a:pPr algn="ctr"/>
            <a:r>
              <a:rPr lang="cs-CZ" sz="3300" b="1" dirty="0"/>
              <a:t>Informace o křížovém financování a nepřímých nákladech</a:t>
            </a:r>
          </a:p>
        </p:txBody>
      </p:sp>
      <p:sp>
        <p:nvSpPr>
          <p:cNvPr id="3" name="Zástupný symbol pro obsah 2"/>
          <p:cNvSpPr>
            <a:spLocks noGrp="1"/>
          </p:cNvSpPr>
          <p:nvPr>
            <p:ph idx="1"/>
          </p:nvPr>
        </p:nvSpPr>
        <p:spPr>
          <a:xfrm>
            <a:off x="207818" y="1662545"/>
            <a:ext cx="11295205" cy="4570831"/>
          </a:xfrm>
        </p:spPr>
        <p:txBody>
          <a:bodyPr>
            <a:normAutofit/>
          </a:bodyPr>
          <a:lstStyle/>
          <a:p>
            <a:pPr marL="0" indent="0">
              <a:buNone/>
            </a:pPr>
            <a:r>
              <a:rPr lang="cs-CZ" sz="2000" b="1" dirty="0"/>
              <a:t>Křížové financování</a:t>
            </a:r>
          </a:p>
          <a:p>
            <a:r>
              <a:rPr lang="cs-CZ" sz="2000" dirty="0"/>
              <a:t>Není v rámci této výzvy využití umožněno.</a:t>
            </a:r>
          </a:p>
          <a:p>
            <a:pPr marL="0" indent="0">
              <a:buNone/>
            </a:pPr>
            <a:r>
              <a:rPr lang="cs-CZ" sz="2000" b="1" dirty="0"/>
              <a:t>Nepřímé náklady</a:t>
            </a:r>
          </a:p>
          <a:p>
            <a:r>
              <a:rPr lang="cs-CZ" sz="2000" dirty="0"/>
              <a:t>Nepřímé náklady mohou dosahovat maximálně 25 % přímých způsobilých nákladů projektu</a:t>
            </a:r>
          </a:p>
          <a:p>
            <a:r>
              <a:rPr lang="cs-CZ" sz="2000" dirty="0"/>
              <a:t>Podíl nákupu služeb</a:t>
            </a:r>
          </a:p>
        </p:txBody>
      </p:sp>
      <p:graphicFrame>
        <p:nvGraphicFramePr>
          <p:cNvPr id="4" name="Tabulka 3">
            <a:extLst>
              <a:ext uri="{FF2B5EF4-FFF2-40B4-BE49-F238E27FC236}">
                <a16:creationId xmlns:a16="http://schemas.microsoft.com/office/drawing/2014/main" id="{C9E8D76C-DC20-4562-8A93-99DEA8FE8731}"/>
              </a:ext>
            </a:extLst>
          </p:cNvPr>
          <p:cNvGraphicFramePr>
            <a:graphicFrameLocks noGrp="1"/>
          </p:cNvGraphicFramePr>
          <p:nvPr>
            <p:extLst>
              <p:ext uri="{D42A27DB-BD31-4B8C-83A1-F6EECF244321}">
                <p14:modId xmlns:p14="http://schemas.microsoft.com/office/powerpoint/2010/main" val="505021883"/>
              </p:ext>
            </p:extLst>
          </p:nvPr>
        </p:nvGraphicFramePr>
        <p:xfrm>
          <a:off x="498765" y="4398191"/>
          <a:ext cx="10880436" cy="2246140"/>
        </p:xfrm>
        <a:graphic>
          <a:graphicData uri="http://schemas.openxmlformats.org/drawingml/2006/table">
            <a:tbl>
              <a:tblPr firstRow="1" firstCol="1" bandRow="1">
                <a:tableStyleId>{5C22544A-7EE6-4342-B048-85BDC9FD1C3A}</a:tableStyleId>
              </a:tblPr>
              <a:tblGrid>
                <a:gridCol w="5439619">
                  <a:extLst>
                    <a:ext uri="{9D8B030D-6E8A-4147-A177-3AD203B41FA5}">
                      <a16:colId xmlns:a16="http://schemas.microsoft.com/office/drawing/2014/main" val="754996649"/>
                    </a:ext>
                  </a:extLst>
                </a:gridCol>
                <a:gridCol w="5440817">
                  <a:extLst>
                    <a:ext uri="{9D8B030D-6E8A-4147-A177-3AD203B41FA5}">
                      <a16:colId xmlns:a16="http://schemas.microsoft.com/office/drawing/2014/main" val="1019209249"/>
                    </a:ext>
                  </a:extLst>
                </a:gridCol>
              </a:tblGrid>
              <a:tr h="838375">
                <a:tc>
                  <a:txBody>
                    <a:bodyPr/>
                    <a:lstStyle/>
                    <a:p>
                      <a:pPr marL="36195" marR="36195">
                        <a:spcBef>
                          <a:spcPts val="300"/>
                        </a:spcBef>
                        <a:spcAft>
                          <a:spcPts val="300"/>
                        </a:spcAft>
                      </a:pPr>
                      <a:r>
                        <a:rPr lang="cs-CZ" sz="1600" dirty="0">
                          <a:solidFill>
                            <a:schemeClr val="tx1"/>
                          </a:solidFill>
                          <a:effectLst/>
                        </a:rPr>
                        <a:t>Podíl nákupu služeb na celkových přímých způsobilých nákladech projektu</a:t>
                      </a:r>
                      <a:endParaRPr lang="cs-CZ"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 marR="36195">
                        <a:spcBef>
                          <a:spcPts val="300"/>
                        </a:spcBef>
                        <a:spcAft>
                          <a:spcPts val="300"/>
                        </a:spcAft>
                      </a:pPr>
                      <a:r>
                        <a:rPr lang="cs-CZ" sz="1600" dirty="0">
                          <a:solidFill>
                            <a:schemeClr val="tx1"/>
                          </a:solidFill>
                          <a:effectLst/>
                        </a:rPr>
                        <a:t>Snížení podílu nepřímých nákladů oproti výše uvedenému procentu (25%)</a:t>
                      </a:r>
                      <a:endParaRPr lang="cs-CZ"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1214695"/>
                  </a:ext>
                </a:extLst>
              </a:tr>
              <a:tr h="289931">
                <a:tc>
                  <a:txBody>
                    <a:bodyPr/>
                    <a:lstStyle/>
                    <a:p>
                      <a:pPr marL="36195" marR="36195">
                        <a:spcBef>
                          <a:spcPts val="300"/>
                        </a:spcBef>
                        <a:spcAft>
                          <a:spcPts val="300"/>
                        </a:spcAft>
                      </a:pPr>
                      <a:r>
                        <a:rPr lang="cs-CZ" sz="1600" dirty="0">
                          <a:solidFill>
                            <a:schemeClr val="tx1"/>
                          </a:solidFill>
                          <a:effectLst/>
                        </a:rPr>
                        <a:t>Do 60 % včetně</a:t>
                      </a:r>
                      <a:endParaRPr lang="cs-CZ"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 marR="36195">
                        <a:spcBef>
                          <a:spcPts val="300"/>
                        </a:spcBef>
                        <a:spcAft>
                          <a:spcPts val="300"/>
                        </a:spcAft>
                      </a:pPr>
                      <a:r>
                        <a:rPr lang="cs-CZ" sz="1600">
                          <a:solidFill>
                            <a:schemeClr val="tx1"/>
                          </a:solidFill>
                          <a:effectLst/>
                        </a:rPr>
                        <a:t>25 % </a:t>
                      </a:r>
                      <a:endParaRPr lang="cs-CZ"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218748"/>
                  </a:ext>
                </a:extLst>
              </a:tr>
              <a:tr h="558917">
                <a:tc>
                  <a:txBody>
                    <a:bodyPr/>
                    <a:lstStyle/>
                    <a:p>
                      <a:pPr marL="36195" marR="36195">
                        <a:spcBef>
                          <a:spcPts val="300"/>
                        </a:spcBef>
                        <a:spcAft>
                          <a:spcPts val="300"/>
                        </a:spcAft>
                      </a:pPr>
                      <a:r>
                        <a:rPr lang="cs-CZ" sz="1600" dirty="0">
                          <a:solidFill>
                            <a:schemeClr val="tx1"/>
                          </a:solidFill>
                          <a:effectLst/>
                        </a:rPr>
                        <a:t>Více než 60 % a méně než 90 %</a:t>
                      </a:r>
                      <a:endParaRPr lang="cs-CZ"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 marR="36195">
                        <a:spcBef>
                          <a:spcPts val="300"/>
                        </a:spcBef>
                        <a:spcAft>
                          <a:spcPts val="300"/>
                        </a:spcAft>
                      </a:pPr>
                      <a:r>
                        <a:rPr lang="cs-CZ" sz="1600" dirty="0">
                          <a:solidFill>
                            <a:schemeClr val="tx1"/>
                          </a:solidFill>
                          <a:effectLst/>
                        </a:rPr>
                        <a:t>Snížení na 3/5 (60 %) základního podílu na 15 % </a:t>
                      </a:r>
                      <a:endParaRPr lang="cs-CZ"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1931655"/>
                  </a:ext>
                </a:extLst>
              </a:tr>
              <a:tr h="558917">
                <a:tc>
                  <a:txBody>
                    <a:bodyPr/>
                    <a:lstStyle/>
                    <a:p>
                      <a:pPr marL="36195" marR="36195">
                        <a:spcBef>
                          <a:spcPts val="300"/>
                        </a:spcBef>
                        <a:spcAft>
                          <a:spcPts val="300"/>
                        </a:spcAft>
                      </a:pPr>
                      <a:r>
                        <a:rPr lang="cs-CZ" sz="1600" dirty="0">
                          <a:solidFill>
                            <a:schemeClr val="tx1"/>
                          </a:solidFill>
                          <a:effectLst/>
                        </a:rPr>
                        <a:t>90 % a výše</a:t>
                      </a:r>
                      <a:endParaRPr lang="cs-CZ"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 marR="36195">
                        <a:spcBef>
                          <a:spcPts val="300"/>
                        </a:spcBef>
                        <a:spcAft>
                          <a:spcPts val="300"/>
                        </a:spcAft>
                      </a:pPr>
                      <a:r>
                        <a:rPr lang="cs-CZ" sz="1600" dirty="0">
                          <a:solidFill>
                            <a:schemeClr val="tx1"/>
                          </a:solidFill>
                          <a:effectLst/>
                        </a:rPr>
                        <a:t>Snížení na 1/5 (20 %) základního podílu, tj. 5 % </a:t>
                      </a:r>
                      <a:endParaRPr lang="cs-CZ"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1416398"/>
                  </a:ext>
                </a:extLst>
              </a:tr>
            </a:tbl>
          </a:graphicData>
        </a:graphic>
      </p:graphicFrame>
    </p:spTree>
    <p:extLst>
      <p:ext uri="{BB962C8B-B14F-4D97-AF65-F5344CB8AC3E}">
        <p14:creationId xmlns:p14="http://schemas.microsoft.com/office/powerpoint/2010/main" val="61466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579549"/>
            <a:ext cx="12192000" cy="944451"/>
          </a:xfrm>
        </p:spPr>
        <p:txBody>
          <a:bodyPr>
            <a:normAutofit/>
          </a:bodyPr>
          <a:lstStyle/>
          <a:p>
            <a:pPr algn="ctr"/>
            <a:r>
              <a:rPr lang="cs-CZ" sz="4400" b="1" dirty="0"/>
              <a:t>N</a:t>
            </a:r>
            <a:r>
              <a:rPr lang="cs-CZ" sz="3300" b="1" dirty="0"/>
              <a:t>epřímé náklady</a:t>
            </a:r>
          </a:p>
        </p:txBody>
      </p:sp>
      <p:sp>
        <p:nvSpPr>
          <p:cNvPr id="3" name="Zástupný symbol pro obsah 2"/>
          <p:cNvSpPr>
            <a:spLocks noGrp="1"/>
          </p:cNvSpPr>
          <p:nvPr>
            <p:ph idx="1"/>
          </p:nvPr>
        </p:nvSpPr>
        <p:spPr>
          <a:xfrm>
            <a:off x="540328" y="1422399"/>
            <a:ext cx="11118272" cy="5109029"/>
          </a:xfrm>
        </p:spPr>
        <p:txBody>
          <a:bodyPr>
            <a:noAutofit/>
          </a:bodyPr>
          <a:lstStyle/>
          <a:p>
            <a:r>
              <a:rPr lang="cs-CZ" sz="2200" dirty="0">
                <a:latin typeface="Corbel" panose="020B0503020204020204" pitchFamily="34" charset="0"/>
              </a:rPr>
              <a:t>Administrativa, řízení projektu, účetnictví, personalistika, komunikační a informační opatření (publicita projektu), občerstvení a stravování a podpůrné procesy pro provoz projektu</a:t>
            </a:r>
          </a:p>
          <a:p>
            <a:r>
              <a:rPr lang="cs-CZ" sz="2200" dirty="0">
                <a:latin typeface="Corbel" panose="020B0503020204020204" pitchFamily="34" charset="0"/>
              </a:rPr>
              <a:t>Cestovné -  náhrady spojené s pracovními cestami realizačního týmu (vnitrostátní pracovní cesty)</a:t>
            </a:r>
          </a:p>
          <a:p>
            <a:r>
              <a:rPr lang="cs-CZ" sz="2200" dirty="0">
                <a:latin typeface="Corbel" panose="020B0503020204020204" pitchFamily="34" charset="0"/>
              </a:rPr>
              <a:t>Spotřební materiál, zařízení a vybavení (papíry, kancelářský materiál, čistící prostředky, zařízení a vybavení RT, jejichž osobni náklady jsou hrazeny z NN)</a:t>
            </a:r>
          </a:p>
          <a:p>
            <a:r>
              <a:rPr lang="cs-CZ" sz="2200" dirty="0">
                <a:latin typeface="Corbel" panose="020B0503020204020204" pitchFamily="34" charset="0"/>
              </a:rPr>
              <a:t>Prostory pro realizaci projektu (využívané pro administraci projektu, energie, vodné a stočné)</a:t>
            </a:r>
          </a:p>
          <a:p>
            <a:r>
              <a:rPr lang="cs-CZ" sz="2200" dirty="0">
                <a:latin typeface="Corbel" panose="020B0503020204020204" pitchFamily="34" charset="0"/>
              </a:rPr>
              <a:t>Ostatní provozní výdaje (internet, telefon, poštovné, bankovní poplatky, pojistné smlouvy, správní poplatky, které nemají přímou vazbu na práci s CS) </a:t>
            </a:r>
          </a:p>
          <a:p>
            <a:r>
              <a:rPr lang="cs-CZ" sz="2200" dirty="0">
                <a:latin typeface="Corbel" panose="020B0503020204020204" pitchFamily="34" charset="0"/>
              </a:rPr>
              <a:t>Bližší popis činností spadajících do nepřímých nákladů najdete ve specifických pravidlech pro žadatele, kapitola 6.4.16 Vymezení nepřímých výdajů v OPZ </a:t>
            </a:r>
          </a:p>
          <a:p>
            <a:endParaRPr lang="cs-CZ" sz="2200" dirty="0">
              <a:latin typeface="Corbel" panose="020B0503020204020204" pitchFamily="34" charset="0"/>
            </a:endParaRPr>
          </a:p>
          <a:p>
            <a:endParaRPr lang="cs-CZ" sz="2200" dirty="0">
              <a:latin typeface="Corbel" panose="020B0503020204020204" pitchFamily="34" charset="0"/>
            </a:endParaRPr>
          </a:p>
        </p:txBody>
      </p:sp>
    </p:spTree>
    <p:extLst>
      <p:ext uri="{BB962C8B-B14F-4D97-AF65-F5344CB8AC3E}">
        <p14:creationId xmlns:p14="http://schemas.microsoft.com/office/powerpoint/2010/main" val="870726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r"/>
            <a:r>
              <a:rPr lang="cs-CZ" dirty="0"/>
              <a:t>Podporované aktivity</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19487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1323304"/>
          </a:xfrm>
        </p:spPr>
        <p:txBody>
          <a:bodyPr>
            <a:normAutofit/>
          </a:bodyPr>
          <a:lstStyle/>
          <a:p>
            <a:pPr algn="ctr"/>
            <a:r>
              <a:rPr lang="cs-CZ" b="1" dirty="0"/>
              <a:t>Podporované aktivity</a:t>
            </a:r>
            <a:br>
              <a:rPr lang="cs-CZ" b="1" dirty="0"/>
            </a:br>
            <a:r>
              <a:rPr lang="cs-CZ" b="1" dirty="0"/>
              <a:t>Aktivita 1</a:t>
            </a:r>
          </a:p>
        </p:txBody>
      </p:sp>
      <p:sp>
        <p:nvSpPr>
          <p:cNvPr id="3" name="Zástupný symbol pro obsah 2"/>
          <p:cNvSpPr>
            <a:spLocks noGrp="1"/>
          </p:cNvSpPr>
          <p:nvPr>
            <p:ph idx="1"/>
          </p:nvPr>
        </p:nvSpPr>
        <p:spPr>
          <a:xfrm>
            <a:off x="207818" y="2189407"/>
            <a:ext cx="11617037" cy="4294519"/>
          </a:xfrm>
        </p:spPr>
        <p:txBody>
          <a:bodyPr>
            <a:noAutofit/>
          </a:bodyPr>
          <a:lstStyle/>
          <a:p>
            <a:r>
              <a:rPr lang="cs-CZ" sz="2400" dirty="0">
                <a:latin typeface="Corbel" panose="020B0503020204020204" pitchFamily="34" charset="0"/>
              </a:rPr>
              <a:t>Vznik nových a rozvoj existujících podnikatelských aktivit v oblasti sociálního podnikání - integrační sociální podnik </a:t>
            </a:r>
          </a:p>
          <a:p>
            <a:r>
              <a:rPr lang="cs-CZ" sz="2400" dirty="0" err="1">
                <a:latin typeface="Corbel" panose="020B0503020204020204" pitchFamily="34" charset="0"/>
              </a:rPr>
              <a:t>Podaktivity</a:t>
            </a:r>
            <a:r>
              <a:rPr lang="cs-CZ" sz="2400" dirty="0">
                <a:latin typeface="Corbel" panose="020B0503020204020204" pitchFamily="34" charset="0"/>
              </a:rPr>
              <a:t>: </a:t>
            </a:r>
          </a:p>
          <a:p>
            <a:pPr lvl="1"/>
            <a:r>
              <a:rPr lang="cs-CZ" sz="2400" dirty="0">
                <a:latin typeface="Corbel" panose="020B0503020204020204" pitchFamily="34" charset="0"/>
              </a:rPr>
              <a:t>podpora vytvoření a zachování pracovních míst pro zaměstnance z cílových skupin a pro zaměstnance mimo cílovou skupinu nezbytných pro fungování podniku v souladu s principy sociálního podnikání </a:t>
            </a:r>
          </a:p>
          <a:p>
            <a:pPr lvl="1"/>
            <a:r>
              <a:rPr lang="cs-CZ" sz="2400" dirty="0">
                <a:latin typeface="Corbel" panose="020B0503020204020204" pitchFamily="34" charset="0"/>
              </a:rPr>
              <a:t>podpora vzdělávání zaměstnanců z cílových skupin a vzdělávání ostatních zaměstnanců sociálního podniku </a:t>
            </a:r>
          </a:p>
          <a:p>
            <a:pPr lvl="1"/>
            <a:r>
              <a:rPr lang="cs-CZ" sz="2400" dirty="0">
                <a:latin typeface="Corbel" panose="020B0503020204020204" pitchFamily="34" charset="0"/>
              </a:rPr>
              <a:t>podpora marketingu sociálního podniku </a:t>
            </a:r>
          </a:p>
          <a:p>
            <a:pPr lvl="1"/>
            <a:r>
              <a:rPr lang="cs-CZ" sz="2400" dirty="0">
                <a:latin typeface="Corbel" panose="020B0503020204020204" pitchFamily="34" charset="0"/>
              </a:rPr>
              <a:t>podporo provozování sociálního podnikání </a:t>
            </a:r>
          </a:p>
        </p:txBody>
      </p:sp>
    </p:spTree>
    <p:extLst>
      <p:ext uri="{BB962C8B-B14F-4D97-AF65-F5344CB8AC3E}">
        <p14:creationId xmlns:p14="http://schemas.microsoft.com/office/powerpoint/2010/main" val="97684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152401"/>
            <a:ext cx="12191999" cy="1270000"/>
          </a:xfrm>
        </p:spPr>
        <p:txBody>
          <a:bodyPr>
            <a:normAutofit/>
          </a:bodyPr>
          <a:lstStyle/>
          <a:p>
            <a:pPr algn="ctr"/>
            <a:r>
              <a:rPr lang="cs-CZ" b="1" dirty="0"/>
              <a:t>Podporované aktivity</a:t>
            </a:r>
            <a:br>
              <a:rPr lang="cs-CZ" b="1" dirty="0"/>
            </a:br>
            <a:r>
              <a:rPr lang="cs-CZ" sz="3200" b="1" dirty="0"/>
              <a:t>Aktivita 2</a:t>
            </a:r>
          </a:p>
        </p:txBody>
      </p:sp>
      <p:sp>
        <p:nvSpPr>
          <p:cNvPr id="3" name="Zástupný symbol pro obsah 2"/>
          <p:cNvSpPr>
            <a:spLocks noGrp="1"/>
          </p:cNvSpPr>
          <p:nvPr>
            <p:ph idx="1"/>
          </p:nvPr>
        </p:nvSpPr>
        <p:spPr>
          <a:xfrm>
            <a:off x="415636" y="1422401"/>
            <a:ext cx="11087387" cy="5435599"/>
          </a:xfrm>
        </p:spPr>
        <p:txBody>
          <a:bodyPr>
            <a:normAutofit/>
          </a:bodyPr>
          <a:lstStyle/>
          <a:p>
            <a:r>
              <a:rPr lang="cs-CZ" sz="2200" dirty="0">
                <a:latin typeface="Corbel" panose="020B0503020204020204" pitchFamily="34" charset="0"/>
              </a:rPr>
              <a:t>Vznik nových a rozvoj existujících podnikatelských aktivit v oblasti sociálního podnikání - environmentální sociální podnik </a:t>
            </a:r>
          </a:p>
          <a:p>
            <a:r>
              <a:rPr lang="cs-CZ" sz="2200" dirty="0" err="1">
                <a:latin typeface="Corbel" panose="020B0503020204020204" pitchFamily="34" charset="0"/>
              </a:rPr>
              <a:t>Podaktivity</a:t>
            </a:r>
            <a:r>
              <a:rPr lang="cs-CZ" sz="2200" dirty="0">
                <a:latin typeface="Corbel" panose="020B0503020204020204" pitchFamily="34" charset="0"/>
              </a:rPr>
              <a:t>: </a:t>
            </a:r>
          </a:p>
          <a:p>
            <a:pPr lvl="1"/>
            <a:r>
              <a:rPr lang="cs-CZ" sz="2200" dirty="0">
                <a:latin typeface="Corbel" panose="020B0503020204020204" pitchFamily="34" charset="0"/>
              </a:rPr>
              <a:t>podpora vytvoření a zachování pracovních míst pro zaměstnance z cílových skupin a pro zaměstnance mimo cílovou skupinu nezbytných pro fungování podniku v souladu s principy sociálního podnikání </a:t>
            </a:r>
          </a:p>
          <a:p>
            <a:pPr lvl="1"/>
            <a:r>
              <a:rPr lang="cs-CZ" sz="2200" dirty="0">
                <a:latin typeface="Corbel" panose="020B0503020204020204" pitchFamily="34" charset="0"/>
              </a:rPr>
              <a:t>podpora vzdělávání zaměstnanců z cílových skupin a vzdělávání ostatních zaměstnanců sociálního podniku </a:t>
            </a:r>
          </a:p>
          <a:p>
            <a:pPr lvl="1"/>
            <a:r>
              <a:rPr lang="cs-CZ" sz="2200" dirty="0">
                <a:latin typeface="Corbel" panose="020B0503020204020204" pitchFamily="34" charset="0"/>
              </a:rPr>
              <a:t>podpora marketingu sociálního podniku </a:t>
            </a:r>
          </a:p>
          <a:p>
            <a:pPr lvl="1"/>
            <a:r>
              <a:rPr lang="cs-CZ" sz="2200" dirty="0">
                <a:latin typeface="Corbel" panose="020B0503020204020204" pitchFamily="34" charset="0"/>
              </a:rPr>
              <a:t>podpora provozování sociálního podnikání </a:t>
            </a:r>
          </a:p>
          <a:p>
            <a:pPr lvl="1"/>
            <a:r>
              <a:rPr lang="cs-CZ" sz="2200" dirty="0">
                <a:latin typeface="Corbel" panose="020B0503020204020204" pitchFamily="34" charset="0"/>
              </a:rPr>
              <a:t>podpora environmentálních auditů a strategií </a:t>
            </a:r>
          </a:p>
          <a:p>
            <a:pPr lvl="1"/>
            <a:r>
              <a:rPr lang="cs-CZ" sz="2200" dirty="0">
                <a:latin typeface="Corbel" panose="020B0503020204020204" pitchFamily="34" charset="0"/>
              </a:rPr>
              <a:t>zajištění péče o děti a další závislé osoby znevýhodněných pracovníků, zajištění dopravy znevýhodněných pracovníků apod. </a:t>
            </a:r>
          </a:p>
        </p:txBody>
      </p:sp>
    </p:spTree>
    <p:extLst>
      <p:ext uri="{BB962C8B-B14F-4D97-AF65-F5344CB8AC3E}">
        <p14:creationId xmlns:p14="http://schemas.microsoft.com/office/powerpoint/2010/main" val="96275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r"/>
            <a:r>
              <a:rPr lang="cs-CZ" dirty="0"/>
              <a:t>Indikátory</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226764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1323304"/>
          </a:xfrm>
        </p:spPr>
        <p:txBody>
          <a:bodyPr>
            <a:normAutofit/>
          </a:bodyPr>
          <a:lstStyle/>
          <a:p>
            <a:r>
              <a:rPr lang="cs-CZ" b="1" dirty="0"/>
              <a:t>Indikátory</a:t>
            </a:r>
          </a:p>
        </p:txBody>
      </p:sp>
      <p:sp>
        <p:nvSpPr>
          <p:cNvPr id="3" name="Zástupný symbol pro obsah 2"/>
          <p:cNvSpPr>
            <a:spLocks noGrp="1"/>
          </p:cNvSpPr>
          <p:nvPr>
            <p:ph idx="1"/>
          </p:nvPr>
        </p:nvSpPr>
        <p:spPr>
          <a:xfrm>
            <a:off x="457200" y="2189407"/>
            <a:ext cx="11045823" cy="4314423"/>
          </a:xfrm>
        </p:spPr>
        <p:txBody>
          <a:bodyPr>
            <a:normAutofit/>
          </a:bodyPr>
          <a:lstStyle/>
          <a:p>
            <a:r>
              <a:rPr lang="cs-CZ" sz="2200" dirty="0"/>
              <a:t>Nástroje pro měření dosažených efektů projektových aktivit</a:t>
            </a:r>
          </a:p>
          <a:p>
            <a:r>
              <a:rPr lang="cs-CZ" sz="2200" dirty="0"/>
              <a:t>Indikátory výstupů</a:t>
            </a:r>
          </a:p>
          <a:p>
            <a:r>
              <a:rPr lang="cs-CZ" sz="2200" dirty="0"/>
              <a:t>Indikátory výsledků</a:t>
            </a:r>
          </a:p>
          <a:p>
            <a:endParaRPr lang="cs-CZ" sz="2200" dirty="0"/>
          </a:p>
          <a:p>
            <a:r>
              <a:rPr lang="cs-CZ" sz="2200" dirty="0"/>
              <a:t>Žadatel volí pouze ty indikátory z výzvy, které jsou relevantní pro jeho projekt</a:t>
            </a:r>
          </a:p>
          <a:p>
            <a:r>
              <a:rPr lang="cs-CZ" sz="2200" dirty="0"/>
              <a:t>Ve zprávách o realizaci projektu se uvádějí kumulativně – souhrnně za období od počátku projektu do konce příslušného monitorovacího období</a:t>
            </a:r>
          </a:p>
        </p:txBody>
      </p:sp>
    </p:spTree>
    <p:extLst>
      <p:ext uri="{BB962C8B-B14F-4D97-AF65-F5344CB8AC3E}">
        <p14:creationId xmlns:p14="http://schemas.microsoft.com/office/powerpoint/2010/main" val="1861342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685801"/>
            <a:ext cx="12191999" cy="955963"/>
          </a:xfrm>
        </p:spPr>
        <p:txBody>
          <a:bodyPr>
            <a:normAutofit/>
          </a:bodyPr>
          <a:lstStyle/>
          <a:p>
            <a:pPr algn="ctr"/>
            <a:r>
              <a:rPr lang="cs-CZ" b="1" dirty="0"/>
              <a:t>Povinnosti související s indikátory</a:t>
            </a:r>
          </a:p>
        </p:txBody>
      </p:sp>
      <p:sp>
        <p:nvSpPr>
          <p:cNvPr id="3" name="Zástupný symbol pro obsah 2"/>
          <p:cNvSpPr>
            <a:spLocks noGrp="1"/>
          </p:cNvSpPr>
          <p:nvPr>
            <p:ph idx="1"/>
          </p:nvPr>
        </p:nvSpPr>
        <p:spPr>
          <a:xfrm>
            <a:off x="270164" y="2009105"/>
            <a:ext cx="11232859" cy="4494725"/>
          </a:xfrm>
        </p:spPr>
        <p:txBody>
          <a:bodyPr>
            <a:normAutofit/>
          </a:bodyPr>
          <a:lstStyle/>
          <a:p>
            <a:r>
              <a:rPr lang="cs-CZ" dirty="0"/>
              <a:t>Povinnost stanovit v žádosti cílové hodnoty indikátorů</a:t>
            </a:r>
          </a:p>
          <a:p>
            <a:pPr marL="0" indent="0">
              <a:buNone/>
            </a:pPr>
            <a:r>
              <a:rPr lang="cs-CZ" dirty="0"/>
              <a:t>	- včetně popisu způsobu stanovení této hodnoty</a:t>
            </a:r>
          </a:p>
          <a:p>
            <a:r>
              <a:rPr lang="cs-CZ" dirty="0"/>
              <a:t>Nastavení je závazné</a:t>
            </a:r>
          </a:p>
          <a:p>
            <a:pPr marL="0" indent="0">
              <a:buNone/>
            </a:pPr>
            <a:r>
              <a:rPr lang="cs-CZ" dirty="0"/>
              <a:t>	- úprava – podstatnou změnou</a:t>
            </a:r>
          </a:p>
          <a:p>
            <a:pPr marL="0" indent="0">
              <a:buNone/>
            </a:pPr>
            <a:r>
              <a:rPr lang="cs-CZ" dirty="0"/>
              <a:t>	- při nesplnění – sankce</a:t>
            </a:r>
          </a:p>
          <a:p>
            <a:r>
              <a:rPr lang="cs-CZ" dirty="0"/>
              <a:t>Průběžné sledování jejich naplnění</a:t>
            </a:r>
          </a:p>
          <a:p>
            <a:pPr marL="0" indent="0">
              <a:buNone/>
            </a:pPr>
            <a:r>
              <a:rPr lang="cs-CZ" dirty="0"/>
              <a:t>	- ve zprávách o realizaci projektu</a:t>
            </a:r>
          </a:p>
          <a:p>
            <a:r>
              <a:rPr lang="cs-CZ" dirty="0"/>
              <a:t>Prokazatelnost vykazovaných hodnot</a:t>
            </a:r>
          </a:p>
          <a:p>
            <a:pPr marL="0" indent="0">
              <a:buNone/>
            </a:pPr>
            <a:r>
              <a:rPr lang="cs-CZ" dirty="0"/>
              <a:t>	- záznamy o každém klientovi, prezenční listiny atd. ověřitelné případnou kontrolou, monitorovacími listy</a:t>
            </a:r>
          </a:p>
        </p:txBody>
      </p:sp>
    </p:spTree>
    <p:extLst>
      <p:ext uri="{BB962C8B-B14F-4D97-AF65-F5344CB8AC3E}">
        <p14:creationId xmlns:p14="http://schemas.microsoft.com/office/powerpoint/2010/main" val="4114104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685801"/>
            <a:ext cx="12191999" cy="1323304"/>
          </a:xfrm>
        </p:spPr>
        <p:txBody>
          <a:bodyPr>
            <a:normAutofit/>
          </a:bodyPr>
          <a:lstStyle/>
          <a:p>
            <a:pPr algn="ctr"/>
            <a:r>
              <a:rPr lang="cs-CZ" sz="3600" b="1" dirty="0"/>
              <a:t>Sankce při nesplnění závazků týkajících se indikátorů</a:t>
            </a:r>
          </a:p>
        </p:txBody>
      </p:sp>
      <p:sp>
        <p:nvSpPr>
          <p:cNvPr id="3" name="Zástupný symbol pro obsah 2"/>
          <p:cNvSpPr>
            <a:spLocks noGrp="1"/>
          </p:cNvSpPr>
          <p:nvPr>
            <p:ph idx="1"/>
          </p:nvPr>
        </p:nvSpPr>
        <p:spPr>
          <a:xfrm>
            <a:off x="498764" y="2009105"/>
            <a:ext cx="11004259" cy="4494725"/>
          </a:xfrm>
        </p:spPr>
        <p:txBody>
          <a:bodyPr>
            <a:normAutofit/>
          </a:bodyPr>
          <a:lstStyle/>
          <a:p>
            <a:pPr marL="0" indent="0">
              <a:buNone/>
            </a:pPr>
            <a:r>
              <a:rPr lang="cs-CZ" sz="2000" dirty="0"/>
              <a:t>Celková míra naplnění indikátorů výstupů vzhledem </a:t>
            </a:r>
          </a:p>
          <a:p>
            <a:pPr marL="0" indent="0">
              <a:buNone/>
            </a:pPr>
            <a:r>
              <a:rPr lang="cs-CZ" sz="2000" dirty="0"/>
              <a:t>k závazkům dle právního aktu:							Sankce:</a:t>
            </a:r>
          </a:p>
          <a:p>
            <a:pPr marL="0" indent="0">
              <a:buNone/>
            </a:pPr>
            <a:endParaRPr lang="cs-CZ" sz="2000" dirty="0"/>
          </a:p>
          <a:p>
            <a:r>
              <a:rPr lang="cs-CZ" sz="2000" dirty="0"/>
              <a:t>Méně než 85% a zároveň alespoň 70%					15%</a:t>
            </a:r>
          </a:p>
          <a:p>
            <a:r>
              <a:rPr lang="cs-CZ" sz="2000" dirty="0"/>
              <a:t>Méně než 70% a zároveň alespoň 55%					20%</a:t>
            </a:r>
          </a:p>
          <a:p>
            <a:r>
              <a:rPr lang="cs-CZ" sz="2000" dirty="0"/>
              <a:t>Méně než 55% a zároveň alespoň 40%					30%</a:t>
            </a:r>
          </a:p>
          <a:p>
            <a:r>
              <a:rPr lang="cs-CZ" sz="2000" dirty="0"/>
              <a:t>Méně než 40%										       50%</a:t>
            </a:r>
          </a:p>
        </p:txBody>
      </p:sp>
    </p:spTree>
    <p:extLst>
      <p:ext uri="{BB962C8B-B14F-4D97-AF65-F5344CB8AC3E}">
        <p14:creationId xmlns:p14="http://schemas.microsoft.com/office/powerpoint/2010/main" val="2307364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685801"/>
            <a:ext cx="12191999" cy="976744"/>
          </a:xfrm>
        </p:spPr>
        <p:txBody>
          <a:bodyPr>
            <a:normAutofit/>
          </a:bodyPr>
          <a:lstStyle/>
          <a:p>
            <a:pPr algn="ctr"/>
            <a:r>
              <a:rPr lang="cs-CZ" sz="3600" b="1" dirty="0"/>
              <a:t>Indikátory se závazkem (v rámci této výzvy)</a:t>
            </a:r>
          </a:p>
        </p:txBody>
      </p:sp>
      <p:sp>
        <p:nvSpPr>
          <p:cNvPr id="3" name="Zástupný symbol pro obsah 2"/>
          <p:cNvSpPr>
            <a:spLocks noGrp="1"/>
          </p:cNvSpPr>
          <p:nvPr>
            <p:ph idx="1"/>
          </p:nvPr>
        </p:nvSpPr>
        <p:spPr>
          <a:xfrm>
            <a:off x="415636" y="1662545"/>
            <a:ext cx="11087387" cy="2394301"/>
          </a:xfrm>
        </p:spPr>
        <p:txBody>
          <a:bodyPr>
            <a:normAutofit/>
          </a:bodyPr>
          <a:lstStyle/>
          <a:p>
            <a:r>
              <a:rPr lang="cs-CZ" dirty="0"/>
              <a:t>Hodnoty, které jsou chápany jako závazek žadatele, kterého má dosáhnout díky realizaci projektu</a:t>
            </a:r>
          </a:p>
          <a:p>
            <a:pPr marL="0" indent="0">
              <a:buNone/>
            </a:pPr>
            <a:endParaRPr lang="cs-CZ" dirty="0"/>
          </a:p>
        </p:txBody>
      </p:sp>
      <p:graphicFrame>
        <p:nvGraphicFramePr>
          <p:cNvPr id="5" name="Tabulka 4">
            <a:extLst>
              <a:ext uri="{FF2B5EF4-FFF2-40B4-BE49-F238E27FC236}">
                <a16:creationId xmlns:a16="http://schemas.microsoft.com/office/drawing/2014/main" id="{AACA63D4-4CE0-4B87-9060-492D4135D5AB}"/>
              </a:ext>
            </a:extLst>
          </p:cNvPr>
          <p:cNvGraphicFramePr>
            <a:graphicFrameLocks noGrp="1"/>
          </p:cNvGraphicFramePr>
          <p:nvPr>
            <p:extLst>
              <p:ext uri="{D42A27DB-BD31-4B8C-83A1-F6EECF244321}">
                <p14:modId xmlns:p14="http://schemas.microsoft.com/office/powerpoint/2010/main" val="2175027283"/>
              </p:ext>
            </p:extLst>
          </p:nvPr>
        </p:nvGraphicFramePr>
        <p:xfrm>
          <a:off x="551510" y="2328385"/>
          <a:ext cx="11088977" cy="4349504"/>
        </p:xfrm>
        <a:graphic>
          <a:graphicData uri="http://schemas.openxmlformats.org/drawingml/2006/table">
            <a:tbl>
              <a:tblPr firstRow="1" firstCol="1" bandRow="1">
                <a:tableStyleId>{5C22544A-7EE6-4342-B048-85BDC9FD1C3A}</a:tableStyleId>
              </a:tblPr>
              <a:tblGrid>
                <a:gridCol w="1521408">
                  <a:extLst>
                    <a:ext uri="{9D8B030D-6E8A-4147-A177-3AD203B41FA5}">
                      <a16:colId xmlns:a16="http://schemas.microsoft.com/office/drawing/2014/main" val="3274827982"/>
                    </a:ext>
                  </a:extLst>
                </a:gridCol>
                <a:gridCol w="5038830">
                  <a:extLst>
                    <a:ext uri="{9D8B030D-6E8A-4147-A177-3AD203B41FA5}">
                      <a16:colId xmlns:a16="http://schemas.microsoft.com/office/drawing/2014/main" val="1621917666"/>
                    </a:ext>
                  </a:extLst>
                </a:gridCol>
                <a:gridCol w="2259934">
                  <a:extLst>
                    <a:ext uri="{9D8B030D-6E8A-4147-A177-3AD203B41FA5}">
                      <a16:colId xmlns:a16="http://schemas.microsoft.com/office/drawing/2014/main" val="1668173635"/>
                    </a:ext>
                  </a:extLst>
                </a:gridCol>
                <a:gridCol w="2268805">
                  <a:extLst>
                    <a:ext uri="{9D8B030D-6E8A-4147-A177-3AD203B41FA5}">
                      <a16:colId xmlns:a16="http://schemas.microsoft.com/office/drawing/2014/main" val="3464399149"/>
                    </a:ext>
                  </a:extLst>
                </a:gridCol>
              </a:tblGrid>
              <a:tr h="525055">
                <a:tc>
                  <a:txBody>
                    <a:bodyPr/>
                    <a:lstStyle/>
                    <a:p>
                      <a:pPr>
                        <a:lnSpc>
                          <a:spcPct val="115000"/>
                        </a:lnSpc>
                        <a:spcAft>
                          <a:spcPts val="600"/>
                        </a:spcAft>
                      </a:pPr>
                      <a:r>
                        <a:rPr lang="en-US" sz="1800">
                          <a:solidFill>
                            <a:schemeClr val="tx1"/>
                          </a:solidFill>
                          <a:effectLst/>
                          <a:latin typeface="Corbel" panose="020B0503020204020204" pitchFamily="34" charset="0"/>
                        </a:rPr>
                        <a:t>Kód</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15000"/>
                        </a:lnSpc>
                        <a:spcAft>
                          <a:spcPts val="600"/>
                        </a:spcAft>
                      </a:pPr>
                      <a:r>
                        <a:rPr lang="en-US" sz="1800" dirty="0" err="1">
                          <a:solidFill>
                            <a:schemeClr val="tx1"/>
                          </a:solidFill>
                          <a:effectLst/>
                          <a:latin typeface="Corbel" panose="020B0503020204020204" pitchFamily="34" charset="0"/>
                        </a:rPr>
                        <a:t>Název</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indikátoru</a:t>
                      </a:r>
                      <a:r>
                        <a:rPr lang="en-US" sz="1800" dirty="0">
                          <a:solidFill>
                            <a:schemeClr val="tx1"/>
                          </a:solidFill>
                          <a:effectLst/>
                          <a:latin typeface="Corbel" panose="020B0503020204020204" pitchFamily="34" charset="0"/>
                        </a:rPr>
                        <a:t> </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15000"/>
                        </a:lnSpc>
                        <a:spcAft>
                          <a:spcPts val="600"/>
                        </a:spcAft>
                      </a:pPr>
                      <a:r>
                        <a:rPr lang="en-US" sz="1800">
                          <a:solidFill>
                            <a:schemeClr val="tx1"/>
                          </a:solidFill>
                          <a:effectLst/>
                          <a:latin typeface="Corbel" panose="020B0503020204020204" pitchFamily="34" charset="0"/>
                        </a:rPr>
                        <a:t>Měrná jednotka </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15000"/>
                        </a:lnSpc>
                        <a:spcAft>
                          <a:spcPts val="600"/>
                        </a:spcAft>
                      </a:pPr>
                      <a:r>
                        <a:rPr lang="en-US" sz="1800" dirty="0" err="1">
                          <a:solidFill>
                            <a:schemeClr val="tx1"/>
                          </a:solidFill>
                          <a:effectLst/>
                          <a:latin typeface="Corbel" panose="020B0503020204020204" pitchFamily="34" charset="0"/>
                        </a:rPr>
                        <a:t>Typ</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indikátoru</a:t>
                      </a:r>
                      <a:r>
                        <a:rPr lang="en-US" sz="1800" dirty="0">
                          <a:solidFill>
                            <a:schemeClr val="tx1"/>
                          </a:solidFill>
                          <a:effectLst/>
                          <a:latin typeface="Corbel" panose="020B0503020204020204" pitchFamily="34" charset="0"/>
                        </a:rPr>
                        <a:t> </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extLst>
                  <a:ext uri="{0D108BD9-81ED-4DB2-BD59-A6C34878D82A}">
                    <a16:rowId xmlns:a16="http://schemas.microsoft.com/office/drawing/2014/main" val="3926945990"/>
                  </a:ext>
                </a:extLst>
              </a:tr>
              <a:tr h="525055">
                <a:tc>
                  <a:txBody>
                    <a:bodyPr/>
                    <a:lstStyle/>
                    <a:p>
                      <a:pPr>
                        <a:lnSpc>
                          <a:spcPct val="115000"/>
                        </a:lnSpc>
                        <a:spcAft>
                          <a:spcPts val="600"/>
                        </a:spcAft>
                      </a:pPr>
                      <a:r>
                        <a:rPr lang="en-US" sz="1800">
                          <a:solidFill>
                            <a:schemeClr val="tx1"/>
                          </a:solidFill>
                          <a:effectLst/>
                          <a:latin typeface="Corbel" panose="020B0503020204020204" pitchFamily="34" charset="0"/>
                        </a:rPr>
                        <a:t>60000 </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15000"/>
                        </a:lnSpc>
                        <a:spcAft>
                          <a:spcPts val="600"/>
                        </a:spcAft>
                      </a:pPr>
                      <a:r>
                        <a:rPr lang="en-US" sz="1800" dirty="0" err="1">
                          <a:solidFill>
                            <a:schemeClr val="tx1"/>
                          </a:solidFill>
                          <a:effectLst/>
                          <a:latin typeface="Corbel" panose="020B0503020204020204" pitchFamily="34" charset="0"/>
                        </a:rPr>
                        <a:t>Celkový</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počet</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účastníků</a:t>
                      </a:r>
                      <a:r>
                        <a:rPr lang="en-US" sz="1800" dirty="0">
                          <a:solidFill>
                            <a:schemeClr val="tx1"/>
                          </a:solidFill>
                          <a:effectLst/>
                          <a:latin typeface="Corbel" panose="020B0503020204020204" pitchFamily="34" charset="0"/>
                        </a:rPr>
                        <a:t> </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nSpc>
                          <a:spcPct val="115000"/>
                        </a:lnSpc>
                        <a:spcAft>
                          <a:spcPts val="600"/>
                        </a:spcAft>
                      </a:pPr>
                      <a:r>
                        <a:rPr lang="en-US" sz="1800">
                          <a:solidFill>
                            <a:schemeClr val="tx1"/>
                          </a:solidFill>
                          <a:effectLst/>
                          <a:latin typeface="Corbel" panose="020B0503020204020204" pitchFamily="34" charset="0"/>
                        </a:rPr>
                        <a:t>Osoby</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nSpc>
                          <a:spcPct val="115000"/>
                        </a:lnSpc>
                        <a:spcAft>
                          <a:spcPts val="600"/>
                        </a:spcAft>
                      </a:pPr>
                      <a:r>
                        <a:rPr lang="en-US" sz="1800" dirty="0" err="1">
                          <a:solidFill>
                            <a:schemeClr val="tx1"/>
                          </a:solidFill>
                          <a:effectLst/>
                          <a:latin typeface="Corbel" panose="020B0503020204020204" pitchFamily="34" charset="0"/>
                        </a:rPr>
                        <a:t>Výstup</a:t>
                      </a:r>
                      <a:r>
                        <a:rPr lang="en-US" sz="1800" dirty="0">
                          <a:solidFill>
                            <a:schemeClr val="tx1"/>
                          </a:solidFill>
                          <a:effectLst/>
                          <a:latin typeface="Corbel" panose="020B0503020204020204" pitchFamily="34" charset="0"/>
                        </a:rPr>
                        <a:t> </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1921902812"/>
                  </a:ext>
                </a:extLst>
              </a:tr>
              <a:tr h="525055">
                <a:tc>
                  <a:txBody>
                    <a:bodyPr/>
                    <a:lstStyle/>
                    <a:p>
                      <a:pPr>
                        <a:lnSpc>
                          <a:spcPct val="115000"/>
                        </a:lnSpc>
                        <a:spcAft>
                          <a:spcPts val="600"/>
                        </a:spcAft>
                      </a:pPr>
                      <a:r>
                        <a:rPr lang="en-US" sz="1800">
                          <a:solidFill>
                            <a:schemeClr val="tx1"/>
                          </a:solidFill>
                          <a:effectLst/>
                          <a:latin typeface="Corbel" panose="020B0503020204020204" pitchFamily="34" charset="0"/>
                        </a:rPr>
                        <a:t>10213 </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15000"/>
                        </a:lnSpc>
                        <a:spcAft>
                          <a:spcPts val="600"/>
                        </a:spcAft>
                      </a:pPr>
                      <a:r>
                        <a:rPr lang="en-US" sz="1800" dirty="0" err="1">
                          <a:solidFill>
                            <a:schemeClr val="tx1"/>
                          </a:solidFill>
                          <a:effectLst/>
                          <a:latin typeface="Corbel" panose="020B0503020204020204" pitchFamily="34" charset="0"/>
                        </a:rPr>
                        <a:t>Počet</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sociálních</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podniků</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vzniklých</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díky</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podpoře</a:t>
                      </a:r>
                      <a:r>
                        <a:rPr lang="en-US" sz="1800" dirty="0">
                          <a:solidFill>
                            <a:schemeClr val="tx1"/>
                          </a:solidFill>
                          <a:effectLst/>
                          <a:latin typeface="Corbel" panose="020B0503020204020204" pitchFamily="34" charset="0"/>
                        </a:rPr>
                        <a:t> </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600"/>
                        </a:spcAft>
                      </a:pPr>
                      <a:r>
                        <a:rPr lang="en-US" sz="1800">
                          <a:solidFill>
                            <a:schemeClr val="tx1"/>
                          </a:solidFill>
                          <a:effectLst/>
                          <a:latin typeface="Corbel" panose="020B0503020204020204" pitchFamily="34" charset="0"/>
                        </a:rPr>
                        <a:t>Organizace </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600"/>
                        </a:spcAft>
                      </a:pPr>
                      <a:r>
                        <a:rPr lang="en-US" sz="1800">
                          <a:solidFill>
                            <a:schemeClr val="tx1"/>
                          </a:solidFill>
                          <a:effectLst/>
                          <a:latin typeface="Corbel" panose="020B0503020204020204" pitchFamily="34" charset="0"/>
                        </a:rPr>
                        <a:t>Výstup </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0926855"/>
                  </a:ext>
                </a:extLst>
              </a:tr>
              <a:tr h="573626">
                <a:tc>
                  <a:txBody>
                    <a:bodyPr/>
                    <a:lstStyle/>
                    <a:p>
                      <a:pPr>
                        <a:lnSpc>
                          <a:spcPct val="115000"/>
                        </a:lnSpc>
                        <a:spcAft>
                          <a:spcPts val="600"/>
                        </a:spcAft>
                      </a:pPr>
                      <a:r>
                        <a:rPr lang="en-US" sz="1800">
                          <a:solidFill>
                            <a:schemeClr val="tx1"/>
                          </a:solidFill>
                          <a:effectLst/>
                          <a:latin typeface="Corbel" panose="020B0503020204020204" pitchFamily="34" charset="0"/>
                        </a:rPr>
                        <a:t>10212 </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15000"/>
                        </a:lnSpc>
                        <a:spcAft>
                          <a:spcPts val="600"/>
                        </a:spcAft>
                      </a:pPr>
                      <a:r>
                        <a:rPr lang="en-US" sz="1800">
                          <a:solidFill>
                            <a:schemeClr val="tx1"/>
                          </a:solidFill>
                          <a:effectLst/>
                          <a:latin typeface="Corbel" panose="020B0503020204020204" pitchFamily="34" charset="0"/>
                        </a:rPr>
                        <a:t>Počet podpořených již existujících sociálních podniků </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nSpc>
                          <a:spcPct val="115000"/>
                        </a:lnSpc>
                        <a:spcAft>
                          <a:spcPts val="600"/>
                        </a:spcAft>
                      </a:pPr>
                      <a:r>
                        <a:rPr lang="en-US" sz="1800">
                          <a:solidFill>
                            <a:schemeClr val="tx1"/>
                          </a:solidFill>
                          <a:effectLst/>
                          <a:latin typeface="Corbel" panose="020B0503020204020204" pitchFamily="34" charset="0"/>
                        </a:rPr>
                        <a:t>Organizace </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nSpc>
                          <a:spcPct val="115000"/>
                        </a:lnSpc>
                        <a:spcAft>
                          <a:spcPts val="600"/>
                        </a:spcAft>
                      </a:pPr>
                      <a:r>
                        <a:rPr lang="en-US" sz="1800" dirty="0" err="1">
                          <a:solidFill>
                            <a:schemeClr val="tx1"/>
                          </a:solidFill>
                          <a:effectLst/>
                          <a:latin typeface="Corbel" panose="020B0503020204020204" pitchFamily="34" charset="0"/>
                        </a:rPr>
                        <a:t>Výstup</a:t>
                      </a:r>
                      <a:r>
                        <a:rPr lang="en-US" sz="1800" dirty="0">
                          <a:solidFill>
                            <a:schemeClr val="tx1"/>
                          </a:solidFill>
                          <a:effectLst/>
                          <a:latin typeface="Corbel" panose="020B0503020204020204" pitchFamily="34" charset="0"/>
                        </a:rPr>
                        <a:t> </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2084176696"/>
                  </a:ext>
                </a:extLst>
              </a:tr>
              <a:tr h="1082809">
                <a:tc>
                  <a:txBody>
                    <a:bodyPr/>
                    <a:lstStyle/>
                    <a:p>
                      <a:pPr>
                        <a:lnSpc>
                          <a:spcPct val="115000"/>
                        </a:lnSpc>
                        <a:spcAft>
                          <a:spcPts val="600"/>
                        </a:spcAft>
                      </a:pPr>
                      <a:r>
                        <a:rPr lang="en-US" sz="1800">
                          <a:solidFill>
                            <a:schemeClr val="tx1"/>
                          </a:solidFill>
                          <a:effectLst/>
                          <a:latin typeface="Corbel" panose="020B0503020204020204" pitchFamily="34" charset="0"/>
                        </a:rPr>
                        <a:t>80500</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15000"/>
                        </a:lnSpc>
                        <a:spcAft>
                          <a:spcPts val="600"/>
                        </a:spcAft>
                      </a:pPr>
                      <a:r>
                        <a:rPr lang="en-US" sz="1800">
                          <a:solidFill>
                            <a:schemeClr val="tx1"/>
                          </a:solidFill>
                          <a:effectLst/>
                          <a:latin typeface="Corbel" panose="020B0503020204020204" pitchFamily="34" charset="0"/>
                        </a:rPr>
                        <a:t>Počet napsaných a zveřejněných analytických a strategických dokumentů (vč. evaluačních) </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600"/>
                        </a:spcAft>
                      </a:pPr>
                      <a:r>
                        <a:rPr lang="en-US" sz="1800">
                          <a:solidFill>
                            <a:schemeClr val="tx1"/>
                          </a:solidFill>
                          <a:effectLst/>
                          <a:latin typeface="Corbel" panose="020B0503020204020204" pitchFamily="34" charset="0"/>
                        </a:rPr>
                        <a:t>Dokumenty</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600"/>
                        </a:spcAft>
                      </a:pPr>
                      <a:r>
                        <a:rPr lang="en-US" sz="1800">
                          <a:solidFill>
                            <a:schemeClr val="tx1"/>
                          </a:solidFill>
                          <a:effectLst/>
                          <a:latin typeface="Corbel" panose="020B0503020204020204" pitchFamily="34" charset="0"/>
                        </a:rPr>
                        <a:t>Výstup</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526572"/>
                  </a:ext>
                </a:extLst>
              </a:tr>
              <a:tr h="1079136">
                <a:tc>
                  <a:txBody>
                    <a:bodyPr/>
                    <a:lstStyle/>
                    <a:p>
                      <a:pPr>
                        <a:lnSpc>
                          <a:spcPct val="115000"/>
                        </a:lnSpc>
                        <a:spcAft>
                          <a:spcPts val="600"/>
                        </a:spcAft>
                      </a:pPr>
                      <a:r>
                        <a:rPr lang="en-US" sz="1800" dirty="0">
                          <a:solidFill>
                            <a:schemeClr val="tx1"/>
                          </a:solidFill>
                          <a:effectLst/>
                          <a:latin typeface="Corbel" panose="020B0503020204020204" pitchFamily="34" charset="0"/>
                        </a:rPr>
                        <a:t>50105</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15000"/>
                        </a:lnSpc>
                        <a:spcAft>
                          <a:spcPts val="600"/>
                        </a:spcAft>
                      </a:pPr>
                      <a:r>
                        <a:rPr lang="en-US" sz="1800" dirty="0" err="1">
                          <a:solidFill>
                            <a:schemeClr val="tx1"/>
                          </a:solidFill>
                          <a:effectLst/>
                          <a:latin typeface="Corbel" panose="020B0503020204020204" pitchFamily="34" charset="0"/>
                        </a:rPr>
                        <a:t>Počet</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zaměstnavatelů</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kteří</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podporují</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flexibilní</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formy</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práce</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nSpc>
                          <a:spcPct val="115000"/>
                        </a:lnSpc>
                        <a:spcAft>
                          <a:spcPts val="600"/>
                        </a:spcAft>
                      </a:pPr>
                      <a:r>
                        <a:rPr lang="en-US" sz="1800">
                          <a:solidFill>
                            <a:schemeClr val="tx1"/>
                          </a:solidFill>
                          <a:effectLst/>
                          <a:latin typeface="Corbel" panose="020B0503020204020204" pitchFamily="34" charset="0"/>
                        </a:rPr>
                        <a:t>Podniky</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nSpc>
                          <a:spcPct val="115000"/>
                        </a:lnSpc>
                        <a:spcAft>
                          <a:spcPts val="600"/>
                        </a:spcAft>
                      </a:pPr>
                      <a:r>
                        <a:rPr lang="en-US" sz="1800" dirty="0" err="1">
                          <a:solidFill>
                            <a:schemeClr val="tx1"/>
                          </a:solidFill>
                          <a:effectLst/>
                          <a:latin typeface="Corbel" panose="020B0503020204020204" pitchFamily="34" charset="0"/>
                        </a:rPr>
                        <a:t>Výstup</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3630119085"/>
                  </a:ext>
                </a:extLst>
              </a:tr>
            </a:tbl>
          </a:graphicData>
        </a:graphic>
      </p:graphicFrame>
      <p:sp>
        <p:nvSpPr>
          <p:cNvPr id="6" name="Rectangle 1">
            <a:extLst>
              <a:ext uri="{FF2B5EF4-FFF2-40B4-BE49-F238E27FC236}">
                <a16:creationId xmlns:a16="http://schemas.microsoft.com/office/drawing/2014/main" id="{50C9F142-88AD-46A3-8628-7EA89963808C}"/>
              </a:ext>
            </a:extLst>
          </p:cNvPr>
          <p:cNvSpPr>
            <a:spLocks noChangeArrowheads="1"/>
          </p:cNvSpPr>
          <p:nvPr/>
        </p:nvSpPr>
        <p:spPr bwMode="auto">
          <a:xfrm>
            <a:off x="2589213" y="34353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anose="020B0604020202020204" pitchFamily="34" charset="0"/>
              </a:rPr>
            </a:br>
            <a:endParaRPr kumimoji="0" lang="cs-CZ" altLang="cs-CZ"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17756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Program semináře</a:t>
            </a:r>
          </a:p>
        </p:txBody>
      </p:sp>
      <p:sp>
        <p:nvSpPr>
          <p:cNvPr id="3" name="Zástupný symbol pro obsah 2"/>
          <p:cNvSpPr>
            <a:spLocks noGrp="1"/>
          </p:cNvSpPr>
          <p:nvPr>
            <p:ph idx="1"/>
          </p:nvPr>
        </p:nvSpPr>
        <p:spPr>
          <a:xfrm>
            <a:off x="1484310" y="1880315"/>
            <a:ext cx="10018713" cy="3910885"/>
          </a:xfrm>
        </p:spPr>
        <p:txBody>
          <a:bodyPr>
            <a:normAutofit/>
          </a:bodyPr>
          <a:lstStyle/>
          <a:p>
            <a:r>
              <a:rPr lang="cs-CZ" dirty="0"/>
              <a:t>Představení výzvy</a:t>
            </a:r>
          </a:p>
          <a:p>
            <a:r>
              <a:rPr lang="cs-CZ" dirty="0"/>
              <a:t>Podporované aktivity</a:t>
            </a:r>
          </a:p>
          <a:p>
            <a:r>
              <a:rPr lang="cs-CZ" dirty="0"/>
              <a:t>Indikátory</a:t>
            </a:r>
          </a:p>
          <a:p>
            <a:r>
              <a:rPr lang="cs-CZ" dirty="0"/>
              <a:t>Způsobilost výdajů</a:t>
            </a:r>
          </a:p>
          <a:p>
            <a:r>
              <a:rPr lang="cs-CZ" dirty="0"/>
              <a:t>Projektová žádost</a:t>
            </a:r>
          </a:p>
          <a:p>
            <a:r>
              <a:rPr lang="cs-CZ" dirty="0"/>
              <a:t>Proces hodnocení a výběru projektů</a:t>
            </a:r>
          </a:p>
          <a:p>
            <a:r>
              <a:rPr lang="cs-CZ" dirty="0"/>
              <a:t>Publicita</a:t>
            </a:r>
          </a:p>
          <a:p>
            <a:r>
              <a:rPr lang="cs-CZ" dirty="0"/>
              <a:t>Zpráva o realizaci</a:t>
            </a:r>
          </a:p>
          <a:p>
            <a:r>
              <a:rPr lang="cs-CZ" dirty="0"/>
              <a:t>Důležité odkazy</a:t>
            </a:r>
          </a:p>
        </p:txBody>
      </p:sp>
    </p:spTree>
    <p:extLst>
      <p:ext uri="{BB962C8B-B14F-4D97-AF65-F5344CB8AC3E}">
        <p14:creationId xmlns:p14="http://schemas.microsoft.com/office/powerpoint/2010/main" val="2402930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289380"/>
            <a:ext cx="10018713" cy="793641"/>
          </a:xfrm>
        </p:spPr>
        <p:txBody>
          <a:bodyPr>
            <a:normAutofit/>
          </a:bodyPr>
          <a:lstStyle/>
          <a:p>
            <a:r>
              <a:rPr lang="cs-CZ" sz="3600" b="1" dirty="0"/>
              <a:t>Indikátory bez závazku (v rámci této výzvy)</a:t>
            </a:r>
          </a:p>
        </p:txBody>
      </p:sp>
      <p:sp>
        <p:nvSpPr>
          <p:cNvPr id="3" name="Zástupný symbol pro obsah 2"/>
          <p:cNvSpPr>
            <a:spLocks noGrp="1"/>
          </p:cNvSpPr>
          <p:nvPr>
            <p:ph idx="1"/>
          </p:nvPr>
        </p:nvSpPr>
        <p:spPr>
          <a:xfrm>
            <a:off x="519546" y="959531"/>
            <a:ext cx="10983478" cy="1097869"/>
          </a:xfrm>
        </p:spPr>
        <p:txBody>
          <a:bodyPr>
            <a:normAutofit/>
          </a:bodyPr>
          <a:lstStyle/>
          <a:p>
            <a:r>
              <a:rPr lang="cs-CZ" sz="2000" dirty="0"/>
              <a:t>Hodnoty, které nepředstavují závazek žadatele, ale které je nutné sledovat (žadatel má povinnost vyplnit cílovou hodnotu indikátoru, u nerelevantních je možno uvést hodnotu 0.)</a:t>
            </a:r>
          </a:p>
          <a:p>
            <a:pPr marL="0" indent="0">
              <a:buNone/>
            </a:pPr>
            <a:endParaRPr lang="cs-CZ" dirty="0"/>
          </a:p>
        </p:txBody>
      </p:sp>
      <p:graphicFrame>
        <p:nvGraphicFramePr>
          <p:cNvPr id="6" name="Tabulka 5">
            <a:extLst>
              <a:ext uri="{FF2B5EF4-FFF2-40B4-BE49-F238E27FC236}">
                <a16:creationId xmlns:a16="http://schemas.microsoft.com/office/drawing/2014/main" id="{0FC60F8A-0B93-4E75-B711-5B714A1C773B}"/>
              </a:ext>
            </a:extLst>
          </p:cNvPr>
          <p:cNvGraphicFramePr>
            <a:graphicFrameLocks noGrp="1"/>
          </p:cNvGraphicFramePr>
          <p:nvPr>
            <p:extLst>
              <p:ext uri="{D42A27DB-BD31-4B8C-83A1-F6EECF244321}">
                <p14:modId xmlns:p14="http://schemas.microsoft.com/office/powerpoint/2010/main" val="817999731"/>
              </p:ext>
            </p:extLst>
          </p:nvPr>
        </p:nvGraphicFramePr>
        <p:xfrm>
          <a:off x="519546" y="2220686"/>
          <a:ext cx="10985066" cy="4077481"/>
        </p:xfrm>
        <a:graphic>
          <a:graphicData uri="http://schemas.openxmlformats.org/drawingml/2006/table">
            <a:tbl>
              <a:tblPr firstRow="1" firstCol="1" bandRow="1">
                <a:tableStyleId>{5C22544A-7EE6-4342-B048-85BDC9FD1C3A}</a:tableStyleId>
              </a:tblPr>
              <a:tblGrid>
                <a:gridCol w="1272070">
                  <a:extLst>
                    <a:ext uri="{9D8B030D-6E8A-4147-A177-3AD203B41FA5}">
                      <a16:colId xmlns:a16="http://schemas.microsoft.com/office/drawing/2014/main" val="958973357"/>
                    </a:ext>
                  </a:extLst>
                </a:gridCol>
                <a:gridCol w="6320807">
                  <a:extLst>
                    <a:ext uri="{9D8B030D-6E8A-4147-A177-3AD203B41FA5}">
                      <a16:colId xmlns:a16="http://schemas.microsoft.com/office/drawing/2014/main" val="4163679299"/>
                    </a:ext>
                  </a:extLst>
                </a:gridCol>
                <a:gridCol w="1443438">
                  <a:extLst>
                    <a:ext uri="{9D8B030D-6E8A-4147-A177-3AD203B41FA5}">
                      <a16:colId xmlns:a16="http://schemas.microsoft.com/office/drawing/2014/main" val="2060808787"/>
                    </a:ext>
                  </a:extLst>
                </a:gridCol>
                <a:gridCol w="1948751">
                  <a:extLst>
                    <a:ext uri="{9D8B030D-6E8A-4147-A177-3AD203B41FA5}">
                      <a16:colId xmlns:a16="http://schemas.microsoft.com/office/drawing/2014/main" val="1841443843"/>
                    </a:ext>
                  </a:extLst>
                </a:gridCol>
              </a:tblGrid>
              <a:tr h="554658">
                <a:tc>
                  <a:txBody>
                    <a:bodyPr/>
                    <a:lstStyle/>
                    <a:p>
                      <a:pPr>
                        <a:lnSpc>
                          <a:spcPct val="115000"/>
                        </a:lnSpc>
                        <a:spcAft>
                          <a:spcPts val="600"/>
                        </a:spcAft>
                      </a:pPr>
                      <a:r>
                        <a:rPr lang="en-US" sz="1800" dirty="0" err="1">
                          <a:solidFill>
                            <a:schemeClr val="tx1"/>
                          </a:solidFill>
                          <a:effectLst/>
                          <a:latin typeface="Corbel" panose="020B0503020204020204" pitchFamily="34" charset="0"/>
                        </a:rPr>
                        <a:t>Kód</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40000"/>
                        <a:lumOff val="60000"/>
                      </a:schemeClr>
                    </a:solidFill>
                  </a:tcPr>
                </a:tc>
                <a:tc>
                  <a:txBody>
                    <a:bodyPr/>
                    <a:lstStyle/>
                    <a:p>
                      <a:pPr>
                        <a:lnSpc>
                          <a:spcPct val="115000"/>
                        </a:lnSpc>
                        <a:spcAft>
                          <a:spcPts val="600"/>
                        </a:spcAft>
                      </a:pPr>
                      <a:r>
                        <a:rPr lang="en-US" sz="1800" dirty="0" err="1">
                          <a:solidFill>
                            <a:schemeClr val="tx1"/>
                          </a:solidFill>
                          <a:effectLst/>
                          <a:latin typeface="Corbel" panose="020B0503020204020204" pitchFamily="34" charset="0"/>
                        </a:rPr>
                        <a:t>Název</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indikátoru</a:t>
                      </a:r>
                      <a:r>
                        <a:rPr lang="en-US" sz="1800" dirty="0">
                          <a:solidFill>
                            <a:schemeClr val="tx1"/>
                          </a:solidFill>
                          <a:effectLst/>
                          <a:latin typeface="Corbel" panose="020B0503020204020204" pitchFamily="34" charset="0"/>
                        </a:rPr>
                        <a:t> </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40000"/>
                        <a:lumOff val="60000"/>
                      </a:schemeClr>
                    </a:solidFill>
                  </a:tcPr>
                </a:tc>
                <a:tc>
                  <a:txBody>
                    <a:bodyPr/>
                    <a:lstStyle/>
                    <a:p>
                      <a:pPr>
                        <a:lnSpc>
                          <a:spcPct val="115000"/>
                        </a:lnSpc>
                        <a:spcAft>
                          <a:spcPts val="600"/>
                        </a:spcAft>
                      </a:pPr>
                      <a:r>
                        <a:rPr lang="en-US" sz="1800" dirty="0" err="1">
                          <a:solidFill>
                            <a:schemeClr val="tx1"/>
                          </a:solidFill>
                          <a:effectLst/>
                          <a:latin typeface="Corbel" panose="020B0503020204020204" pitchFamily="34" charset="0"/>
                        </a:rPr>
                        <a:t>Měrná</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jednotka</a:t>
                      </a:r>
                      <a:r>
                        <a:rPr lang="en-US" sz="1800" dirty="0">
                          <a:solidFill>
                            <a:schemeClr val="tx1"/>
                          </a:solidFill>
                          <a:effectLst/>
                          <a:latin typeface="Corbel" panose="020B0503020204020204" pitchFamily="34" charset="0"/>
                        </a:rPr>
                        <a:t> </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40000"/>
                        <a:lumOff val="60000"/>
                      </a:schemeClr>
                    </a:solidFill>
                  </a:tcPr>
                </a:tc>
                <a:tc>
                  <a:txBody>
                    <a:bodyPr/>
                    <a:lstStyle/>
                    <a:p>
                      <a:pPr>
                        <a:lnSpc>
                          <a:spcPct val="115000"/>
                        </a:lnSpc>
                        <a:spcAft>
                          <a:spcPts val="600"/>
                        </a:spcAft>
                      </a:pPr>
                      <a:r>
                        <a:rPr lang="en-US" sz="1800" dirty="0" err="1">
                          <a:solidFill>
                            <a:schemeClr val="tx1"/>
                          </a:solidFill>
                          <a:effectLst/>
                          <a:latin typeface="Corbel" panose="020B0503020204020204" pitchFamily="34" charset="0"/>
                        </a:rPr>
                        <a:t>Typ</a:t>
                      </a:r>
                      <a:r>
                        <a:rPr lang="en-US" sz="1800" dirty="0">
                          <a:solidFill>
                            <a:schemeClr val="tx1"/>
                          </a:solidFill>
                          <a:effectLst/>
                          <a:latin typeface="Corbel" panose="020B0503020204020204" pitchFamily="34" charset="0"/>
                        </a:rPr>
                        <a:t> </a:t>
                      </a:r>
                      <a:r>
                        <a:rPr lang="en-US" sz="1800" dirty="0" err="1">
                          <a:solidFill>
                            <a:schemeClr val="tx1"/>
                          </a:solidFill>
                          <a:effectLst/>
                          <a:latin typeface="Corbel" panose="020B0503020204020204" pitchFamily="34" charset="0"/>
                        </a:rPr>
                        <a:t>indikátoru</a:t>
                      </a:r>
                      <a:r>
                        <a:rPr lang="en-US" sz="1800" dirty="0">
                          <a:solidFill>
                            <a:schemeClr val="tx1"/>
                          </a:solidFill>
                          <a:effectLst/>
                          <a:latin typeface="Corbel" panose="020B0503020204020204" pitchFamily="34" charset="0"/>
                        </a:rPr>
                        <a:t> </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40000"/>
                        <a:lumOff val="60000"/>
                      </a:schemeClr>
                    </a:solidFill>
                  </a:tcPr>
                </a:tc>
                <a:extLst>
                  <a:ext uri="{0D108BD9-81ED-4DB2-BD59-A6C34878D82A}">
                    <a16:rowId xmlns:a16="http://schemas.microsoft.com/office/drawing/2014/main" val="3065039611"/>
                  </a:ext>
                </a:extLst>
              </a:tr>
              <a:tr h="555049">
                <a:tc>
                  <a:txBody>
                    <a:bodyPr/>
                    <a:lstStyle/>
                    <a:p>
                      <a:pPr marL="36195" marR="36195">
                        <a:lnSpc>
                          <a:spcPct val="115000"/>
                        </a:lnSpc>
                        <a:spcBef>
                          <a:spcPts val="300"/>
                        </a:spcBef>
                        <a:spcAft>
                          <a:spcPts val="300"/>
                        </a:spcAft>
                      </a:pPr>
                      <a:r>
                        <a:rPr lang="cs-CZ" sz="1800">
                          <a:solidFill>
                            <a:schemeClr val="tx1"/>
                          </a:solidFill>
                          <a:effectLst/>
                          <a:latin typeface="Corbel" panose="020B0503020204020204" pitchFamily="34" charset="0"/>
                        </a:rPr>
                        <a:t>50130 </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40000"/>
                        <a:lumOff val="60000"/>
                      </a:schemeClr>
                    </a:solidFill>
                  </a:tcPr>
                </a:tc>
                <a:tc>
                  <a:txBody>
                    <a:bodyPr/>
                    <a:lstStyle/>
                    <a:p>
                      <a:pPr marL="36195" marR="36195">
                        <a:lnSpc>
                          <a:spcPct val="115000"/>
                        </a:lnSpc>
                        <a:spcBef>
                          <a:spcPts val="300"/>
                        </a:spcBef>
                        <a:spcAft>
                          <a:spcPts val="300"/>
                        </a:spcAft>
                      </a:pPr>
                      <a:r>
                        <a:rPr lang="cs-CZ" sz="1800">
                          <a:solidFill>
                            <a:schemeClr val="tx1"/>
                          </a:solidFill>
                          <a:effectLst/>
                          <a:latin typeface="Corbel" panose="020B0503020204020204" pitchFamily="34" charset="0"/>
                        </a:rPr>
                        <a:t>Počet osob pracujících v rámci flexibilních forem práce </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tc>
                  <a:txBody>
                    <a:bodyPr/>
                    <a:lstStyle/>
                    <a:p>
                      <a:pPr marL="36195" marR="36195">
                        <a:lnSpc>
                          <a:spcPct val="115000"/>
                        </a:lnSpc>
                        <a:spcBef>
                          <a:spcPts val="300"/>
                        </a:spcBef>
                        <a:spcAft>
                          <a:spcPts val="300"/>
                        </a:spcAft>
                      </a:pPr>
                      <a:r>
                        <a:rPr lang="cs-CZ" sz="1800" dirty="0">
                          <a:solidFill>
                            <a:schemeClr val="tx1"/>
                          </a:solidFill>
                          <a:effectLst/>
                          <a:latin typeface="Corbel" panose="020B0503020204020204" pitchFamily="34" charset="0"/>
                        </a:rPr>
                        <a:t>Osoby </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tc>
                  <a:txBody>
                    <a:bodyPr/>
                    <a:lstStyle/>
                    <a:p>
                      <a:pPr marL="36195" marR="36195">
                        <a:lnSpc>
                          <a:spcPct val="115000"/>
                        </a:lnSpc>
                        <a:spcBef>
                          <a:spcPts val="300"/>
                        </a:spcBef>
                        <a:spcAft>
                          <a:spcPts val="300"/>
                        </a:spcAft>
                      </a:pPr>
                      <a:r>
                        <a:rPr lang="cs-CZ" sz="1800" dirty="0">
                          <a:solidFill>
                            <a:schemeClr val="tx1"/>
                          </a:solidFill>
                          <a:effectLst/>
                          <a:latin typeface="Corbel" panose="020B0503020204020204" pitchFamily="34" charset="0"/>
                        </a:rPr>
                        <a:t>Výsledek </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extLst>
                  <a:ext uri="{0D108BD9-81ED-4DB2-BD59-A6C34878D82A}">
                    <a16:rowId xmlns:a16="http://schemas.microsoft.com/office/drawing/2014/main" val="1013305054"/>
                  </a:ext>
                </a:extLst>
              </a:tr>
              <a:tr h="555049">
                <a:tc>
                  <a:txBody>
                    <a:bodyPr/>
                    <a:lstStyle/>
                    <a:p>
                      <a:pPr marL="36195" marR="36195">
                        <a:lnSpc>
                          <a:spcPct val="115000"/>
                        </a:lnSpc>
                        <a:spcBef>
                          <a:spcPts val="300"/>
                        </a:spcBef>
                        <a:spcAft>
                          <a:spcPts val="300"/>
                        </a:spcAft>
                      </a:pPr>
                      <a:r>
                        <a:rPr lang="cs-CZ" sz="1800">
                          <a:solidFill>
                            <a:schemeClr val="tx1"/>
                          </a:solidFill>
                          <a:effectLst/>
                          <a:latin typeface="Corbel" panose="020B0503020204020204" pitchFamily="34" charset="0"/>
                        </a:rPr>
                        <a:t>62500</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40000"/>
                        <a:lumOff val="60000"/>
                      </a:schemeClr>
                    </a:solidFill>
                  </a:tcPr>
                </a:tc>
                <a:tc>
                  <a:txBody>
                    <a:bodyPr/>
                    <a:lstStyle/>
                    <a:p>
                      <a:pPr marL="36195" marR="36195">
                        <a:lnSpc>
                          <a:spcPct val="115000"/>
                        </a:lnSpc>
                        <a:spcBef>
                          <a:spcPts val="300"/>
                        </a:spcBef>
                        <a:spcAft>
                          <a:spcPts val="300"/>
                        </a:spcAft>
                      </a:pPr>
                      <a:r>
                        <a:rPr lang="cs-CZ" sz="1800" dirty="0">
                          <a:solidFill>
                            <a:schemeClr val="tx1"/>
                          </a:solidFill>
                          <a:effectLst/>
                          <a:latin typeface="Corbel" panose="020B0503020204020204" pitchFamily="34" charset="0"/>
                        </a:rPr>
                        <a:t>Účastníci v procesu vzdělávání/odborné přípravy po ukončení své účasti</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36195" marR="36195">
                        <a:lnSpc>
                          <a:spcPct val="115000"/>
                        </a:lnSpc>
                        <a:spcBef>
                          <a:spcPts val="300"/>
                        </a:spcBef>
                        <a:spcAft>
                          <a:spcPts val="300"/>
                        </a:spcAft>
                      </a:pPr>
                      <a:r>
                        <a:rPr lang="cs-CZ" sz="1800" dirty="0">
                          <a:solidFill>
                            <a:schemeClr val="tx1"/>
                          </a:solidFill>
                          <a:effectLst/>
                          <a:latin typeface="Corbel" panose="020B0503020204020204" pitchFamily="34" charset="0"/>
                        </a:rPr>
                        <a:t>Osoby</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36195" marR="36195">
                        <a:lnSpc>
                          <a:spcPct val="115000"/>
                        </a:lnSpc>
                        <a:spcBef>
                          <a:spcPts val="300"/>
                        </a:spcBef>
                        <a:spcAft>
                          <a:spcPts val="300"/>
                        </a:spcAft>
                      </a:pPr>
                      <a:r>
                        <a:rPr lang="cs-CZ" sz="1800" dirty="0">
                          <a:solidFill>
                            <a:schemeClr val="tx1"/>
                          </a:solidFill>
                          <a:effectLst/>
                          <a:latin typeface="Corbel" panose="020B0503020204020204" pitchFamily="34" charset="0"/>
                        </a:rPr>
                        <a:t>Výsledek</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20000"/>
                        <a:lumOff val="80000"/>
                      </a:schemeClr>
                    </a:solidFill>
                  </a:tcPr>
                </a:tc>
                <a:extLst>
                  <a:ext uri="{0D108BD9-81ED-4DB2-BD59-A6C34878D82A}">
                    <a16:rowId xmlns:a16="http://schemas.microsoft.com/office/drawing/2014/main" val="3342351431"/>
                  </a:ext>
                </a:extLst>
              </a:tr>
              <a:tr h="555049">
                <a:tc>
                  <a:txBody>
                    <a:bodyPr/>
                    <a:lstStyle/>
                    <a:p>
                      <a:pPr marL="36195" marR="36195">
                        <a:lnSpc>
                          <a:spcPct val="115000"/>
                        </a:lnSpc>
                        <a:spcBef>
                          <a:spcPts val="300"/>
                        </a:spcBef>
                        <a:spcAft>
                          <a:spcPts val="300"/>
                        </a:spcAft>
                      </a:pPr>
                      <a:r>
                        <a:rPr lang="cs-CZ" sz="1800">
                          <a:solidFill>
                            <a:schemeClr val="tx1"/>
                          </a:solidFill>
                          <a:effectLst/>
                          <a:latin typeface="Corbel" panose="020B0503020204020204" pitchFamily="34" charset="0"/>
                        </a:rPr>
                        <a:t>62600</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40000"/>
                        <a:lumOff val="60000"/>
                      </a:schemeClr>
                    </a:solidFill>
                  </a:tcPr>
                </a:tc>
                <a:tc>
                  <a:txBody>
                    <a:bodyPr/>
                    <a:lstStyle/>
                    <a:p>
                      <a:pPr marL="36195" marR="36195">
                        <a:lnSpc>
                          <a:spcPct val="115000"/>
                        </a:lnSpc>
                        <a:spcBef>
                          <a:spcPts val="300"/>
                        </a:spcBef>
                        <a:spcAft>
                          <a:spcPts val="300"/>
                        </a:spcAft>
                      </a:pPr>
                      <a:r>
                        <a:rPr lang="cs-CZ" sz="1800" dirty="0">
                          <a:solidFill>
                            <a:schemeClr val="tx1"/>
                          </a:solidFill>
                          <a:effectLst/>
                          <a:latin typeface="Corbel" panose="020B0503020204020204" pitchFamily="34" charset="0"/>
                        </a:rPr>
                        <a:t>Účastníci, kteří získali kvalifikaci po ukončení své účasti</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tc>
                  <a:txBody>
                    <a:bodyPr/>
                    <a:lstStyle/>
                    <a:p>
                      <a:pPr marL="36195" marR="36195">
                        <a:lnSpc>
                          <a:spcPct val="115000"/>
                        </a:lnSpc>
                        <a:spcBef>
                          <a:spcPts val="300"/>
                        </a:spcBef>
                        <a:spcAft>
                          <a:spcPts val="300"/>
                        </a:spcAft>
                      </a:pPr>
                      <a:r>
                        <a:rPr lang="cs-CZ" sz="1800">
                          <a:solidFill>
                            <a:schemeClr val="tx1"/>
                          </a:solidFill>
                          <a:effectLst/>
                          <a:latin typeface="Corbel" panose="020B0503020204020204" pitchFamily="34" charset="0"/>
                        </a:rPr>
                        <a:t>Osoby</a:t>
                      </a:r>
                      <a:endParaRPr lang="cs-CZ" sz="18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tc>
                  <a:txBody>
                    <a:bodyPr/>
                    <a:lstStyle/>
                    <a:p>
                      <a:pPr marL="36195" marR="36195">
                        <a:lnSpc>
                          <a:spcPct val="115000"/>
                        </a:lnSpc>
                        <a:spcBef>
                          <a:spcPts val="300"/>
                        </a:spcBef>
                        <a:spcAft>
                          <a:spcPts val="300"/>
                        </a:spcAft>
                      </a:pPr>
                      <a:r>
                        <a:rPr lang="cs-CZ" sz="1800" dirty="0">
                          <a:solidFill>
                            <a:schemeClr val="tx1"/>
                          </a:solidFill>
                          <a:effectLst/>
                          <a:latin typeface="Corbel" panose="020B0503020204020204" pitchFamily="34" charset="0"/>
                        </a:rPr>
                        <a:t>Výsledek</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extLst>
                  <a:ext uri="{0D108BD9-81ED-4DB2-BD59-A6C34878D82A}">
                    <a16:rowId xmlns:a16="http://schemas.microsoft.com/office/drawing/2014/main" val="1769207455"/>
                  </a:ext>
                </a:extLst>
              </a:tr>
              <a:tr h="1742595">
                <a:tc>
                  <a:txBody>
                    <a:bodyPr/>
                    <a:lstStyle/>
                    <a:p>
                      <a:pPr marL="36195" marR="36195">
                        <a:lnSpc>
                          <a:spcPct val="115000"/>
                        </a:lnSpc>
                        <a:spcBef>
                          <a:spcPts val="300"/>
                        </a:spcBef>
                        <a:spcAft>
                          <a:spcPts val="300"/>
                        </a:spcAft>
                      </a:pPr>
                      <a:r>
                        <a:rPr lang="cs-CZ" sz="1800" dirty="0">
                          <a:solidFill>
                            <a:schemeClr val="tx1"/>
                          </a:solidFill>
                          <a:effectLst/>
                          <a:latin typeface="Corbel" panose="020B0503020204020204" pitchFamily="34" charset="0"/>
                        </a:rPr>
                        <a:t>62800</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40000"/>
                        <a:lumOff val="60000"/>
                      </a:schemeClr>
                    </a:solidFill>
                  </a:tcPr>
                </a:tc>
                <a:tc>
                  <a:txBody>
                    <a:bodyPr/>
                    <a:lstStyle/>
                    <a:p>
                      <a:pPr marL="36195" marR="36195">
                        <a:lnSpc>
                          <a:spcPct val="115000"/>
                        </a:lnSpc>
                        <a:spcBef>
                          <a:spcPts val="300"/>
                        </a:spcBef>
                        <a:spcAft>
                          <a:spcPts val="300"/>
                        </a:spcAft>
                      </a:pPr>
                      <a:r>
                        <a:rPr lang="cs-CZ" sz="1800" dirty="0">
                          <a:solidFill>
                            <a:schemeClr val="tx1"/>
                          </a:solidFill>
                          <a:effectLst/>
                          <a:latin typeface="Corbel" panose="020B0503020204020204" pitchFamily="34" charset="0"/>
                        </a:rPr>
                        <a:t>Znevýhodnění účastníci, kteří po ukončení své účasti hledají zaměstnání, jsou v procesu vzdělávání/odborné přípravy, rozšiřují si kvalifikaci nebo jsou zaměstnaní, a to i OSVČ</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36195" marR="36195">
                        <a:lnSpc>
                          <a:spcPct val="115000"/>
                        </a:lnSpc>
                        <a:spcBef>
                          <a:spcPts val="300"/>
                        </a:spcBef>
                        <a:spcAft>
                          <a:spcPts val="300"/>
                        </a:spcAft>
                      </a:pPr>
                      <a:r>
                        <a:rPr lang="cs-CZ" sz="1800" dirty="0">
                          <a:solidFill>
                            <a:schemeClr val="tx1"/>
                          </a:solidFill>
                          <a:effectLst/>
                          <a:latin typeface="Corbel" panose="020B0503020204020204" pitchFamily="34" charset="0"/>
                        </a:rPr>
                        <a:t> Osoby</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36195" marR="36195">
                        <a:lnSpc>
                          <a:spcPct val="115000"/>
                        </a:lnSpc>
                        <a:spcBef>
                          <a:spcPts val="300"/>
                        </a:spcBef>
                        <a:spcAft>
                          <a:spcPts val="300"/>
                        </a:spcAft>
                      </a:pPr>
                      <a:r>
                        <a:rPr lang="cs-CZ" sz="1800" dirty="0">
                          <a:solidFill>
                            <a:schemeClr val="tx1"/>
                          </a:solidFill>
                          <a:effectLst/>
                          <a:latin typeface="Corbel" panose="020B0503020204020204" pitchFamily="34" charset="0"/>
                        </a:rPr>
                        <a:t>Výsledek</a:t>
                      </a:r>
                      <a:endParaRPr lang="cs-CZ" sz="18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solidFill>
                      <a:schemeClr val="tx2">
                        <a:lumMod val="20000"/>
                        <a:lumOff val="80000"/>
                      </a:schemeClr>
                    </a:solidFill>
                  </a:tcPr>
                </a:tc>
                <a:extLst>
                  <a:ext uri="{0D108BD9-81ED-4DB2-BD59-A6C34878D82A}">
                    <a16:rowId xmlns:a16="http://schemas.microsoft.com/office/drawing/2014/main" val="3217847965"/>
                  </a:ext>
                </a:extLst>
              </a:tr>
            </a:tbl>
          </a:graphicData>
        </a:graphic>
      </p:graphicFrame>
    </p:spTree>
    <p:extLst>
      <p:ext uri="{BB962C8B-B14F-4D97-AF65-F5344CB8AC3E}">
        <p14:creationId xmlns:p14="http://schemas.microsoft.com/office/powerpoint/2010/main" val="3011130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r"/>
            <a:r>
              <a:rPr lang="cs-CZ" dirty="0"/>
              <a:t>Způsobilost výdajů</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81200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685801"/>
            <a:ext cx="12191999" cy="1080654"/>
          </a:xfrm>
        </p:spPr>
        <p:txBody>
          <a:bodyPr>
            <a:normAutofit/>
          </a:bodyPr>
          <a:lstStyle/>
          <a:p>
            <a:pPr algn="ctr"/>
            <a:r>
              <a:rPr lang="cs-CZ" b="1" dirty="0"/>
              <a:t>Způsobilost výdajů</a:t>
            </a:r>
          </a:p>
        </p:txBody>
      </p:sp>
      <p:sp>
        <p:nvSpPr>
          <p:cNvPr id="3" name="Zástupný symbol pro obsah 2"/>
          <p:cNvSpPr>
            <a:spLocks noGrp="1"/>
          </p:cNvSpPr>
          <p:nvPr>
            <p:ph idx="1"/>
          </p:nvPr>
        </p:nvSpPr>
        <p:spPr>
          <a:xfrm>
            <a:off x="415636" y="2009105"/>
            <a:ext cx="11087387" cy="4494725"/>
          </a:xfrm>
        </p:spPr>
        <p:txBody>
          <a:bodyPr>
            <a:normAutofit/>
          </a:bodyPr>
          <a:lstStyle/>
          <a:p>
            <a:pPr marL="0" indent="0">
              <a:buNone/>
            </a:pPr>
            <a:r>
              <a:rPr lang="cs-CZ" b="1" dirty="0"/>
              <a:t>Věcná způsobilost</a:t>
            </a:r>
          </a:p>
          <a:p>
            <a:r>
              <a:rPr lang="cs-CZ" dirty="0"/>
              <a:t>Informace ke způsobilým výdajům jsou k dispozici v </a:t>
            </a:r>
            <a:r>
              <a:rPr lang="cs-CZ" b="1" dirty="0"/>
              <a:t>kapitole 6 Specifické části </a:t>
            </a:r>
            <a:r>
              <a:rPr lang="cs-CZ" dirty="0"/>
              <a:t>pravidel pro žadatele a příjemce v rámci OPZ</a:t>
            </a:r>
          </a:p>
          <a:p>
            <a:r>
              <a:rPr lang="cs-CZ" b="1" dirty="0"/>
              <a:t>Způsobilé výdaje </a:t>
            </a:r>
            <a:r>
              <a:rPr lang="cs-CZ" dirty="0"/>
              <a:t>– osobní náklady, cestovné, nákup zařízení a vybavení, nákup služeb, celoživotní vzdělávání pracovníků poskytovatele soc. služby (vzdělávání musí souviset s poskytováním základních činností sociální služby)</a:t>
            </a:r>
          </a:p>
          <a:p>
            <a:pPr marL="0" indent="0">
              <a:buNone/>
            </a:pPr>
            <a:r>
              <a:rPr lang="cs-CZ" b="1" dirty="0"/>
              <a:t>Časová způsobilost</a:t>
            </a:r>
          </a:p>
          <a:p>
            <a:r>
              <a:rPr lang="cs-CZ" dirty="0"/>
              <a:t>Náklady vzniklé v době realizace projektu</a:t>
            </a:r>
          </a:p>
          <a:p>
            <a:r>
              <a:rPr lang="cs-CZ" dirty="0"/>
              <a:t>Datum zahájení realizace projektu nesmí předcházet datu vyhlášení výzvy MAS </a:t>
            </a:r>
          </a:p>
        </p:txBody>
      </p:sp>
    </p:spTree>
    <p:extLst>
      <p:ext uri="{BB962C8B-B14F-4D97-AF65-F5344CB8AC3E}">
        <p14:creationId xmlns:p14="http://schemas.microsoft.com/office/powerpoint/2010/main" val="1400384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0161FE-7C94-470D-804D-C92018CEA2E6}"/>
              </a:ext>
            </a:extLst>
          </p:cNvPr>
          <p:cNvSpPr>
            <a:spLocks noGrp="1"/>
          </p:cNvSpPr>
          <p:nvPr>
            <p:ph type="title"/>
          </p:nvPr>
        </p:nvSpPr>
        <p:spPr/>
        <p:txBody>
          <a:bodyPr/>
          <a:lstStyle/>
          <a:p>
            <a:r>
              <a:rPr lang="cs-CZ" dirty="0"/>
              <a:t>Věcná způsobilost</a:t>
            </a:r>
          </a:p>
        </p:txBody>
      </p:sp>
      <p:sp>
        <p:nvSpPr>
          <p:cNvPr id="3" name="Zástupný symbol pro obsah 2">
            <a:extLst>
              <a:ext uri="{FF2B5EF4-FFF2-40B4-BE49-F238E27FC236}">
                <a16:creationId xmlns:a16="http://schemas.microsoft.com/office/drawing/2014/main" id="{6566597F-0B98-4209-80F2-1986635A708D}"/>
              </a:ext>
            </a:extLst>
          </p:cNvPr>
          <p:cNvSpPr>
            <a:spLocks noGrp="1"/>
          </p:cNvSpPr>
          <p:nvPr>
            <p:ph idx="1"/>
          </p:nvPr>
        </p:nvSpPr>
        <p:spPr>
          <a:xfrm>
            <a:off x="449944" y="1349829"/>
            <a:ext cx="10987314" cy="4561393"/>
          </a:xfrm>
        </p:spPr>
        <p:txBody>
          <a:bodyPr>
            <a:normAutofit/>
          </a:bodyPr>
          <a:lstStyle/>
          <a:p>
            <a:endParaRPr lang="cs-CZ" dirty="0"/>
          </a:p>
          <a:p>
            <a:pPr marL="0" indent="0">
              <a:buNone/>
            </a:pPr>
            <a:r>
              <a:rPr lang="cs-CZ" b="1" dirty="0"/>
              <a:t>Způsobilý výdaj – podrobně viz kap. 6 Specifické části pravidel pro žadatele a příjemce: </a:t>
            </a:r>
            <a:endParaRPr lang="cs-CZ" dirty="0"/>
          </a:p>
          <a:p>
            <a:r>
              <a:rPr lang="pt-BR" dirty="0"/>
              <a:t>je v souladu s právními předpisy (zejména legislativou EU a ČR) </a:t>
            </a:r>
          </a:p>
          <a:p>
            <a:r>
              <a:rPr lang="pl-PL" dirty="0"/>
              <a:t>je v souladu s pravidly programu a s podmínkami poskytnutí podpory </a:t>
            </a:r>
          </a:p>
          <a:p>
            <a:r>
              <a:rPr lang="cs-CZ" dirty="0"/>
              <a:t>je přiměřený (viz kapitola 6.1 Specifické části pravidel pro žadatele a příjemce) </a:t>
            </a:r>
          </a:p>
          <a:p>
            <a:r>
              <a:rPr lang="cs-CZ" dirty="0"/>
              <a:t>vznikl v době realizace projektu a byl uhrazen nejpozději do okamžiku ukončení administrace závěrečné zprávy o realizaci projektu </a:t>
            </a:r>
          </a:p>
          <a:p>
            <a:r>
              <a:rPr lang="cs-CZ" dirty="0"/>
              <a:t>váže se na aktivity projektu, které jsou územně způsobilé </a:t>
            </a:r>
          </a:p>
          <a:p>
            <a:r>
              <a:rPr lang="cs-CZ" dirty="0"/>
              <a:t>je řádně identifikovatelný, prokazatelný a doložitelný (</a:t>
            </a:r>
            <a:r>
              <a:rPr lang="cs-CZ" i="1" dirty="0"/>
              <a:t>viz kap. 6.4.16 Specifické části pravidel pro žadatele a příjemce</a:t>
            </a:r>
            <a:r>
              <a:rPr lang="cs-CZ" dirty="0"/>
              <a:t>) </a:t>
            </a:r>
          </a:p>
          <a:p>
            <a:endParaRPr lang="cs-CZ" dirty="0"/>
          </a:p>
        </p:txBody>
      </p:sp>
    </p:spTree>
    <p:extLst>
      <p:ext uri="{BB962C8B-B14F-4D97-AF65-F5344CB8AC3E}">
        <p14:creationId xmlns:p14="http://schemas.microsoft.com/office/powerpoint/2010/main" val="3028682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A022F0-A3DB-42FB-9203-FFBE9F800A62}"/>
              </a:ext>
            </a:extLst>
          </p:cNvPr>
          <p:cNvSpPr>
            <a:spLocks noGrp="1"/>
          </p:cNvSpPr>
          <p:nvPr>
            <p:ph type="title"/>
          </p:nvPr>
        </p:nvSpPr>
        <p:spPr>
          <a:xfrm>
            <a:off x="0" y="0"/>
            <a:ext cx="12191999" cy="727364"/>
          </a:xfrm>
        </p:spPr>
        <p:txBody>
          <a:bodyPr>
            <a:normAutofit fontScale="90000"/>
          </a:bodyPr>
          <a:lstStyle/>
          <a:p>
            <a:pPr algn="ctr"/>
            <a:r>
              <a:rPr lang="cs-CZ" b="1" dirty="0"/>
              <a:t>Celkové způsobilé výdaje </a:t>
            </a:r>
            <a:br>
              <a:rPr lang="cs-CZ" b="1" dirty="0"/>
            </a:br>
            <a:endParaRPr lang="cs-CZ" dirty="0"/>
          </a:p>
        </p:txBody>
      </p:sp>
      <p:sp>
        <p:nvSpPr>
          <p:cNvPr id="3" name="Zástupný symbol pro obsah 2">
            <a:extLst>
              <a:ext uri="{FF2B5EF4-FFF2-40B4-BE49-F238E27FC236}">
                <a16:creationId xmlns:a16="http://schemas.microsoft.com/office/drawing/2014/main" id="{C047FEA2-61A1-4C13-918F-9737A0E33EC2}"/>
              </a:ext>
            </a:extLst>
          </p:cNvPr>
          <p:cNvSpPr>
            <a:spLocks noGrp="1"/>
          </p:cNvSpPr>
          <p:nvPr>
            <p:ph idx="1"/>
          </p:nvPr>
        </p:nvSpPr>
        <p:spPr>
          <a:xfrm>
            <a:off x="290945" y="727364"/>
            <a:ext cx="11450782" cy="5798127"/>
          </a:xfrm>
        </p:spPr>
        <p:txBody>
          <a:bodyPr>
            <a:normAutofit lnSpcReduction="10000"/>
          </a:bodyPr>
          <a:lstStyle/>
          <a:p>
            <a:pPr marL="0" indent="0">
              <a:buNone/>
            </a:pPr>
            <a:r>
              <a:rPr lang="cs-CZ" sz="2000" b="1" dirty="0">
                <a:latin typeface="Corbel" panose="020B0503020204020204" pitchFamily="34" charset="0"/>
              </a:rPr>
              <a:t>Přímé náklady: </a:t>
            </a:r>
            <a:endParaRPr lang="cs-CZ" sz="2000" dirty="0">
              <a:latin typeface="Corbel" panose="020B0503020204020204" pitchFamily="34" charset="0"/>
            </a:endParaRPr>
          </a:p>
          <a:p>
            <a:r>
              <a:rPr lang="cs-CZ" sz="2000" dirty="0">
                <a:latin typeface="Corbel" panose="020B0503020204020204" pitchFamily="34" charset="0"/>
              </a:rPr>
              <a:t>Osobní náklady (mzdy a platy pracovníků zaměstnaných výhradně pro projekt, příslušná část mezd nebo platů zaměstnanců, kteří se na realizaci projektu podílejí pouze částí svého úvazku, ostatní osobní náklady na zaměstnance, kteří jsou zaměstnáni na DPČ nebo DPP, výdaje na odměny, </a:t>
            </a:r>
            <a:r>
              <a:rPr lang="cs-CZ" sz="2000" b="1" dirty="0">
                <a:latin typeface="Corbel" panose="020B0503020204020204" pitchFamily="34" charset="0"/>
              </a:rPr>
              <a:t>nesmí přesáhnout obvyklou výši v daném místě, čase a oboru!, </a:t>
            </a:r>
            <a:r>
              <a:rPr lang="cs-CZ" sz="2000" dirty="0">
                <a:latin typeface="Corbel" panose="020B0503020204020204" pitchFamily="34" charset="0"/>
              </a:rPr>
              <a:t>pro porovnání osobních výdajů lze využít Informační systém o průměrném výdělku (ISPV) dostupný na </a:t>
            </a:r>
            <a:r>
              <a:rPr lang="cs-CZ" sz="2000" b="1" dirty="0">
                <a:latin typeface="Corbel" panose="020B0503020204020204" pitchFamily="34" charset="0"/>
              </a:rPr>
              <a:t>www.mpsv.cz/</a:t>
            </a:r>
            <a:r>
              <a:rPr lang="cs-CZ" sz="2000" b="1" dirty="0" err="1">
                <a:latin typeface="Corbel" panose="020B0503020204020204" pitchFamily="34" charset="0"/>
              </a:rPr>
              <a:t>ISPV.php</a:t>
            </a:r>
            <a:r>
              <a:rPr lang="cs-CZ" sz="2000" b="1" dirty="0">
                <a:latin typeface="Corbel" panose="020B0503020204020204" pitchFamily="34" charset="0"/>
              </a:rPr>
              <a:t>. </a:t>
            </a:r>
            <a:endParaRPr lang="cs-CZ" sz="2000" dirty="0">
              <a:latin typeface="Corbel" panose="020B0503020204020204" pitchFamily="34" charset="0"/>
            </a:endParaRPr>
          </a:p>
          <a:p>
            <a:pPr marL="685800" lvl="1">
              <a:buFont typeface="Arial" panose="020B0604020202020204" pitchFamily="34" charset="0"/>
              <a:buChar char="•"/>
            </a:pPr>
            <a:r>
              <a:rPr lang="cs-CZ" sz="2000" dirty="0">
                <a:latin typeface="Corbel" panose="020B0503020204020204" pitchFamily="34" charset="0"/>
              </a:rPr>
              <a:t>ŘO zveřejňuje </a:t>
            </a:r>
            <a:r>
              <a:rPr lang="cs-CZ" sz="2000" b="1" dirty="0">
                <a:latin typeface="Corbel" panose="020B0503020204020204" pitchFamily="34" charset="0"/>
              </a:rPr>
              <a:t>přehled obvyklých výší mezd a platů </a:t>
            </a:r>
            <a:r>
              <a:rPr lang="cs-CZ" sz="2000" dirty="0">
                <a:latin typeface="Corbel" panose="020B0503020204020204" pitchFamily="34" charset="0"/>
              </a:rPr>
              <a:t>pro nejčastější pozice v rámci projektů podpořených z OPZ na portálu </a:t>
            </a:r>
            <a:r>
              <a:rPr lang="cs-CZ" sz="2000" b="1" dirty="0">
                <a:latin typeface="Corbel" panose="020B0503020204020204" pitchFamily="34" charset="0"/>
              </a:rPr>
              <a:t>www.esfcr.cz </a:t>
            </a:r>
          </a:p>
          <a:p>
            <a:pPr marL="685800" lvl="1">
              <a:buFont typeface="Arial" panose="020B0604020202020204" pitchFamily="34" charset="0"/>
              <a:buChar char="•"/>
            </a:pPr>
            <a:r>
              <a:rPr lang="cs-CZ" sz="2000" b="1" dirty="0">
                <a:latin typeface="Corbel" panose="020B0503020204020204" pitchFamily="34" charset="0"/>
              </a:rPr>
              <a:t>Výše úvazku = maximálně 1,0 </a:t>
            </a:r>
            <a:r>
              <a:rPr lang="cs-CZ" sz="2000" dirty="0">
                <a:latin typeface="Corbel" panose="020B0503020204020204" pitchFamily="34" charset="0"/>
              </a:rPr>
              <a:t>(součet veškerých úvazků zaměstnance u všech subjektů zapojených do projektu – příjemce a partneři), a to po celou dobu zapojení daného pracovníka do realizace projektu </a:t>
            </a:r>
          </a:p>
          <a:p>
            <a:pPr marL="685800" lvl="1">
              <a:buFont typeface="Arial" panose="020B0604020202020204" pitchFamily="34" charset="0"/>
              <a:buChar char="•"/>
            </a:pPr>
            <a:r>
              <a:rPr lang="cs-CZ" sz="2000" b="1" dirty="0">
                <a:latin typeface="Corbel" panose="020B0503020204020204" pitchFamily="34" charset="0"/>
              </a:rPr>
              <a:t>Realizační tým projektu (RT) = </a:t>
            </a:r>
            <a:r>
              <a:rPr lang="cs-CZ" sz="2000" dirty="0">
                <a:latin typeface="Corbel" panose="020B0503020204020204" pitchFamily="34" charset="0"/>
              </a:rPr>
              <a:t>zařazení mezi přímé/nepřímé náklady projektu dle pracovní náplně v projektu, dle vazby na CS – přímá x nepřímá vazba </a:t>
            </a:r>
          </a:p>
          <a:p>
            <a:pPr marL="685800" lvl="1">
              <a:buFont typeface="Arial" panose="020B0604020202020204" pitchFamily="34" charset="0"/>
              <a:buChar char="•"/>
            </a:pPr>
            <a:r>
              <a:rPr lang="cs-CZ" sz="2000" b="1" dirty="0">
                <a:latin typeface="Corbel" panose="020B0503020204020204" pitchFamily="34" charset="0"/>
              </a:rPr>
              <a:t>PŘÍMÉ NÁKLADY: </a:t>
            </a:r>
            <a:r>
              <a:rPr lang="cs-CZ" sz="2000" dirty="0">
                <a:latin typeface="Corbel" panose="020B0503020204020204" pitchFamily="34" charset="0"/>
              </a:rPr>
              <a:t>pouze přímá práce s CS nebo zajištění výstupu, který je určen k přímému využití CS </a:t>
            </a:r>
          </a:p>
          <a:p>
            <a:pPr marL="685800" lvl="1">
              <a:buFont typeface="Arial" panose="020B0604020202020204" pitchFamily="34" charset="0"/>
              <a:buChar char="•"/>
            </a:pPr>
            <a:r>
              <a:rPr lang="cs-CZ" sz="2000" b="1" dirty="0">
                <a:latin typeface="Corbel" panose="020B0503020204020204" pitchFamily="34" charset="0"/>
              </a:rPr>
              <a:t>NEPŘÍMÉ NÁKLADY: </a:t>
            </a:r>
            <a:r>
              <a:rPr lang="cs-CZ" sz="2000" dirty="0">
                <a:latin typeface="Corbel" panose="020B0503020204020204" pitchFamily="34" charset="0"/>
              </a:rPr>
              <a:t>projektový/finanční manažer a ostatní pozice (administrativní, podpůrné), které nepracují přímo s CS </a:t>
            </a:r>
          </a:p>
          <a:p>
            <a:endParaRPr lang="cs-CZ" dirty="0"/>
          </a:p>
        </p:txBody>
      </p:sp>
    </p:spTree>
    <p:extLst>
      <p:ext uri="{BB962C8B-B14F-4D97-AF65-F5344CB8AC3E}">
        <p14:creationId xmlns:p14="http://schemas.microsoft.com/office/powerpoint/2010/main" val="20318760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9731FBF-4266-4AD4-8341-926226481286}"/>
              </a:ext>
            </a:extLst>
          </p:cNvPr>
          <p:cNvSpPr>
            <a:spLocks noGrp="1"/>
          </p:cNvSpPr>
          <p:nvPr>
            <p:ph idx="1"/>
          </p:nvPr>
        </p:nvSpPr>
        <p:spPr>
          <a:xfrm>
            <a:off x="304800" y="435429"/>
            <a:ext cx="11567886" cy="6066971"/>
          </a:xfrm>
        </p:spPr>
        <p:txBody>
          <a:bodyPr>
            <a:normAutofit/>
          </a:bodyPr>
          <a:lstStyle/>
          <a:p>
            <a:pPr marL="0" indent="0">
              <a:buNone/>
            </a:pPr>
            <a:r>
              <a:rPr lang="cs-CZ" sz="2400" b="1" dirty="0">
                <a:latin typeface="Corbel" panose="020B0503020204020204" pitchFamily="34" charset="0"/>
              </a:rPr>
              <a:t>Přímé náklady:</a:t>
            </a:r>
          </a:p>
          <a:p>
            <a:r>
              <a:rPr lang="cs-CZ" sz="2200" dirty="0">
                <a:latin typeface="Corbel" panose="020B0503020204020204" pitchFamily="34" charset="0"/>
              </a:rPr>
              <a:t>Cestovní náhrady - při vyúčtování pracovních cest se postupuje podle vyhlášky MPSV </a:t>
            </a:r>
          </a:p>
          <a:p>
            <a:r>
              <a:rPr lang="cs-CZ" sz="2200" dirty="0">
                <a:latin typeface="Corbel" panose="020B0503020204020204" pitchFamily="34" charset="0"/>
              </a:rPr>
              <a:t>Zařízení, vybavení a spotřební materiál - úvazky lze sčítat, např. 0,5+0,5 úvazku = 1 kus výpočetní techniky </a:t>
            </a:r>
          </a:p>
          <a:p>
            <a:r>
              <a:rPr lang="cs-CZ" sz="2200" dirty="0">
                <a:latin typeface="Corbel" panose="020B0503020204020204" pitchFamily="34" charset="0"/>
              </a:rPr>
              <a:t>Nájem či leasing zařízení a vybavení </a:t>
            </a:r>
          </a:p>
          <a:p>
            <a:r>
              <a:rPr lang="cs-CZ" sz="2200" dirty="0">
                <a:latin typeface="Corbel" panose="020B0503020204020204" pitchFamily="34" charset="0"/>
              </a:rPr>
              <a:t>Drobné stavební úpravy (do 40 tis. Kč) </a:t>
            </a:r>
          </a:p>
          <a:p>
            <a:r>
              <a:rPr lang="cs-CZ" sz="2200" dirty="0">
                <a:latin typeface="Corbel" panose="020B0503020204020204" pitchFamily="34" charset="0"/>
              </a:rPr>
              <a:t>Nákup služeb (zpracování analýz, průzkumů a studií, lektorské služby, školení a kurzy, případně mentoring, vytvoření nových materiálů, publikací, manuálů, CD, DVD (nelze provést nákup původních děl), p</a:t>
            </a:r>
            <a:r>
              <a:rPr lang="pt-BR" sz="2200" dirty="0">
                <a:latin typeface="Corbel" panose="020B0503020204020204" pitchFamily="34" charset="0"/>
              </a:rPr>
              <a:t>ronájem prostor pro práci s cílovou skupinou </a:t>
            </a:r>
            <a:endParaRPr lang="cs-CZ" sz="2200" dirty="0">
              <a:latin typeface="Corbel" panose="020B0503020204020204" pitchFamily="34" charset="0"/>
            </a:endParaRPr>
          </a:p>
          <a:p>
            <a:r>
              <a:rPr lang="cs-CZ" sz="2200" dirty="0">
                <a:latin typeface="Corbel" panose="020B0503020204020204" pitchFamily="34" charset="0"/>
              </a:rPr>
              <a:t>Přímá podpora cílové skupiny (mzdové příspěvky, cestovní náhrady, příspěvek na péči o dítě a další závislé osoby, jiné nezbytné náklady cílové skupiny, příspěvek na osobní náklady týkající se mentora, příspěvek na zapracování)</a:t>
            </a:r>
          </a:p>
          <a:p>
            <a:pPr marL="0" indent="0">
              <a:buNone/>
            </a:pPr>
            <a:r>
              <a:rPr lang="cs-CZ" sz="2200" b="1" dirty="0">
                <a:latin typeface="Corbel" panose="020B0503020204020204" pitchFamily="34" charset="0"/>
              </a:rPr>
              <a:t>Nepřímé náklady </a:t>
            </a:r>
            <a:endParaRPr lang="cs-CZ" sz="2200" dirty="0">
              <a:latin typeface="Corbel" panose="020B0503020204020204" pitchFamily="34" charset="0"/>
            </a:endParaRPr>
          </a:p>
          <a:p>
            <a:pPr marL="0" indent="0">
              <a:buNone/>
            </a:pPr>
            <a:endParaRPr lang="cs-CZ" dirty="0"/>
          </a:p>
        </p:txBody>
      </p:sp>
    </p:spTree>
    <p:extLst>
      <p:ext uri="{BB962C8B-B14F-4D97-AF65-F5344CB8AC3E}">
        <p14:creationId xmlns:p14="http://schemas.microsoft.com/office/powerpoint/2010/main" val="2868429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2122093" y="4575321"/>
            <a:ext cx="8911687" cy="1280890"/>
          </a:xfrm>
        </p:spPr>
        <p:txBody>
          <a:bodyPr>
            <a:normAutofit/>
          </a:bodyPr>
          <a:lstStyle/>
          <a:p>
            <a:pPr algn="r"/>
            <a:r>
              <a:rPr lang="cs-CZ" sz="4000" b="1" dirty="0"/>
              <a:t>Projektová žádost</a:t>
            </a:r>
          </a:p>
        </p:txBody>
      </p:sp>
      <p:sp>
        <p:nvSpPr>
          <p:cNvPr id="3" name="Zástupný symbol pro obsah 2"/>
          <p:cNvSpPr>
            <a:spLocks noGrp="1"/>
          </p:cNvSpPr>
          <p:nvPr>
            <p:ph idx="1"/>
          </p:nvPr>
        </p:nvSpPr>
        <p:spPr>
          <a:xfrm>
            <a:off x="2485039" y="281652"/>
            <a:ext cx="8915400" cy="3777622"/>
          </a:xfrm>
        </p:spPr>
        <p:txBody>
          <a:bodyPr/>
          <a:lstStyle/>
          <a:p>
            <a:endParaRPr lang="cs-CZ" dirty="0"/>
          </a:p>
        </p:txBody>
      </p:sp>
    </p:spTree>
    <p:extLst>
      <p:ext uri="{BB962C8B-B14F-4D97-AF65-F5344CB8AC3E}">
        <p14:creationId xmlns:p14="http://schemas.microsoft.com/office/powerpoint/2010/main" val="28545343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žádosti o podporu</a:t>
            </a:r>
          </a:p>
        </p:txBody>
      </p:sp>
      <p:sp>
        <p:nvSpPr>
          <p:cNvPr id="3" name="Zástupný symbol pro obsah 2"/>
          <p:cNvSpPr>
            <a:spLocks noGrp="1"/>
          </p:cNvSpPr>
          <p:nvPr>
            <p:ph idx="1"/>
          </p:nvPr>
        </p:nvSpPr>
        <p:spPr>
          <a:xfrm>
            <a:off x="531811" y="1340768"/>
            <a:ext cx="11251479" cy="5184576"/>
          </a:xfrm>
        </p:spPr>
        <p:txBody>
          <a:bodyPr/>
          <a:lstStyle/>
          <a:p>
            <a:pPr marL="0" indent="0">
              <a:buNone/>
            </a:pPr>
            <a:r>
              <a:rPr lang="cs-CZ" b="1" u="sng" cap="all" dirty="0"/>
              <a:t>PROJEKTOVÝ ZÁMĚR</a:t>
            </a:r>
          </a:p>
          <a:p>
            <a:pPr marL="900000" hangingPunct="0">
              <a:buFont typeface="+mj-lt"/>
              <a:buAutoNum type="arabicPeriod"/>
            </a:pPr>
            <a:r>
              <a:rPr lang="cs-CZ" sz="1600" b="1" cap="all" dirty="0"/>
              <a:t>Co chceme a můžeme změnit? </a:t>
            </a:r>
          </a:p>
          <a:p>
            <a:pPr marL="900000" hangingPunct="0">
              <a:buFont typeface="+mj-lt"/>
              <a:buAutoNum type="arabicPeriod"/>
            </a:pPr>
            <a:r>
              <a:rPr lang="cs-CZ" sz="1600" b="1" cap="all" dirty="0"/>
              <a:t>Jak toho chceme dosáhnout?</a:t>
            </a:r>
          </a:p>
          <a:p>
            <a:pPr marL="900000" hangingPunct="0">
              <a:spcAft>
                <a:spcPts val="1200"/>
              </a:spcAft>
              <a:buFont typeface="+mj-lt"/>
              <a:buAutoNum type="arabicPeriod"/>
            </a:pPr>
            <a:r>
              <a:rPr lang="cs-CZ" sz="1600" b="1" cap="all" dirty="0"/>
              <a:t>Jak ověříme, že jsme byli úspěšní?</a:t>
            </a:r>
          </a:p>
          <a:p>
            <a:pPr marL="0" indent="0">
              <a:buNone/>
            </a:pPr>
            <a:r>
              <a:rPr lang="cs-CZ" b="1" u="sng" cap="all" dirty="0"/>
              <a:t>1. Co chceme a můžeme změnit? </a:t>
            </a:r>
          </a:p>
          <a:p>
            <a:pPr lvl="1">
              <a:spcBef>
                <a:spcPts val="0"/>
              </a:spcBef>
            </a:pPr>
            <a:r>
              <a:rPr lang="cs-CZ" dirty="0"/>
              <a:t>Definování konkrétních problémů (</a:t>
            </a:r>
            <a:r>
              <a:rPr lang="cs-CZ" b="1" dirty="0"/>
              <a:t>identifikování potřeb</a:t>
            </a:r>
            <a:r>
              <a:rPr lang="cs-CZ" dirty="0"/>
              <a:t> </a:t>
            </a:r>
            <a:r>
              <a:rPr lang="cs-CZ" b="1" dirty="0"/>
              <a:t>cílové skupiny</a:t>
            </a:r>
            <a:r>
              <a:rPr lang="cs-CZ" dirty="0"/>
              <a:t>), </a:t>
            </a:r>
            <a:br>
              <a:rPr lang="cs-CZ" dirty="0"/>
            </a:br>
            <a:r>
              <a:rPr lang="cs-CZ" dirty="0"/>
              <a:t>které chceme a jsme schopni projektem změnit.</a:t>
            </a:r>
          </a:p>
          <a:p>
            <a:pPr marL="0" indent="0" hangingPunct="0">
              <a:buNone/>
            </a:pPr>
            <a:r>
              <a:rPr lang="cs-CZ" sz="1600" b="1" dirty="0"/>
              <a:t>Doporučení:</a:t>
            </a:r>
          </a:p>
          <a:p>
            <a:pPr algn="just" hangingPunct="0">
              <a:spcBef>
                <a:spcPts val="0"/>
              </a:spcBef>
            </a:pPr>
            <a:r>
              <a:rPr lang="cs-CZ" sz="1600" dirty="0"/>
              <a:t>jedna z nejdůležitějších částí žádosti, neodbývejte ji,</a:t>
            </a:r>
          </a:p>
          <a:p>
            <a:pPr algn="just" hangingPunct="0">
              <a:spcBef>
                <a:spcPts val="0"/>
              </a:spcBef>
            </a:pPr>
            <a:r>
              <a:rPr lang="cs-CZ" sz="1600" dirty="0"/>
              <a:t>nemudrujte, nefilosofujte, nebásněte, buďte konkrétní a exaktní: čísla, data,</a:t>
            </a:r>
          </a:p>
          <a:p>
            <a:pPr hangingPunct="0">
              <a:spcBef>
                <a:spcPts val="0"/>
              </a:spcBef>
            </a:pPr>
            <a:r>
              <a:rPr lang="cs-CZ" sz="1600" dirty="0"/>
              <a:t>soustřeďte se na ty potřeby, které korespondují s cíli a aktivitami projektu, </a:t>
            </a:r>
            <a:br>
              <a:rPr lang="cs-CZ" sz="1600" dirty="0"/>
            </a:br>
            <a:r>
              <a:rPr lang="cs-CZ" sz="1600" dirty="0"/>
              <a:t>a tuto vazbu prokažte,</a:t>
            </a:r>
          </a:p>
          <a:p>
            <a:pPr algn="just" hangingPunct="0">
              <a:spcBef>
                <a:spcPts val="0"/>
              </a:spcBef>
            </a:pPr>
            <a:r>
              <a:rPr lang="cs-CZ" sz="1600" dirty="0"/>
              <a:t>držte se cílové skupiny/cílových skupin,</a:t>
            </a:r>
          </a:p>
          <a:p>
            <a:pPr algn="just" hangingPunct="0">
              <a:spcBef>
                <a:spcPts val="0"/>
              </a:spcBef>
            </a:pPr>
            <a:r>
              <a:rPr lang="cs-CZ" sz="1600" dirty="0"/>
              <a:t>odvolejte se na analytické materiály, dejte je do přílohy,</a:t>
            </a:r>
          </a:p>
          <a:p>
            <a:pPr algn="just" hangingPunct="0">
              <a:spcBef>
                <a:spcPts val="0"/>
              </a:spcBef>
            </a:pPr>
            <a:r>
              <a:rPr lang="cs-CZ" sz="1600" dirty="0"/>
              <a:t>odvolejte se na strategické dokumenty, dejte je do přílohy.</a:t>
            </a:r>
          </a:p>
          <a:p>
            <a:pPr lvl="1">
              <a:spcBef>
                <a:spcPts val="0"/>
              </a:spcBef>
            </a:pPr>
            <a:endParaRPr lang="cs-CZ" dirty="0"/>
          </a:p>
          <a:p>
            <a:pPr>
              <a:spcAft>
                <a:spcPts val="1200"/>
              </a:spcAft>
              <a:buAutoNum type="arabicParenR"/>
            </a:pPr>
            <a:endParaRPr lang="cs-CZ" b="1" u="sng" cap="all" dirty="0"/>
          </a:p>
          <a:p>
            <a:endParaRPr lang="cs-CZ" b="1" u="sng" cap="all"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27</a:t>
            </a:fld>
            <a:endParaRPr lang="cs-CZ" dirty="0"/>
          </a:p>
        </p:txBody>
      </p:sp>
    </p:spTree>
    <p:extLst>
      <p:ext uri="{BB962C8B-B14F-4D97-AF65-F5344CB8AC3E}">
        <p14:creationId xmlns:p14="http://schemas.microsoft.com/office/powerpoint/2010/main" val="30187627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174172"/>
            <a:ext cx="8911687" cy="798286"/>
          </a:xfrm>
        </p:spPr>
        <p:txBody>
          <a:bodyPr/>
          <a:lstStyle/>
          <a:p>
            <a:r>
              <a:rPr lang="cs-CZ" dirty="0"/>
              <a:t>Příprava žádosti o podporu</a:t>
            </a:r>
          </a:p>
        </p:txBody>
      </p:sp>
      <p:sp>
        <p:nvSpPr>
          <p:cNvPr id="3" name="Zástupný symbol pro obsah 2"/>
          <p:cNvSpPr>
            <a:spLocks noGrp="1"/>
          </p:cNvSpPr>
          <p:nvPr>
            <p:ph idx="1"/>
          </p:nvPr>
        </p:nvSpPr>
        <p:spPr>
          <a:xfrm>
            <a:off x="353291" y="972458"/>
            <a:ext cx="11417795" cy="5552886"/>
          </a:xfrm>
        </p:spPr>
        <p:txBody>
          <a:bodyPr>
            <a:normAutofit fontScale="92500" lnSpcReduction="20000"/>
          </a:bodyPr>
          <a:lstStyle/>
          <a:p>
            <a:pPr marL="0" indent="0">
              <a:spcBef>
                <a:spcPts val="600"/>
              </a:spcBef>
              <a:spcAft>
                <a:spcPts val="600"/>
              </a:spcAft>
              <a:buNone/>
            </a:pPr>
            <a:r>
              <a:rPr lang="cs-CZ" b="1" cap="all" dirty="0"/>
              <a:t>1</a:t>
            </a:r>
            <a:r>
              <a:rPr lang="cs-CZ" sz="2100" b="1" cap="all" dirty="0"/>
              <a:t>. </a:t>
            </a:r>
            <a:r>
              <a:rPr lang="cs-CZ" sz="2100" b="1" cap="all" dirty="0">
                <a:latin typeface="Corbel" panose="020B0503020204020204" pitchFamily="34" charset="0"/>
              </a:rPr>
              <a:t>Co chceme a můžeme změnit? </a:t>
            </a:r>
          </a:p>
          <a:p>
            <a:pPr lvl="1">
              <a:spcBef>
                <a:spcPts val="600"/>
              </a:spcBef>
              <a:spcAft>
                <a:spcPts val="600"/>
              </a:spcAft>
            </a:pPr>
            <a:r>
              <a:rPr lang="cs-CZ" sz="2100" dirty="0">
                <a:latin typeface="Corbel" panose="020B0503020204020204" pitchFamily="34" charset="0"/>
              </a:rPr>
              <a:t>Součástí definice problému je vždy také </a:t>
            </a:r>
            <a:r>
              <a:rPr lang="cs-CZ" sz="2100" b="1" dirty="0">
                <a:latin typeface="Corbel" panose="020B0503020204020204" pitchFamily="34" charset="0"/>
              </a:rPr>
              <a:t>specifikace cílové skupiny projektu</a:t>
            </a:r>
            <a:r>
              <a:rPr lang="cs-CZ" sz="2100" dirty="0">
                <a:latin typeface="Corbel" panose="020B0503020204020204" pitchFamily="34" charset="0"/>
              </a:rPr>
              <a:t>, </a:t>
            </a:r>
            <a:br>
              <a:rPr lang="cs-CZ" sz="2100" dirty="0">
                <a:latin typeface="Corbel" panose="020B0503020204020204" pitchFamily="34" charset="0"/>
              </a:rPr>
            </a:br>
            <a:r>
              <a:rPr lang="cs-CZ" sz="2100" dirty="0">
                <a:latin typeface="Corbel" panose="020B0503020204020204" pitchFamily="34" charset="0"/>
              </a:rPr>
              <a:t>tj. osob, kterých se problém týká.</a:t>
            </a:r>
          </a:p>
          <a:p>
            <a:pPr marL="0" lvl="1" indent="0">
              <a:lnSpc>
                <a:spcPts val="2880"/>
              </a:lnSpc>
              <a:spcBef>
                <a:spcPts val="600"/>
              </a:spcBef>
              <a:spcAft>
                <a:spcPts val="600"/>
              </a:spcAft>
              <a:buSzPct val="100000"/>
              <a:buNone/>
            </a:pPr>
            <a:r>
              <a:rPr lang="cs-CZ" sz="2100" b="1" dirty="0">
                <a:latin typeface="Corbel" panose="020B0503020204020204" pitchFamily="34" charset="0"/>
              </a:rPr>
              <a:t>Doporučení:</a:t>
            </a:r>
            <a:endParaRPr lang="cs-CZ" sz="2100" dirty="0">
              <a:latin typeface="Corbel" panose="020B0503020204020204" pitchFamily="34" charset="0"/>
            </a:endParaRPr>
          </a:p>
          <a:p>
            <a:pPr hangingPunct="0">
              <a:spcBef>
                <a:spcPts val="600"/>
              </a:spcBef>
              <a:spcAft>
                <a:spcPts val="600"/>
              </a:spcAft>
            </a:pPr>
            <a:r>
              <a:rPr lang="cs-CZ" sz="2100" b="1" dirty="0">
                <a:latin typeface="Corbel" panose="020B0503020204020204" pitchFamily="34" charset="0"/>
              </a:rPr>
              <a:t>vymezení a charakteristika CS: </a:t>
            </a:r>
            <a:r>
              <a:rPr lang="cs-CZ" sz="2100" dirty="0">
                <a:latin typeface="Corbel" panose="020B0503020204020204" pitchFamily="34" charset="0"/>
              </a:rPr>
              <a:t>vymezená věkem, pohlavím, etnicitou, územím, kulturou, socioekonomickým postavením, jinak definovanou skupinovou příslušností, jako je např. dlouhodobá nezaměstnanost,</a:t>
            </a:r>
          </a:p>
          <a:p>
            <a:pPr hangingPunct="0">
              <a:spcBef>
                <a:spcPts val="600"/>
              </a:spcBef>
              <a:spcAft>
                <a:spcPts val="600"/>
              </a:spcAft>
            </a:pPr>
            <a:r>
              <a:rPr lang="cs-CZ" sz="2100" b="1" dirty="0">
                <a:latin typeface="Corbel" panose="020B0503020204020204" pitchFamily="34" charset="0"/>
              </a:rPr>
              <a:t>čím ostřeji vymezená, tím lépe </a:t>
            </a:r>
            <a:r>
              <a:rPr lang="cs-CZ" sz="2100" dirty="0">
                <a:latin typeface="Corbel" panose="020B0503020204020204" pitchFamily="34" charset="0"/>
              </a:rPr>
              <a:t>(bezbřehost napovídá, že nevíte pořádně, co chcete, a tak chcete dělat všechno pro všechny),</a:t>
            </a:r>
          </a:p>
          <a:p>
            <a:pPr hangingPunct="0">
              <a:spcBef>
                <a:spcPts val="600"/>
              </a:spcBef>
              <a:spcAft>
                <a:spcPts val="600"/>
              </a:spcAft>
            </a:pPr>
            <a:r>
              <a:rPr lang="cs-CZ" sz="2100" dirty="0">
                <a:latin typeface="Corbel" panose="020B0503020204020204" pitchFamily="34" charset="0"/>
              </a:rPr>
              <a:t>projekt může mít více CS, pak ale u každé je třeba zvlášť popsat potřeby,</a:t>
            </a:r>
          </a:p>
          <a:p>
            <a:pPr hangingPunct="0">
              <a:spcBef>
                <a:spcPts val="600"/>
              </a:spcBef>
              <a:spcAft>
                <a:spcPts val="600"/>
              </a:spcAft>
            </a:pPr>
            <a:r>
              <a:rPr lang="cs-CZ" sz="2100" b="1" dirty="0">
                <a:latin typeface="Corbel" panose="020B0503020204020204" pitchFamily="34" charset="0"/>
              </a:rPr>
              <a:t>charakteristika selektivní: </a:t>
            </a:r>
            <a:r>
              <a:rPr lang="cs-CZ" sz="2100" dirty="0">
                <a:latin typeface="Corbel" panose="020B0503020204020204" pitchFamily="34" charset="0"/>
              </a:rPr>
              <a:t>znaky, trendy, problémy, jež chcete řešit v projektu vazba na potřeby CS,</a:t>
            </a:r>
          </a:p>
          <a:p>
            <a:pPr hangingPunct="0">
              <a:spcBef>
                <a:spcPts val="600"/>
              </a:spcBef>
              <a:spcAft>
                <a:spcPts val="600"/>
              </a:spcAft>
            </a:pPr>
            <a:r>
              <a:rPr lang="cs-CZ" sz="2100" dirty="0">
                <a:latin typeface="Corbel" panose="020B0503020204020204" pitchFamily="34" charset="0"/>
              </a:rPr>
              <a:t>projekt musí </a:t>
            </a:r>
            <a:r>
              <a:rPr lang="cs-CZ" sz="2100" b="1" dirty="0">
                <a:latin typeface="Corbel" panose="020B0503020204020204" pitchFamily="34" charset="0"/>
              </a:rPr>
              <a:t>prokazatelně korespondovat s potřebami CS</a:t>
            </a:r>
            <a:r>
              <a:rPr lang="cs-CZ" sz="2100" dirty="0">
                <a:latin typeface="Corbel" panose="020B0503020204020204" pitchFamily="34" charset="0"/>
              </a:rPr>
              <a:t>, na kterou je zaměřen = ideálně vyjmenujte potřeby CS a ke každé přiřaďte aktivitu projektu, kterou chcete danou potřebu naplnit,</a:t>
            </a:r>
          </a:p>
          <a:p>
            <a:pPr hangingPunct="0">
              <a:spcBef>
                <a:spcPts val="600"/>
              </a:spcBef>
              <a:spcAft>
                <a:spcPts val="600"/>
              </a:spcAft>
            </a:pPr>
            <a:r>
              <a:rPr lang="cs-CZ" sz="2100" b="1" dirty="0">
                <a:latin typeface="Corbel" panose="020B0503020204020204" pitchFamily="34" charset="0"/>
              </a:rPr>
              <a:t>jmenujte jen ty potřeby CS, které projektem hodláte naplňovat</a:t>
            </a:r>
            <a:r>
              <a:rPr lang="cs-CZ" sz="2100" dirty="0">
                <a:latin typeface="Corbel" panose="020B0503020204020204" pitchFamily="34" charset="0"/>
              </a:rPr>
              <a:t> (ostatní potřeby můžete také zmínit, ale s vysvětlením, proč je projekt neřeší, případně že je řešíte </a:t>
            </a:r>
            <a:br>
              <a:rPr lang="cs-CZ" sz="2100" dirty="0">
                <a:latin typeface="Corbel" panose="020B0503020204020204" pitchFamily="34" charset="0"/>
              </a:rPr>
            </a:br>
            <a:r>
              <a:rPr lang="cs-CZ" sz="2100" dirty="0">
                <a:latin typeface="Corbel" panose="020B0503020204020204" pitchFamily="34" charset="0"/>
              </a:rPr>
              <a:t>v projektu jiném).</a:t>
            </a:r>
          </a:p>
          <a:p>
            <a:pPr marL="0" lvl="1" indent="0">
              <a:lnSpc>
                <a:spcPts val="2880"/>
              </a:lnSpc>
              <a:spcBef>
                <a:spcPts val="600"/>
              </a:spcBef>
              <a:spcAft>
                <a:spcPts val="600"/>
              </a:spcAft>
              <a:buSzPct val="10000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28</a:t>
            </a:fld>
            <a:endParaRPr lang="cs-CZ" dirty="0"/>
          </a:p>
        </p:txBody>
      </p:sp>
    </p:spTree>
    <p:extLst>
      <p:ext uri="{BB962C8B-B14F-4D97-AF65-F5344CB8AC3E}">
        <p14:creationId xmlns:p14="http://schemas.microsoft.com/office/powerpoint/2010/main" val="2803149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130629"/>
            <a:ext cx="8911687" cy="769257"/>
          </a:xfrm>
        </p:spPr>
        <p:txBody>
          <a:bodyPr/>
          <a:lstStyle/>
          <a:p>
            <a:r>
              <a:rPr lang="cs-CZ" dirty="0"/>
              <a:t>Příprava žádosti o podporu</a:t>
            </a:r>
          </a:p>
        </p:txBody>
      </p:sp>
      <p:sp>
        <p:nvSpPr>
          <p:cNvPr id="3" name="Zástupný symbol pro obsah 2"/>
          <p:cNvSpPr>
            <a:spLocks noGrp="1"/>
          </p:cNvSpPr>
          <p:nvPr>
            <p:ph idx="1"/>
          </p:nvPr>
        </p:nvSpPr>
        <p:spPr>
          <a:xfrm>
            <a:off x="270165" y="899886"/>
            <a:ext cx="11718636" cy="5625458"/>
          </a:xfrm>
        </p:spPr>
        <p:txBody>
          <a:bodyPr>
            <a:normAutofit/>
          </a:bodyPr>
          <a:lstStyle/>
          <a:p>
            <a:pPr marL="0" indent="0">
              <a:spcAft>
                <a:spcPts val="1200"/>
              </a:spcAft>
              <a:buNone/>
            </a:pPr>
            <a:r>
              <a:rPr lang="cs-CZ" sz="2400" b="1" u="sng" cap="all" dirty="0">
                <a:latin typeface="Corbel" panose="020B0503020204020204" pitchFamily="34" charset="0"/>
              </a:rPr>
              <a:t>1. Co chceme a můžeme změnit? </a:t>
            </a:r>
          </a:p>
          <a:p>
            <a:pPr lvl="1">
              <a:spcBef>
                <a:spcPts val="0"/>
              </a:spcBef>
            </a:pPr>
            <a:r>
              <a:rPr lang="cs-CZ" sz="2000" b="1" dirty="0">
                <a:latin typeface="Corbel" panose="020B0503020204020204" pitchFamily="34" charset="0"/>
              </a:rPr>
              <a:t>Cíl projektu musí být:</a:t>
            </a:r>
          </a:p>
          <a:p>
            <a:pPr marL="414000" lvl="1" indent="0">
              <a:spcBef>
                <a:spcPts val="0"/>
              </a:spcBef>
              <a:buNone/>
            </a:pPr>
            <a:r>
              <a:rPr lang="cs-CZ" sz="2000" dirty="0">
                <a:latin typeface="Corbel" panose="020B0503020204020204" pitchFamily="34" charset="0"/>
              </a:rPr>
              <a:t>	</a:t>
            </a:r>
            <a:r>
              <a:rPr lang="cs-CZ" sz="2000" b="1" dirty="0">
                <a:latin typeface="Corbel" panose="020B0503020204020204" pitchFamily="34" charset="0"/>
              </a:rPr>
              <a:t>1)</a:t>
            </a:r>
            <a:r>
              <a:rPr lang="cs-CZ" sz="2000" dirty="0">
                <a:latin typeface="Corbel" panose="020B0503020204020204" pitchFamily="34" charset="0"/>
              </a:rPr>
              <a:t> </a:t>
            </a:r>
            <a:r>
              <a:rPr lang="cs-CZ" sz="2000" b="1" dirty="0">
                <a:latin typeface="Corbel" panose="020B0503020204020204" pitchFamily="34" charset="0"/>
              </a:rPr>
              <a:t>reálně dosažitelný </a:t>
            </a:r>
            <a:r>
              <a:rPr lang="cs-CZ" sz="2000" dirty="0">
                <a:latin typeface="Corbel" panose="020B0503020204020204" pitchFamily="34" charset="0"/>
              </a:rPr>
              <a:t>v daném čase a za daných podmínek,</a:t>
            </a:r>
          </a:p>
          <a:p>
            <a:pPr marL="414000" lvl="1" indent="0">
              <a:spcBef>
                <a:spcPts val="0"/>
              </a:spcBef>
              <a:buNone/>
            </a:pPr>
            <a:r>
              <a:rPr lang="cs-CZ" sz="2000" dirty="0">
                <a:latin typeface="Corbel" panose="020B0503020204020204" pitchFamily="34" charset="0"/>
              </a:rPr>
              <a:t>	</a:t>
            </a:r>
            <a:r>
              <a:rPr lang="cs-CZ" sz="2000" b="1" dirty="0">
                <a:latin typeface="Corbel" panose="020B0503020204020204" pitchFamily="34" charset="0"/>
              </a:rPr>
              <a:t>2) měřitelný</a:t>
            </a:r>
            <a:r>
              <a:rPr lang="cs-CZ" sz="2000" dirty="0">
                <a:latin typeface="Corbel" panose="020B0503020204020204" pitchFamily="34" charset="0"/>
              </a:rPr>
              <a:t>, aby bylo možné po ukončení projektu prokázat jeho naplnění pomocí kvantifikovaných údajů.</a:t>
            </a:r>
          </a:p>
          <a:p>
            <a:pPr lvl="1">
              <a:spcBef>
                <a:spcPts val="0"/>
              </a:spcBef>
            </a:pPr>
            <a:r>
              <a:rPr lang="cs-CZ" sz="2000" b="1" dirty="0">
                <a:latin typeface="Corbel" panose="020B0503020204020204" pitchFamily="34" charset="0"/>
              </a:rPr>
              <a:t>Cíle projektu dělíme na:</a:t>
            </a:r>
          </a:p>
          <a:p>
            <a:pPr marL="0" indent="0" hangingPunct="0">
              <a:spcBef>
                <a:spcPts val="0"/>
              </a:spcBef>
              <a:buNone/>
            </a:pPr>
            <a:r>
              <a:rPr lang="cs-CZ" sz="2000" b="1" dirty="0">
                <a:latin typeface="Corbel" panose="020B0503020204020204" pitchFamily="34" charset="0"/>
              </a:rPr>
              <a:t>	1) Hlavní </a:t>
            </a:r>
            <a:r>
              <a:rPr lang="cs-CZ" sz="2000" dirty="0">
                <a:latin typeface="Corbel" panose="020B0503020204020204" pitchFamily="34" charset="0"/>
              </a:rPr>
              <a:t>= “globální změna“, ke které projekt přispívá - formulován obecněji, </a:t>
            </a:r>
          </a:p>
          <a:p>
            <a:pPr marL="0" indent="0" hangingPunct="0">
              <a:spcBef>
                <a:spcPts val="0"/>
              </a:spcBef>
              <a:buNone/>
            </a:pPr>
            <a:r>
              <a:rPr lang="cs-CZ" sz="2000" dirty="0">
                <a:latin typeface="Corbel" panose="020B0503020204020204" pitchFamily="34" charset="0"/>
              </a:rPr>
              <a:t>	</a:t>
            </a:r>
            <a:r>
              <a:rPr lang="cs-CZ" sz="2000" b="1" dirty="0">
                <a:latin typeface="Corbel" panose="020B0503020204020204" pitchFamily="34" charset="0"/>
              </a:rPr>
              <a:t>2) Specifické </a:t>
            </a:r>
            <a:r>
              <a:rPr lang="cs-CZ" sz="2000" dirty="0">
                <a:latin typeface="Corbel" panose="020B0503020204020204" pitchFamily="34" charset="0"/>
              </a:rPr>
              <a:t>= konkrétní změny, které projekt přinese (SMART).</a:t>
            </a:r>
          </a:p>
          <a:p>
            <a:pPr marL="0" indent="0" hangingPunct="0">
              <a:spcBef>
                <a:spcPts val="0"/>
              </a:spcBef>
              <a:buNone/>
            </a:pPr>
            <a:endParaRPr lang="cs-CZ" sz="2000" dirty="0">
              <a:latin typeface="Corbel" panose="020B0503020204020204" pitchFamily="34" charset="0"/>
            </a:endParaRPr>
          </a:p>
          <a:p>
            <a:pPr marL="0" lvl="1" indent="0">
              <a:lnSpc>
                <a:spcPts val="2880"/>
              </a:lnSpc>
              <a:spcBef>
                <a:spcPts val="600"/>
              </a:spcBef>
              <a:spcAft>
                <a:spcPts val="600"/>
              </a:spcAft>
              <a:buSzPct val="100000"/>
              <a:buNone/>
            </a:pPr>
            <a:r>
              <a:rPr lang="cs-CZ" sz="2000" b="1" dirty="0">
                <a:latin typeface="Corbel" panose="020B0503020204020204" pitchFamily="34" charset="0"/>
              </a:rPr>
              <a:t>Doporučení:</a:t>
            </a:r>
            <a:endParaRPr lang="cs-CZ" sz="2000" dirty="0">
              <a:latin typeface="Corbel" panose="020B0503020204020204" pitchFamily="34" charset="0"/>
            </a:endParaRPr>
          </a:p>
          <a:p>
            <a:pPr algn="just" hangingPunct="0">
              <a:spcBef>
                <a:spcPts val="0"/>
              </a:spcBef>
            </a:pPr>
            <a:r>
              <a:rPr lang="cs-CZ" sz="2000" dirty="0">
                <a:latin typeface="Corbel" panose="020B0503020204020204" pitchFamily="34" charset="0"/>
              </a:rPr>
              <a:t>při vytyčování cílů vycházejte z potřeb (inverzně: problémů), které jste si předem definovali: splnění vytyčeného cíle = naplnění definované potřeby (= odstranění popsaného problému),</a:t>
            </a:r>
          </a:p>
          <a:p>
            <a:pPr algn="just" hangingPunct="0">
              <a:spcBef>
                <a:spcPts val="0"/>
              </a:spcBef>
            </a:pPr>
            <a:r>
              <a:rPr lang="cs-CZ" sz="2000" dirty="0">
                <a:latin typeface="Corbel" panose="020B0503020204020204" pitchFamily="34" charset="0"/>
              </a:rPr>
              <a:t>dbejte na dosažitelnost cílů (již při vytyčování cílů musíte mít představu o aktivitách),</a:t>
            </a:r>
          </a:p>
          <a:p>
            <a:pPr algn="just" hangingPunct="0">
              <a:spcBef>
                <a:spcPts val="0"/>
              </a:spcBef>
            </a:pPr>
            <a:r>
              <a:rPr lang="cs-CZ" sz="2000" dirty="0">
                <a:latin typeface="Corbel" panose="020B0503020204020204" pitchFamily="34" charset="0"/>
              </a:rPr>
              <a:t>dbejte na měřitelnost cílů (při formulaci cílů se ptejte, zda splnění takto formulovaného cíle lze nějak prokázat/změřit).</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29</a:t>
            </a:fld>
            <a:endParaRPr lang="cs-CZ" dirty="0"/>
          </a:p>
        </p:txBody>
      </p:sp>
    </p:spTree>
    <p:extLst>
      <p:ext uri="{BB962C8B-B14F-4D97-AF65-F5344CB8AC3E}">
        <p14:creationId xmlns:p14="http://schemas.microsoft.com/office/powerpoint/2010/main" val="409278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Představení výzvy</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8253142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žádosti o podporu</a:t>
            </a:r>
          </a:p>
        </p:txBody>
      </p:sp>
      <p:sp>
        <p:nvSpPr>
          <p:cNvPr id="3" name="Zástupný symbol pro obsah 2"/>
          <p:cNvSpPr>
            <a:spLocks noGrp="1"/>
          </p:cNvSpPr>
          <p:nvPr>
            <p:ph idx="1"/>
          </p:nvPr>
        </p:nvSpPr>
        <p:spPr>
          <a:xfrm>
            <a:off x="311727" y="1340768"/>
            <a:ext cx="11604501" cy="5184576"/>
          </a:xfrm>
        </p:spPr>
        <p:txBody>
          <a:bodyPr/>
          <a:lstStyle/>
          <a:p>
            <a:pPr marL="0" indent="0">
              <a:buNone/>
            </a:pPr>
            <a:r>
              <a:rPr lang="cs-CZ" b="1" u="sng" cap="all" dirty="0"/>
              <a:t>2. Jak toho chceme dosáhnout?</a:t>
            </a:r>
          </a:p>
          <a:p>
            <a:pPr lvl="1">
              <a:spcBef>
                <a:spcPts val="0"/>
              </a:spcBef>
              <a:spcAft>
                <a:spcPts val="600"/>
              </a:spcAft>
            </a:pPr>
            <a:r>
              <a:rPr lang="cs-CZ" sz="1800" dirty="0"/>
              <a:t>V rámci přípravy projektu je nutné </a:t>
            </a:r>
            <a:r>
              <a:rPr lang="cs-CZ" sz="1800" b="1" dirty="0"/>
              <a:t>definovat aktivity </a:t>
            </a:r>
            <a:r>
              <a:rPr lang="cs-CZ" sz="1800" dirty="0"/>
              <a:t>(strategii), kterými bude projekt realizován.</a:t>
            </a:r>
          </a:p>
          <a:p>
            <a:pPr lvl="1">
              <a:spcBef>
                <a:spcPts val="0"/>
              </a:spcBef>
              <a:spcAft>
                <a:spcPts val="600"/>
              </a:spcAft>
            </a:pPr>
            <a:r>
              <a:rPr lang="cs-CZ" sz="1800" b="1" dirty="0"/>
              <a:t>Aktivity </a:t>
            </a:r>
            <a:r>
              <a:rPr lang="cs-CZ" sz="1800" dirty="0"/>
              <a:t>mají být prostředkem k dosažení cíle projektu, mezi cíli a klíčovými aktivitami musí být propojení. </a:t>
            </a:r>
          </a:p>
          <a:p>
            <a:pPr marL="0" lvl="1" indent="0">
              <a:lnSpc>
                <a:spcPts val="2880"/>
              </a:lnSpc>
              <a:spcBef>
                <a:spcPts val="600"/>
              </a:spcBef>
              <a:spcAft>
                <a:spcPts val="600"/>
              </a:spcAft>
              <a:buSzPct val="100000"/>
              <a:buNone/>
            </a:pPr>
            <a:r>
              <a:rPr lang="cs-CZ" sz="1800" b="1" dirty="0"/>
              <a:t>Doporučení:</a:t>
            </a:r>
            <a:endParaRPr lang="cs-CZ" sz="1800" dirty="0"/>
          </a:p>
          <a:p>
            <a:pPr algn="just" hangingPunct="0">
              <a:spcBef>
                <a:spcPts val="0"/>
              </a:spcBef>
            </a:pPr>
            <a:r>
              <a:rPr lang="cs-CZ" dirty="0"/>
              <a:t>vedou k plnění cílů, jsou prostředkem, nástrojem, ne cílem samotným,</a:t>
            </a:r>
          </a:p>
          <a:p>
            <a:pPr algn="just" hangingPunct="0">
              <a:spcBef>
                <a:spcPts val="0"/>
              </a:spcBef>
            </a:pPr>
            <a:r>
              <a:rPr lang="cs-CZ" dirty="0"/>
              <a:t>udržujte vazbu </a:t>
            </a:r>
            <a:r>
              <a:rPr lang="cs-CZ" b="1" dirty="0"/>
              <a:t>potřeby – cíle – aktivity</a:t>
            </a:r>
            <a:r>
              <a:rPr lang="cs-CZ" dirty="0"/>
              <a:t>,</a:t>
            </a:r>
          </a:p>
          <a:p>
            <a:pPr algn="just" hangingPunct="0">
              <a:spcBef>
                <a:spcPts val="0"/>
              </a:spcBef>
            </a:pPr>
            <a:r>
              <a:rPr lang="cs-CZ" dirty="0"/>
              <a:t>v projektu nemají co dělat aktivity, u kterých neprokážete, že slouží k naplnění cílů, ať už přímo nebo podpůrně,</a:t>
            </a:r>
          </a:p>
          <a:p>
            <a:pPr algn="just" hangingPunct="0">
              <a:spcBef>
                <a:spcPts val="0"/>
              </a:spcBef>
            </a:pPr>
            <a:r>
              <a:rPr lang="cs-CZ" dirty="0"/>
              <a:t>tvoří tělo projektu,</a:t>
            </a:r>
          </a:p>
          <a:p>
            <a:pPr algn="just" hangingPunct="0">
              <a:spcBef>
                <a:spcPts val="0"/>
              </a:spcBef>
            </a:pPr>
            <a:r>
              <a:rPr lang="cs-CZ" dirty="0"/>
              <a:t>to, co se bude vlastně s cílovou skupinou a pro cílovou skupinu dělat, </a:t>
            </a:r>
          </a:p>
          <a:p>
            <a:pPr algn="just" hangingPunct="0">
              <a:spcBef>
                <a:spcPts val="0"/>
              </a:spcBef>
            </a:pPr>
            <a:r>
              <a:rPr lang="cs-CZ" dirty="0"/>
              <a:t>konkrétní rozpis prací: kdo, kdy, co, jak, s kým, kde, jak často bude dělat, </a:t>
            </a:r>
          </a:p>
          <a:p>
            <a:pPr algn="just" hangingPunct="0">
              <a:spcBef>
                <a:spcPts val="0"/>
              </a:spcBef>
            </a:pPr>
            <a:r>
              <a:rPr lang="cs-CZ" dirty="0"/>
              <a:t>shluky podobných dílčích aktivit = </a:t>
            </a:r>
            <a:r>
              <a:rPr lang="cs-CZ" b="1" dirty="0"/>
              <a:t>klíčové aktivity</a:t>
            </a:r>
            <a:r>
              <a:rPr lang="cs-CZ" dirty="0"/>
              <a:t> (seřaďte v žádosti chronologicky nebo v nějaké jasné logice), </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30</a:t>
            </a:fld>
            <a:endParaRPr lang="cs-CZ" dirty="0"/>
          </a:p>
        </p:txBody>
      </p:sp>
    </p:spTree>
    <p:extLst>
      <p:ext uri="{BB962C8B-B14F-4D97-AF65-F5344CB8AC3E}">
        <p14:creationId xmlns:p14="http://schemas.microsoft.com/office/powerpoint/2010/main" val="27470459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116114"/>
            <a:ext cx="12191999" cy="671668"/>
          </a:xfrm>
        </p:spPr>
        <p:txBody>
          <a:bodyPr/>
          <a:lstStyle/>
          <a:p>
            <a:pPr algn="ctr"/>
            <a:r>
              <a:rPr lang="cs-CZ" dirty="0"/>
              <a:t>Příprava žádosti o podporu</a:t>
            </a:r>
          </a:p>
        </p:txBody>
      </p:sp>
      <p:sp>
        <p:nvSpPr>
          <p:cNvPr id="3" name="Zástupný symbol pro obsah 2"/>
          <p:cNvSpPr>
            <a:spLocks noGrp="1"/>
          </p:cNvSpPr>
          <p:nvPr>
            <p:ph idx="1"/>
          </p:nvPr>
        </p:nvSpPr>
        <p:spPr>
          <a:xfrm>
            <a:off x="531813" y="787781"/>
            <a:ext cx="11123158" cy="5845247"/>
          </a:xfrm>
        </p:spPr>
        <p:txBody>
          <a:bodyPr>
            <a:noAutofit/>
          </a:bodyPr>
          <a:lstStyle/>
          <a:p>
            <a:pPr marL="0" indent="0">
              <a:lnSpc>
                <a:spcPct val="170000"/>
              </a:lnSpc>
              <a:buNone/>
            </a:pPr>
            <a:r>
              <a:rPr lang="cs-CZ" b="1" cap="all" dirty="0">
                <a:latin typeface="Corbel" panose="020B0503020204020204" pitchFamily="34" charset="0"/>
              </a:rPr>
              <a:t>3. Jak ověříme, že jsme byli úspěšní?</a:t>
            </a:r>
            <a:endParaRPr lang="cs-CZ" b="1" dirty="0">
              <a:latin typeface="Corbel" panose="020B0503020204020204" pitchFamily="34" charset="0"/>
            </a:endParaRPr>
          </a:p>
          <a:p>
            <a:pPr lvl="1">
              <a:lnSpc>
                <a:spcPct val="170000"/>
              </a:lnSpc>
              <a:spcBef>
                <a:spcPts val="0"/>
              </a:spcBef>
            </a:pPr>
            <a:r>
              <a:rPr lang="cs-CZ" sz="1800" dirty="0">
                <a:latin typeface="Corbel" panose="020B0503020204020204" pitchFamily="34" charset="0"/>
              </a:rPr>
              <a:t>Základním nástrojem jsou </a:t>
            </a:r>
            <a:r>
              <a:rPr lang="cs-CZ" sz="1800" b="1" dirty="0">
                <a:latin typeface="Corbel" panose="020B0503020204020204" pitchFamily="34" charset="0"/>
              </a:rPr>
              <a:t>indikátory</a:t>
            </a:r>
            <a:r>
              <a:rPr lang="cs-CZ" sz="1800" dirty="0">
                <a:latin typeface="Corbel" panose="020B0503020204020204" pitchFamily="34" charset="0"/>
              </a:rPr>
              <a:t> OPZ.</a:t>
            </a:r>
          </a:p>
          <a:p>
            <a:pPr lvl="1">
              <a:lnSpc>
                <a:spcPct val="110000"/>
              </a:lnSpc>
              <a:spcBef>
                <a:spcPts val="0"/>
              </a:spcBef>
            </a:pPr>
            <a:r>
              <a:rPr lang="cs-CZ" sz="1800" b="1" dirty="0">
                <a:latin typeface="Corbel" panose="020B0503020204020204" pitchFamily="34" charset="0"/>
              </a:rPr>
              <a:t>U indikátorů se setkáváme s dělením na: </a:t>
            </a:r>
            <a:endParaRPr lang="cs-CZ" sz="1800" dirty="0">
              <a:latin typeface="Corbel" panose="020B0503020204020204" pitchFamily="34" charset="0"/>
            </a:endParaRPr>
          </a:p>
          <a:p>
            <a:pPr marL="414000" lvl="1" indent="0">
              <a:lnSpc>
                <a:spcPct val="110000"/>
              </a:lnSpc>
              <a:spcBef>
                <a:spcPts val="0"/>
              </a:spcBef>
              <a:buNone/>
            </a:pPr>
            <a:r>
              <a:rPr lang="cs-CZ" sz="1800" dirty="0">
                <a:latin typeface="Corbel" panose="020B0503020204020204" pitchFamily="34" charset="0"/>
              </a:rPr>
              <a:t>	</a:t>
            </a:r>
            <a:r>
              <a:rPr lang="cs-CZ" sz="1800" b="1" dirty="0">
                <a:latin typeface="Corbel" panose="020B0503020204020204" pitchFamily="34" charset="0"/>
              </a:rPr>
              <a:t>1) Výstupy </a:t>
            </a:r>
            <a:r>
              <a:rPr lang="cs-CZ" sz="1800" dirty="0">
                <a:latin typeface="Corbel" panose="020B0503020204020204" pitchFamily="34" charset="0"/>
              </a:rPr>
              <a:t>= indikátory se závazkem,</a:t>
            </a:r>
          </a:p>
          <a:p>
            <a:pPr marL="414000" lvl="1" indent="0">
              <a:lnSpc>
                <a:spcPct val="110000"/>
              </a:lnSpc>
              <a:spcBef>
                <a:spcPts val="0"/>
              </a:spcBef>
              <a:buNone/>
            </a:pPr>
            <a:r>
              <a:rPr lang="cs-CZ" sz="1800" b="1" dirty="0">
                <a:latin typeface="Corbel" panose="020B0503020204020204" pitchFamily="34" charset="0"/>
              </a:rPr>
              <a:t>	2) Výsledky </a:t>
            </a:r>
            <a:r>
              <a:rPr lang="cs-CZ" sz="1800" dirty="0">
                <a:latin typeface="Corbel" panose="020B0503020204020204" pitchFamily="34" charset="0"/>
              </a:rPr>
              <a:t>= indikátory bez závazku, ale je nutné je sledovat.</a:t>
            </a:r>
          </a:p>
          <a:p>
            <a:pPr marL="0" lvl="1" indent="0">
              <a:lnSpc>
                <a:spcPct val="110000"/>
              </a:lnSpc>
              <a:spcBef>
                <a:spcPts val="600"/>
              </a:spcBef>
              <a:spcAft>
                <a:spcPts val="600"/>
              </a:spcAft>
              <a:buSzPct val="100000"/>
              <a:buNone/>
            </a:pPr>
            <a:r>
              <a:rPr lang="cs-CZ" sz="1800" b="1" dirty="0">
                <a:latin typeface="Corbel" panose="020B0503020204020204" pitchFamily="34" charset="0"/>
              </a:rPr>
              <a:t>Doporučení:</a:t>
            </a:r>
            <a:endParaRPr lang="cs-CZ" sz="1800" dirty="0">
              <a:latin typeface="Corbel" panose="020B0503020204020204" pitchFamily="34" charset="0"/>
            </a:endParaRPr>
          </a:p>
          <a:p>
            <a:pPr hangingPunct="0">
              <a:lnSpc>
                <a:spcPct val="110000"/>
              </a:lnSpc>
              <a:spcBef>
                <a:spcPts val="0"/>
              </a:spcBef>
            </a:pPr>
            <a:r>
              <a:rPr lang="cs-CZ" dirty="0">
                <a:latin typeface="Corbel" panose="020B0503020204020204" pitchFamily="34" charset="0"/>
              </a:rPr>
              <a:t>každá aktivita musí mít nějaký konkrétní, měřitelný a dokladovatelný výstup,</a:t>
            </a:r>
          </a:p>
          <a:p>
            <a:pPr hangingPunct="0">
              <a:lnSpc>
                <a:spcPct val="110000"/>
              </a:lnSpc>
              <a:spcBef>
                <a:spcPts val="0"/>
              </a:spcBef>
              <a:spcAft>
                <a:spcPts val="1200"/>
              </a:spcAft>
            </a:pPr>
            <a:r>
              <a:rPr lang="cs-CZ" dirty="0">
                <a:latin typeface="Corbel" panose="020B0503020204020204" pitchFamily="34" charset="0"/>
              </a:rPr>
              <a:t>indikátory jsou ukazatele úspěchu, naplnění cíle, a to v předem stanovené míře, </a:t>
            </a:r>
            <a:br>
              <a:rPr lang="cs-CZ" dirty="0">
                <a:latin typeface="Corbel" panose="020B0503020204020204" pitchFamily="34" charset="0"/>
              </a:rPr>
            </a:br>
            <a:r>
              <a:rPr lang="cs-CZ" dirty="0">
                <a:latin typeface="Corbel" panose="020B0503020204020204" pitchFamily="34" charset="0"/>
              </a:rPr>
              <a:t>např. 5 rekvalifikovaných osob – doloženo smlouvami s účastníky a prezenčními listinami.</a:t>
            </a:r>
          </a:p>
          <a:p>
            <a:pPr lvl="1">
              <a:spcBef>
                <a:spcPts val="0"/>
              </a:spcBef>
              <a:spcAft>
                <a:spcPts val="1200"/>
              </a:spcAft>
            </a:pPr>
            <a:r>
              <a:rPr lang="cs-CZ" sz="1800" dirty="0">
                <a:latin typeface="Corbel" panose="020B0503020204020204" pitchFamily="34" charset="0"/>
              </a:rPr>
              <a:t>V rámci přípravy projektu je dále nutné promýšlet veškerá možná </a:t>
            </a:r>
            <a:r>
              <a:rPr lang="cs-CZ" sz="1800" b="1" dirty="0">
                <a:latin typeface="Corbel" panose="020B0503020204020204" pitchFamily="34" charset="0"/>
              </a:rPr>
              <a:t>rizika</a:t>
            </a:r>
            <a:r>
              <a:rPr lang="cs-CZ" sz="1800" dirty="0">
                <a:latin typeface="Corbel" panose="020B0503020204020204" pitchFamily="34" charset="0"/>
              </a:rPr>
              <a:t>.</a:t>
            </a:r>
          </a:p>
          <a:p>
            <a:pPr marL="0" lvl="1" indent="0">
              <a:lnSpc>
                <a:spcPct val="120000"/>
              </a:lnSpc>
              <a:spcBef>
                <a:spcPts val="600"/>
              </a:spcBef>
              <a:spcAft>
                <a:spcPts val="600"/>
              </a:spcAft>
              <a:buSzPct val="100000"/>
              <a:buNone/>
            </a:pPr>
            <a:r>
              <a:rPr lang="cs-CZ" sz="1800" b="1" dirty="0">
                <a:latin typeface="Corbel" panose="020B0503020204020204" pitchFamily="34" charset="0"/>
              </a:rPr>
              <a:t>Doporučení:</a:t>
            </a:r>
          </a:p>
          <a:p>
            <a:pPr algn="just" hangingPunct="0">
              <a:lnSpc>
                <a:spcPct val="120000"/>
              </a:lnSpc>
              <a:spcBef>
                <a:spcPts val="0"/>
              </a:spcBef>
            </a:pPr>
            <a:r>
              <a:rPr lang="cs-CZ" dirty="0">
                <a:latin typeface="Corbel" panose="020B0503020204020204" pitchFamily="34" charset="0"/>
              </a:rPr>
              <a:t>pojmenujte rizika úspěšné realizace projektu,</a:t>
            </a:r>
          </a:p>
          <a:p>
            <a:pPr algn="just" hangingPunct="0">
              <a:lnSpc>
                <a:spcPct val="120000"/>
              </a:lnSpc>
              <a:spcBef>
                <a:spcPts val="0"/>
              </a:spcBef>
            </a:pPr>
            <a:r>
              <a:rPr lang="cs-CZ" dirty="0">
                <a:latin typeface="Corbel" panose="020B0503020204020204" pitchFamily="34" charset="0"/>
              </a:rPr>
              <a:t>popište způsoby eliminace těchto rizik či záložní strategie v případě, že se rizika naplní,</a:t>
            </a:r>
          </a:p>
          <a:p>
            <a:pPr algn="just" hangingPunct="0">
              <a:lnSpc>
                <a:spcPct val="120000"/>
              </a:lnSpc>
              <a:spcBef>
                <a:spcPts val="0"/>
              </a:spcBef>
            </a:pPr>
            <a:r>
              <a:rPr lang="cs-CZ" b="1" dirty="0">
                <a:latin typeface="Corbel" panose="020B0503020204020204" pitchFamily="34" charset="0"/>
              </a:rPr>
              <a:t>rozlište: rizika na straně cílové skupiny </a:t>
            </a:r>
            <a:r>
              <a:rPr lang="cs-CZ" dirty="0">
                <a:latin typeface="Corbel" panose="020B0503020204020204" pitchFamily="34" charset="0"/>
              </a:rPr>
              <a:t>(např. demotivace, fluktuace, nepřipraveno</a:t>
            </a:r>
          </a:p>
          <a:p>
            <a:pPr marL="0" indent="0" algn="just" hangingPunct="0">
              <a:lnSpc>
                <a:spcPct val="120000"/>
              </a:lnSpc>
              <a:spcBef>
                <a:spcPts val="0"/>
              </a:spcBef>
              <a:buNone/>
            </a:pPr>
            <a:r>
              <a:rPr lang="cs-CZ" b="1" dirty="0">
                <a:latin typeface="Corbel" panose="020B0503020204020204" pitchFamily="34" charset="0"/>
              </a:rPr>
              <a:t>                   rizika na straně realizátora </a:t>
            </a:r>
            <a:r>
              <a:rPr lang="cs-CZ" dirty="0">
                <a:latin typeface="Corbel" panose="020B0503020204020204" pitchFamily="34" charset="0"/>
              </a:rPr>
              <a:t>(např. málo kreativní tým, nízká kvalifikace, neznalost terénu, fluktuace),</a:t>
            </a:r>
          </a:p>
          <a:p>
            <a:pPr marL="414000" lvl="1" indent="0" algn="just" hangingPunct="0">
              <a:lnSpc>
                <a:spcPct val="120000"/>
              </a:lnSpc>
              <a:spcBef>
                <a:spcPts val="0"/>
              </a:spcBef>
              <a:buNone/>
            </a:pPr>
            <a:r>
              <a:rPr lang="cs-CZ" sz="1800" b="1" dirty="0">
                <a:latin typeface="Corbel" panose="020B0503020204020204" pitchFamily="34" charset="0"/>
              </a:rPr>
              <a:t>            vnější rizika </a:t>
            </a:r>
            <a:r>
              <a:rPr lang="cs-CZ" sz="1800" dirty="0">
                <a:latin typeface="Corbel" panose="020B0503020204020204" pitchFamily="34" charset="0"/>
              </a:rPr>
              <a:t>(např. ekonomická krize, komunální volby).</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31</a:t>
            </a:fld>
            <a:endParaRPr lang="cs-CZ" dirty="0"/>
          </a:p>
        </p:txBody>
      </p:sp>
    </p:spTree>
    <p:extLst>
      <p:ext uri="{BB962C8B-B14F-4D97-AF65-F5344CB8AC3E}">
        <p14:creationId xmlns:p14="http://schemas.microsoft.com/office/powerpoint/2010/main" val="1935802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Logický rámec projektové žádosti</a:t>
            </a:r>
          </a:p>
        </p:txBody>
      </p:sp>
      <p:sp>
        <p:nvSpPr>
          <p:cNvPr id="3" name="Zástupný symbol pro obsah 2"/>
          <p:cNvSpPr>
            <a:spLocks noGrp="1"/>
          </p:cNvSpPr>
          <p:nvPr>
            <p:ph idx="1"/>
          </p:nvPr>
        </p:nvSpPr>
        <p:spPr>
          <a:xfrm>
            <a:off x="687388" y="1556791"/>
            <a:ext cx="10817224" cy="4947917"/>
          </a:xfrm>
        </p:spPr>
        <p:txBody>
          <a:bodyPr/>
          <a:lstStyle/>
          <a:p>
            <a:pPr marL="0" indent="0">
              <a:spcBef>
                <a:spcPts val="0"/>
              </a:spcBef>
              <a:buNone/>
            </a:pPr>
            <a:r>
              <a:rPr lang="cs-CZ" sz="2000" dirty="0"/>
              <a:t>Nástroj, který ve velmi koncentrované podobě </a:t>
            </a:r>
            <a:r>
              <a:rPr lang="cs-CZ" sz="2000" b="1" dirty="0"/>
              <a:t>obsahuje</a:t>
            </a:r>
            <a:r>
              <a:rPr lang="cs-CZ" sz="2000" dirty="0"/>
              <a:t> </a:t>
            </a:r>
            <a:r>
              <a:rPr lang="cs-CZ" sz="2000" b="1" dirty="0"/>
              <a:t>základní informace o projektu</a:t>
            </a:r>
            <a:r>
              <a:rPr lang="cs-CZ" sz="2000" dirty="0"/>
              <a:t> a zároveň </a:t>
            </a:r>
            <a:r>
              <a:rPr lang="cs-CZ" sz="2000" b="1" dirty="0"/>
              <a:t>ověřuje logiku projektu</a:t>
            </a:r>
            <a:r>
              <a:rPr lang="cs-CZ" sz="2000" dirty="0"/>
              <a:t> (vazbu mezi činnostmi, výstupy a cíli projektu).</a:t>
            </a:r>
          </a:p>
          <a:p>
            <a:pPr marL="0" indent="0" hangingPunct="0">
              <a:buNone/>
            </a:pPr>
            <a:r>
              <a:rPr lang="cs-CZ" sz="2000" b="1" u="sng" cap="all" dirty="0"/>
              <a:t>Logický rámec umožňuje: </a:t>
            </a:r>
            <a:endParaRPr lang="cs-CZ" sz="2000" u="sng" cap="all" dirty="0"/>
          </a:p>
          <a:p>
            <a:pPr hangingPunct="0">
              <a:spcBef>
                <a:spcPts val="0"/>
              </a:spcBef>
              <a:spcAft>
                <a:spcPts val="300"/>
              </a:spcAft>
            </a:pPr>
            <a:r>
              <a:rPr lang="cs-CZ" sz="2000" dirty="0"/>
              <a:t>organizaci a systemizaci celkového myšlení o projektu, </a:t>
            </a:r>
          </a:p>
          <a:p>
            <a:pPr hangingPunct="0">
              <a:spcBef>
                <a:spcPts val="0"/>
              </a:spcBef>
              <a:spcAft>
                <a:spcPts val="300"/>
              </a:spcAft>
            </a:pPr>
            <a:r>
              <a:rPr lang="cs-CZ" sz="2000" dirty="0"/>
              <a:t>upřesnění vztahů mezi cílem, účelem, výstupem a aktivitami projektu, </a:t>
            </a:r>
          </a:p>
          <a:p>
            <a:pPr hangingPunct="0">
              <a:spcBef>
                <a:spcPts val="0"/>
              </a:spcBef>
              <a:spcAft>
                <a:spcPts val="300"/>
              </a:spcAft>
            </a:pPr>
            <a:r>
              <a:rPr lang="cs-CZ" sz="2000" dirty="0"/>
              <a:t>jasné stanovení výkonnostních ukazatelů a kritérií, </a:t>
            </a:r>
          </a:p>
          <a:p>
            <a:pPr hangingPunct="0">
              <a:spcBef>
                <a:spcPts val="0"/>
              </a:spcBef>
              <a:spcAft>
                <a:spcPts val="300"/>
              </a:spcAft>
            </a:pPr>
            <a:r>
              <a:rPr lang="cs-CZ" sz="2000" dirty="0"/>
              <a:t>provádění kontroly dosažení cílů, účelu, realizaci výstupů a aktivit projektu, </a:t>
            </a:r>
          </a:p>
          <a:p>
            <a:pPr hangingPunct="0">
              <a:spcBef>
                <a:spcPts val="0"/>
              </a:spcBef>
              <a:spcAft>
                <a:spcPts val="300"/>
              </a:spcAft>
            </a:pPr>
            <a:r>
              <a:rPr lang="cs-CZ" sz="2000" dirty="0"/>
              <a:t>udržovat rychlý a srozumitelný přehled o obsahu, rozsahu a zaměření projektu.</a:t>
            </a:r>
          </a:p>
          <a:p>
            <a:pPr marL="0" indent="0" hangingPunct="0">
              <a:buNone/>
            </a:pPr>
            <a:r>
              <a:rPr lang="cs-CZ" sz="2000" b="1" dirty="0"/>
              <a:t>Doporučení:</a:t>
            </a:r>
          </a:p>
          <a:p>
            <a:pPr hangingPunct="0">
              <a:spcBef>
                <a:spcPts val="0"/>
              </a:spcBef>
            </a:pPr>
            <a:r>
              <a:rPr lang="cs-CZ" sz="2000" dirty="0"/>
              <a:t>sestavuje se před samotným psaním projektu,</a:t>
            </a:r>
          </a:p>
          <a:p>
            <a:pPr hangingPunct="0">
              <a:spcBef>
                <a:spcPts val="0"/>
              </a:spcBef>
            </a:pPr>
            <a:r>
              <a:rPr lang="cs-CZ" sz="2000" dirty="0"/>
              <a:t>sepsání žádosti je pak mnohem jednodušší a hlavně je žádost správně strukturovaná a přehledná.</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32</a:t>
            </a:fld>
            <a:endParaRPr lang="cs-CZ" dirty="0"/>
          </a:p>
        </p:txBody>
      </p:sp>
    </p:spTree>
    <p:extLst>
      <p:ext uri="{BB962C8B-B14F-4D97-AF65-F5344CB8AC3E}">
        <p14:creationId xmlns:p14="http://schemas.microsoft.com/office/powerpoint/2010/main" val="26258914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a:xfrm>
            <a:off x="2627290" y="1380068"/>
            <a:ext cx="8875733" cy="4168677"/>
          </a:xfrm>
        </p:spPr>
        <p:txBody>
          <a:bodyPr/>
          <a:lstStyle/>
          <a:p>
            <a:pPr algn="r"/>
            <a:r>
              <a:rPr lang="cs-CZ" dirty="0"/>
              <a:t>Hodnocení a výběr projektu</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220036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1323304"/>
          </a:xfrm>
        </p:spPr>
        <p:txBody>
          <a:bodyPr>
            <a:normAutofit/>
          </a:bodyPr>
          <a:lstStyle/>
          <a:p>
            <a:r>
              <a:rPr lang="cs-CZ" b="1" dirty="0"/>
              <a:t>Proces hodnocení a výběru projektů</a:t>
            </a:r>
          </a:p>
        </p:txBody>
      </p:sp>
      <p:sp>
        <p:nvSpPr>
          <p:cNvPr id="3" name="Zástupný symbol pro obsah 2"/>
          <p:cNvSpPr>
            <a:spLocks noGrp="1"/>
          </p:cNvSpPr>
          <p:nvPr>
            <p:ph idx="1"/>
          </p:nvPr>
        </p:nvSpPr>
        <p:spPr>
          <a:xfrm>
            <a:off x="688976" y="2009105"/>
            <a:ext cx="10814047" cy="4494725"/>
          </a:xfrm>
        </p:spPr>
        <p:txBody>
          <a:bodyPr>
            <a:normAutofit/>
          </a:bodyPr>
          <a:lstStyle/>
          <a:p>
            <a:r>
              <a:rPr lang="cs-CZ" dirty="0"/>
              <a:t>Problematika hodnocení přijatelnosti a formálních náležitostí, věcného hodnocení a výběru projektů</a:t>
            </a:r>
          </a:p>
          <a:p>
            <a:pPr marL="0" indent="0">
              <a:buNone/>
            </a:pPr>
            <a:r>
              <a:rPr lang="cs-CZ" dirty="0"/>
              <a:t>	- viz </a:t>
            </a:r>
            <a:r>
              <a:rPr lang="cs-CZ" b="1" dirty="0"/>
              <a:t>Příloha č. 1 Výzvy MAS </a:t>
            </a:r>
            <a:r>
              <a:rPr lang="cs-CZ" dirty="0"/>
              <a:t>– Informace o způsobu hodnocení a výběru projektů</a:t>
            </a:r>
          </a:p>
          <a:p>
            <a:pPr marL="0" indent="0">
              <a:buNone/>
            </a:pPr>
            <a:r>
              <a:rPr lang="cs-CZ" dirty="0"/>
              <a:t>	- viz Specifická část pravidel pro žadatele a příjemce v rámci OPZ</a:t>
            </a:r>
          </a:p>
          <a:p>
            <a:r>
              <a:rPr lang="cs-CZ" dirty="0"/>
              <a:t>Proces hodnocení a výběru projektů zajišťuje MAS MOST Vysočiny</a:t>
            </a:r>
          </a:p>
          <a:p>
            <a:r>
              <a:rPr lang="cs-CZ" dirty="0"/>
              <a:t>Žádosti předložené jiným způsobem a v jiném termínu než umožňuje výzva nejsou akceptovány</a:t>
            </a:r>
          </a:p>
        </p:txBody>
      </p:sp>
    </p:spTree>
    <p:extLst>
      <p:ext uri="{BB962C8B-B14F-4D97-AF65-F5344CB8AC3E}">
        <p14:creationId xmlns:p14="http://schemas.microsoft.com/office/powerpoint/2010/main" val="34559562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1323304"/>
          </a:xfrm>
        </p:spPr>
        <p:txBody>
          <a:bodyPr>
            <a:normAutofit/>
          </a:bodyPr>
          <a:lstStyle/>
          <a:p>
            <a:r>
              <a:rPr lang="cs-CZ" b="1" dirty="0"/>
              <a:t>Proces hodnocení a výběru projektů</a:t>
            </a:r>
          </a:p>
        </p:txBody>
      </p:sp>
      <p:sp>
        <p:nvSpPr>
          <p:cNvPr id="3" name="Zástupný symbol pro obsah 2"/>
          <p:cNvSpPr>
            <a:spLocks noGrp="1"/>
          </p:cNvSpPr>
          <p:nvPr>
            <p:ph idx="1"/>
          </p:nvPr>
        </p:nvSpPr>
        <p:spPr>
          <a:xfrm>
            <a:off x="798286" y="2249714"/>
            <a:ext cx="10704737" cy="4254116"/>
          </a:xfrm>
        </p:spPr>
        <p:txBody>
          <a:bodyPr>
            <a:normAutofit/>
          </a:bodyPr>
          <a:lstStyle/>
          <a:p>
            <a:r>
              <a:rPr lang="cs-CZ" sz="2200" dirty="0">
                <a:latin typeface="Corbel" panose="020B0503020204020204" pitchFamily="34" charset="0"/>
              </a:rPr>
              <a:t>Výsledkem výběru je Seznam žádostí o podporu, které MAS navrhuje ke schválení – tento seznam předá MAS Řídícímu orgánu OPZ – ŘO OPZ provede závěrečné ověření způsobilosti vybraných projektů a kontrolu administrativních postupů MAS</a:t>
            </a:r>
          </a:p>
          <a:p>
            <a:endParaRPr lang="cs-CZ" sz="2200" dirty="0">
              <a:latin typeface="Corbel" panose="020B0503020204020204" pitchFamily="34" charset="0"/>
            </a:endParaRPr>
          </a:p>
          <a:p>
            <a:pPr marL="0" indent="0">
              <a:buNone/>
            </a:pPr>
            <a:endParaRPr lang="cs-CZ" sz="2200" dirty="0">
              <a:latin typeface="Corbel" panose="020B0503020204020204" pitchFamily="34" charset="0"/>
            </a:endParaRPr>
          </a:p>
          <a:p>
            <a:r>
              <a:rPr lang="cs-CZ" sz="2200" dirty="0">
                <a:latin typeface="Corbel" panose="020B0503020204020204" pitchFamily="34" charset="0"/>
              </a:rPr>
              <a:t>Jednokolová výzva s jednou uzávěrkou pro podání žádosti – jednokolové hodnocení</a:t>
            </a:r>
          </a:p>
        </p:txBody>
      </p:sp>
    </p:spTree>
    <p:extLst>
      <p:ext uri="{BB962C8B-B14F-4D97-AF65-F5344CB8AC3E}">
        <p14:creationId xmlns:p14="http://schemas.microsoft.com/office/powerpoint/2010/main" val="38987116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688977" y="354170"/>
            <a:ext cx="10814048" cy="1654935"/>
          </a:xfrm>
        </p:spPr>
        <p:txBody>
          <a:bodyPr>
            <a:normAutofit/>
          </a:bodyPr>
          <a:lstStyle/>
          <a:p>
            <a:pPr algn="ctr">
              <a:spcBef>
                <a:spcPts val="600"/>
              </a:spcBef>
              <a:spcAft>
                <a:spcPts val="1200"/>
              </a:spcAft>
            </a:pPr>
            <a:br>
              <a:rPr lang="cs-CZ" b="1" dirty="0"/>
            </a:br>
            <a:r>
              <a:rPr lang="cs-CZ" b="1" dirty="0"/>
              <a:t>Hodnocení přijatelnosti a formálních náležitostí</a:t>
            </a:r>
          </a:p>
        </p:txBody>
      </p:sp>
      <p:sp>
        <p:nvSpPr>
          <p:cNvPr id="3" name="Zástupný symbol pro obsah 2"/>
          <p:cNvSpPr>
            <a:spLocks noGrp="1"/>
          </p:cNvSpPr>
          <p:nvPr>
            <p:ph idx="1"/>
          </p:nvPr>
        </p:nvSpPr>
        <p:spPr>
          <a:xfrm>
            <a:off x="580572" y="2009105"/>
            <a:ext cx="10922452" cy="4494725"/>
          </a:xfrm>
        </p:spPr>
        <p:txBody>
          <a:bodyPr>
            <a:normAutofit/>
          </a:bodyPr>
          <a:lstStyle/>
          <a:p>
            <a:r>
              <a:rPr lang="cs-CZ" sz="2200" dirty="0"/>
              <a:t>První fáze hodnocení projektů</a:t>
            </a:r>
          </a:p>
          <a:p>
            <a:r>
              <a:rPr lang="cs-CZ" sz="2200" dirty="0"/>
              <a:t>Posouzení základních věcných a administrativních požadavků</a:t>
            </a:r>
          </a:p>
          <a:p>
            <a:r>
              <a:rPr lang="cs-CZ" sz="2200" dirty="0"/>
              <a:t>Provádějí pracovníci MAS MOST Vysočiny</a:t>
            </a:r>
          </a:p>
          <a:p>
            <a:r>
              <a:rPr lang="cs-CZ" sz="2200" dirty="0"/>
              <a:t>Lhůta max. </a:t>
            </a:r>
            <a:r>
              <a:rPr lang="cs-CZ" sz="2200" b="1" dirty="0"/>
              <a:t>20 pracovních dnů </a:t>
            </a:r>
            <a:r>
              <a:rPr lang="cs-CZ" sz="2200" dirty="0"/>
              <a:t>od ukončení příjmu žádostí o podporu</a:t>
            </a:r>
          </a:p>
          <a:p>
            <a:r>
              <a:rPr lang="cs-CZ" sz="2200" dirty="0"/>
              <a:t>Kritéria </a:t>
            </a:r>
            <a:r>
              <a:rPr lang="cs-CZ" sz="2200" b="1" dirty="0"/>
              <a:t>přijatelnosti jsou neopravitelná</a:t>
            </a:r>
          </a:p>
          <a:p>
            <a:r>
              <a:rPr lang="cs-CZ" sz="2200" dirty="0"/>
              <a:t>Kritéria </a:t>
            </a:r>
            <a:r>
              <a:rPr lang="cs-CZ" sz="2200" b="1" dirty="0"/>
              <a:t>formálních náležitostí jsou opravitelná </a:t>
            </a:r>
            <a:r>
              <a:rPr lang="cs-CZ" sz="2200" dirty="0"/>
              <a:t>– žadatel vyzván 1x k opravě nebo doplnění ve lhůtě do 5 pracovních dní</a:t>
            </a:r>
          </a:p>
          <a:p>
            <a:r>
              <a:rPr lang="cs-CZ" sz="2200" dirty="0"/>
              <a:t>Hodnotí se podle </a:t>
            </a:r>
            <a:r>
              <a:rPr lang="cs-CZ" sz="2200" b="1" dirty="0"/>
              <a:t>kontrolních otázek</a:t>
            </a:r>
            <a:r>
              <a:rPr lang="cs-CZ" sz="2200" dirty="0"/>
              <a:t> uvedených pro každé kritérium (ANO/NE)</a:t>
            </a:r>
          </a:p>
        </p:txBody>
      </p:sp>
    </p:spTree>
    <p:extLst>
      <p:ext uri="{BB962C8B-B14F-4D97-AF65-F5344CB8AC3E}">
        <p14:creationId xmlns:p14="http://schemas.microsoft.com/office/powerpoint/2010/main" val="1801450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493487" y="685801"/>
            <a:ext cx="11009538" cy="1323304"/>
          </a:xfrm>
        </p:spPr>
        <p:txBody>
          <a:bodyPr>
            <a:normAutofit/>
          </a:bodyPr>
          <a:lstStyle/>
          <a:p>
            <a:pPr algn="ctr"/>
            <a:r>
              <a:rPr lang="cs-CZ" b="1" dirty="0"/>
              <a:t>Hodnocení přijatelnosti a formálních náležitostí</a:t>
            </a:r>
          </a:p>
        </p:txBody>
      </p:sp>
      <p:sp>
        <p:nvSpPr>
          <p:cNvPr id="3" name="Zástupný symbol pro obsah 2"/>
          <p:cNvSpPr>
            <a:spLocks noGrp="1"/>
          </p:cNvSpPr>
          <p:nvPr>
            <p:ph idx="1"/>
          </p:nvPr>
        </p:nvSpPr>
        <p:spPr>
          <a:xfrm>
            <a:off x="493486" y="1524001"/>
            <a:ext cx="11009537" cy="4979830"/>
          </a:xfrm>
        </p:spPr>
        <p:txBody>
          <a:bodyPr>
            <a:noAutofit/>
          </a:bodyPr>
          <a:lstStyle/>
          <a:p>
            <a:pPr marL="0" indent="0">
              <a:buNone/>
            </a:pPr>
            <a:r>
              <a:rPr lang="cs-CZ" sz="2000" b="1" dirty="0"/>
              <a:t>Kritéria hodnocení přijatelnosti – neopravitelná!</a:t>
            </a:r>
          </a:p>
          <a:p>
            <a:r>
              <a:rPr lang="cs-CZ" sz="2000" dirty="0"/>
              <a:t>Oprávněnost žadatele – soulad s výzvou, partnerství – soulad s pravidly OPZ, cílové skupiny – soulad s výzvou, celkové způsobilé výdaje, aktivity, horizontální principy (nutno vyloučit negativní dopad na HP), trestní bezúhonnost, soulad projektu s SCLLD, ověření administrativní, finanční a provozní kapacity žadatele</a:t>
            </a:r>
          </a:p>
          <a:p>
            <a:pPr marL="0" indent="0">
              <a:buNone/>
            </a:pPr>
            <a:endParaRPr lang="cs-CZ" sz="2000" b="1" dirty="0"/>
          </a:p>
          <a:p>
            <a:pPr marL="0" indent="0">
              <a:buNone/>
            </a:pPr>
            <a:r>
              <a:rPr lang="cs-CZ" sz="2000" b="1" dirty="0"/>
              <a:t>Kritéria formálních náležitostí</a:t>
            </a:r>
          </a:p>
          <a:p>
            <a:r>
              <a:rPr lang="cs-CZ" sz="2000" dirty="0"/>
              <a:t>Úplnost a forma žádosti, podpis žádosti – lze opravit - 1x ve lhůtě 5 pracovních dní </a:t>
            </a:r>
          </a:p>
          <a:p>
            <a:pPr marL="0" indent="0">
              <a:buNone/>
            </a:pPr>
            <a:endParaRPr lang="cs-CZ" sz="2000" dirty="0"/>
          </a:p>
          <a:p>
            <a:pPr marL="0" indent="0">
              <a:buNone/>
            </a:pPr>
            <a:r>
              <a:rPr lang="cs-CZ" sz="2000" b="1" dirty="0"/>
              <a:t>Podání žádosti o přezkum</a:t>
            </a:r>
            <a:endParaRPr lang="cs-CZ" sz="2000" dirty="0"/>
          </a:p>
          <a:p>
            <a:r>
              <a:rPr lang="cs-CZ" sz="2000" dirty="0"/>
              <a:t>MAS zasílá informaci o výsledku hodnocení – </a:t>
            </a:r>
            <a:r>
              <a:rPr lang="cs-CZ" sz="2000" u="sng" dirty="0"/>
              <a:t>lhůta 15 kalendářních dní </a:t>
            </a:r>
            <a:r>
              <a:rPr lang="cs-CZ" sz="2000" dirty="0"/>
              <a:t>ode dne doručení informace na podání </a:t>
            </a:r>
            <a:r>
              <a:rPr lang="cs-CZ" sz="2000" u="sng" dirty="0"/>
              <a:t>Žádosti o přezkum </a:t>
            </a:r>
            <a:r>
              <a:rPr lang="cs-CZ" sz="2000" dirty="0"/>
              <a:t>u negativně hodnocených Žádostí o podporu</a:t>
            </a:r>
          </a:p>
        </p:txBody>
      </p:sp>
    </p:spTree>
    <p:extLst>
      <p:ext uri="{BB962C8B-B14F-4D97-AF65-F5344CB8AC3E}">
        <p14:creationId xmlns:p14="http://schemas.microsoft.com/office/powerpoint/2010/main" val="13014328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688977" y="685801"/>
            <a:ext cx="10814047" cy="1323304"/>
          </a:xfrm>
        </p:spPr>
        <p:txBody>
          <a:bodyPr>
            <a:normAutofit/>
          </a:bodyPr>
          <a:lstStyle/>
          <a:p>
            <a:pPr algn="ctr"/>
            <a:r>
              <a:rPr lang="cs-CZ" b="1" dirty="0"/>
              <a:t>Věcné hodnocení</a:t>
            </a:r>
          </a:p>
        </p:txBody>
      </p:sp>
      <p:sp>
        <p:nvSpPr>
          <p:cNvPr id="3" name="Zástupný symbol pro obsah 2"/>
          <p:cNvSpPr>
            <a:spLocks noGrp="1"/>
          </p:cNvSpPr>
          <p:nvPr>
            <p:ph idx="1"/>
          </p:nvPr>
        </p:nvSpPr>
        <p:spPr>
          <a:xfrm>
            <a:off x="1484310" y="2009105"/>
            <a:ext cx="10018713" cy="4494725"/>
          </a:xfrm>
        </p:spPr>
        <p:txBody>
          <a:bodyPr>
            <a:normAutofit/>
          </a:bodyPr>
          <a:lstStyle/>
          <a:p>
            <a:r>
              <a:rPr lang="cs-CZ" dirty="0"/>
              <a:t>Druhá fáze hodnocení projektů</a:t>
            </a:r>
          </a:p>
          <a:p>
            <a:r>
              <a:rPr lang="cs-CZ" dirty="0"/>
              <a:t>Hodnocení kvality</a:t>
            </a:r>
          </a:p>
          <a:p>
            <a:r>
              <a:rPr lang="cs-CZ" dirty="0"/>
              <a:t>Provádí Výběrová komise MAS MOST Vysočiny</a:t>
            </a:r>
          </a:p>
          <a:p>
            <a:r>
              <a:rPr lang="cs-CZ" dirty="0"/>
              <a:t>Pouze žádosti o podporu, které uspěly v 1. fázi hodnocení</a:t>
            </a:r>
          </a:p>
        </p:txBody>
      </p:sp>
    </p:spTree>
    <p:extLst>
      <p:ext uri="{BB962C8B-B14F-4D97-AF65-F5344CB8AC3E}">
        <p14:creationId xmlns:p14="http://schemas.microsoft.com/office/powerpoint/2010/main" val="20983260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84310" y="2009105"/>
            <a:ext cx="10018713" cy="669701"/>
          </a:xfrm>
        </p:spPr>
        <p:txBody>
          <a:bodyPr>
            <a:normAutofit/>
          </a:bodyPr>
          <a:lstStyle/>
          <a:p>
            <a:r>
              <a:rPr lang="cs-CZ" dirty="0"/>
              <a:t>Kritéria věcného hodnocení</a:t>
            </a:r>
          </a:p>
        </p:txBody>
      </p:sp>
      <p:graphicFrame>
        <p:nvGraphicFramePr>
          <p:cNvPr id="4" name="Tabulka 3"/>
          <p:cNvGraphicFramePr>
            <a:graphicFrameLocks noGrp="1"/>
          </p:cNvGraphicFramePr>
          <p:nvPr>
            <p:extLst>
              <p:ext uri="{D42A27DB-BD31-4B8C-83A1-F6EECF244321}">
                <p14:modId xmlns:p14="http://schemas.microsoft.com/office/powerpoint/2010/main" val="2799013236"/>
              </p:ext>
            </p:extLst>
          </p:nvPr>
        </p:nvGraphicFramePr>
        <p:xfrm>
          <a:off x="1484308" y="2678802"/>
          <a:ext cx="9655916" cy="3896830"/>
        </p:xfrm>
        <a:graphic>
          <a:graphicData uri="http://schemas.openxmlformats.org/drawingml/2006/table">
            <a:tbl>
              <a:tblPr firstRow="1" bandRow="1">
                <a:tableStyleId>{5C22544A-7EE6-4342-B048-85BDC9FD1C3A}</a:tableStyleId>
              </a:tblPr>
              <a:tblGrid>
                <a:gridCol w="4827958">
                  <a:extLst>
                    <a:ext uri="{9D8B030D-6E8A-4147-A177-3AD203B41FA5}">
                      <a16:colId xmlns:a16="http://schemas.microsoft.com/office/drawing/2014/main" val="20000"/>
                    </a:ext>
                  </a:extLst>
                </a:gridCol>
                <a:gridCol w="4827958">
                  <a:extLst>
                    <a:ext uri="{9D8B030D-6E8A-4147-A177-3AD203B41FA5}">
                      <a16:colId xmlns:a16="http://schemas.microsoft.com/office/drawing/2014/main" val="20001"/>
                    </a:ext>
                  </a:extLst>
                </a:gridCol>
              </a:tblGrid>
              <a:tr h="465250">
                <a:tc>
                  <a:txBody>
                    <a:bodyPr/>
                    <a:lstStyle/>
                    <a:p>
                      <a:r>
                        <a:rPr lang="cs-CZ" dirty="0"/>
                        <a:t>Skupina kritérií (max. počet bodů)</a:t>
                      </a:r>
                    </a:p>
                  </a:txBody>
                  <a:tcPr/>
                </a:tc>
                <a:tc>
                  <a:txBody>
                    <a:bodyPr/>
                    <a:lstStyle/>
                    <a:p>
                      <a:r>
                        <a:rPr lang="cs-CZ" dirty="0"/>
                        <a:t>Název kritéria (max. počet bodů)</a:t>
                      </a:r>
                    </a:p>
                  </a:txBody>
                  <a:tcPr/>
                </a:tc>
                <a:extLst>
                  <a:ext uri="{0D108BD9-81ED-4DB2-BD59-A6C34878D82A}">
                    <a16:rowId xmlns:a16="http://schemas.microsoft.com/office/drawing/2014/main" val="10000"/>
                  </a:ext>
                </a:extLst>
              </a:tr>
              <a:tr h="465250">
                <a:tc>
                  <a:txBody>
                    <a:bodyPr/>
                    <a:lstStyle/>
                    <a:p>
                      <a:r>
                        <a:rPr lang="cs-CZ" dirty="0"/>
                        <a:t>I. Potřebnost pro území MAS (35)</a:t>
                      </a:r>
                    </a:p>
                  </a:txBody>
                  <a:tcPr>
                    <a:solidFill>
                      <a:schemeClr val="accent3">
                        <a:lumMod val="20000"/>
                        <a:lumOff val="80000"/>
                      </a:schemeClr>
                    </a:solidFill>
                  </a:tcPr>
                </a:tc>
                <a:tc>
                  <a:txBody>
                    <a:bodyPr/>
                    <a:lstStyle/>
                    <a:p>
                      <a:r>
                        <a:rPr lang="cs-CZ" dirty="0"/>
                        <a:t>Vymezení problému a cílové skupiny</a:t>
                      </a:r>
                      <a:r>
                        <a:rPr lang="cs-CZ" baseline="0" dirty="0"/>
                        <a:t> (35)</a:t>
                      </a:r>
                      <a:endParaRPr lang="cs-CZ" dirty="0"/>
                    </a:p>
                  </a:txBody>
                  <a:tcPr>
                    <a:solidFill>
                      <a:schemeClr val="accent3">
                        <a:lumMod val="20000"/>
                        <a:lumOff val="80000"/>
                      </a:schemeClr>
                    </a:solidFill>
                  </a:tcPr>
                </a:tc>
                <a:extLst>
                  <a:ext uri="{0D108BD9-81ED-4DB2-BD59-A6C34878D82A}">
                    <a16:rowId xmlns:a16="http://schemas.microsoft.com/office/drawing/2014/main" val="10001"/>
                  </a:ext>
                </a:extLst>
              </a:tr>
              <a:tr h="465250">
                <a:tc rowSpan="2">
                  <a:txBody>
                    <a:bodyPr/>
                    <a:lstStyle/>
                    <a:p>
                      <a:r>
                        <a:rPr lang="cs-CZ" dirty="0"/>
                        <a:t>II. Účelnost (30)</a:t>
                      </a:r>
                    </a:p>
                  </a:txBody>
                  <a:tcPr>
                    <a:solidFill>
                      <a:schemeClr val="accent3">
                        <a:lumMod val="40000"/>
                        <a:lumOff val="60000"/>
                      </a:schemeClr>
                    </a:solidFill>
                  </a:tcPr>
                </a:tc>
                <a:tc>
                  <a:txBody>
                    <a:bodyPr/>
                    <a:lstStyle/>
                    <a:p>
                      <a:r>
                        <a:rPr lang="cs-CZ" dirty="0"/>
                        <a:t>Cíle a konzistentnost projektu (25)</a:t>
                      </a:r>
                    </a:p>
                  </a:txBody>
                  <a:tcPr>
                    <a:solidFill>
                      <a:schemeClr val="accent3">
                        <a:lumMod val="40000"/>
                        <a:lumOff val="60000"/>
                      </a:schemeClr>
                    </a:solidFill>
                  </a:tcPr>
                </a:tc>
                <a:extLst>
                  <a:ext uri="{0D108BD9-81ED-4DB2-BD59-A6C34878D82A}">
                    <a16:rowId xmlns:a16="http://schemas.microsoft.com/office/drawing/2014/main" val="10002"/>
                  </a:ext>
                </a:extLst>
              </a:tr>
              <a:tr h="465250">
                <a:tc vMerge="1">
                  <a:txBody>
                    <a:bodyPr/>
                    <a:lstStyle/>
                    <a:p>
                      <a:endParaRPr lang="cs-CZ" dirty="0"/>
                    </a:p>
                  </a:txBody>
                  <a:tcPr/>
                </a:tc>
                <a:tc>
                  <a:txBody>
                    <a:bodyPr/>
                    <a:lstStyle/>
                    <a:p>
                      <a:r>
                        <a:rPr lang="cs-CZ" dirty="0"/>
                        <a:t>Způsob ověření dosažení cíle</a:t>
                      </a:r>
                      <a:r>
                        <a:rPr lang="cs-CZ" baseline="0" dirty="0"/>
                        <a:t> projektu (5)</a:t>
                      </a:r>
                      <a:endParaRPr lang="cs-CZ" dirty="0"/>
                    </a:p>
                  </a:txBody>
                  <a:tcPr>
                    <a:solidFill>
                      <a:schemeClr val="accent3">
                        <a:lumMod val="40000"/>
                        <a:lumOff val="60000"/>
                      </a:schemeClr>
                    </a:solidFill>
                  </a:tcPr>
                </a:tc>
                <a:extLst>
                  <a:ext uri="{0D108BD9-81ED-4DB2-BD59-A6C34878D82A}">
                    <a16:rowId xmlns:a16="http://schemas.microsoft.com/office/drawing/2014/main" val="10003"/>
                  </a:ext>
                </a:extLst>
              </a:tr>
              <a:tr h="465250">
                <a:tc rowSpan="2">
                  <a:txBody>
                    <a:bodyPr/>
                    <a:lstStyle/>
                    <a:p>
                      <a:r>
                        <a:rPr lang="cs-CZ" dirty="0"/>
                        <a:t>III.</a:t>
                      </a:r>
                      <a:r>
                        <a:rPr lang="cs-CZ" baseline="0" dirty="0"/>
                        <a:t> Efektivnost a hospodárnost (20)</a:t>
                      </a:r>
                      <a:endParaRPr lang="cs-CZ" dirty="0"/>
                    </a:p>
                  </a:txBody>
                  <a:tcPr>
                    <a:solidFill>
                      <a:schemeClr val="accent3">
                        <a:lumMod val="20000"/>
                        <a:lumOff val="80000"/>
                      </a:schemeClr>
                    </a:solidFill>
                  </a:tcPr>
                </a:tc>
                <a:tc>
                  <a:txBody>
                    <a:bodyPr/>
                    <a:lstStyle/>
                    <a:p>
                      <a:r>
                        <a:rPr lang="cs-CZ" dirty="0"/>
                        <a:t>Efektivita projektu, rozpočet (15)</a:t>
                      </a:r>
                    </a:p>
                  </a:txBody>
                  <a:tcPr>
                    <a:solidFill>
                      <a:schemeClr val="accent3">
                        <a:lumMod val="20000"/>
                        <a:lumOff val="80000"/>
                      </a:schemeClr>
                    </a:solidFill>
                  </a:tcPr>
                </a:tc>
                <a:extLst>
                  <a:ext uri="{0D108BD9-81ED-4DB2-BD59-A6C34878D82A}">
                    <a16:rowId xmlns:a16="http://schemas.microsoft.com/office/drawing/2014/main" val="10004"/>
                  </a:ext>
                </a:extLst>
              </a:tr>
              <a:tr h="465250">
                <a:tc vMerge="1">
                  <a:txBody>
                    <a:bodyPr/>
                    <a:lstStyle/>
                    <a:p>
                      <a:endParaRPr lang="cs-CZ" dirty="0"/>
                    </a:p>
                  </a:txBody>
                  <a:tcPr/>
                </a:tc>
                <a:tc>
                  <a:txBody>
                    <a:bodyPr/>
                    <a:lstStyle/>
                    <a:p>
                      <a:r>
                        <a:rPr lang="cs-CZ" dirty="0"/>
                        <a:t>Adekvátnost indikátorů (5)</a:t>
                      </a:r>
                    </a:p>
                  </a:txBody>
                  <a:tcPr>
                    <a:solidFill>
                      <a:schemeClr val="accent3">
                        <a:lumMod val="20000"/>
                        <a:lumOff val="80000"/>
                      </a:schemeClr>
                    </a:solidFill>
                  </a:tcPr>
                </a:tc>
                <a:extLst>
                  <a:ext uri="{0D108BD9-81ED-4DB2-BD59-A6C34878D82A}">
                    <a16:rowId xmlns:a16="http://schemas.microsoft.com/office/drawing/2014/main" val="10005"/>
                  </a:ext>
                </a:extLst>
              </a:tr>
              <a:tr h="465250">
                <a:tc rowSpan="2">
                  <a:txBody>
                    <a:bodyPr/>
                    <a:lstStyle/>
                    <a:p>
                      <a:r>
                        <a:rPr lang="cs-CZ" dirty="0"/>
                        <a:t>IV. Proveditelnost</a:t>
                      </a:r>
                      <a:r>
                        <a:rPr lang="cs-CZ" baseline="0" dirty="0"/>
                        <a:t> (15)</a:t>
                      </a:r>
                      <a:endParaRPr lang="cs-CZ" dirty="0"/>
                    </a:p>
                  </a:txBody>
                  <a:tcPr>
                    <a:solidFill>
                      <a:schemeClr val="accent1">
                        <a:lumMod val="40000"/>
                        <a:lumOff val="60000"/>
                      </a:schemeClr>
                    </a:solidFill>
                  </a:tcPr>
                </a:tc>
                <a:tc>
                  <a:txBody>
                    <a:bodyPr/>
                    <a:lstStyle/>
                    <a:p>
                      <a:r>
                        <a:rPr lang="cs-CZ" dirty="0"/>
                        <a:t>Způsob</a:t>
                      </a:r>
                      <a:r>
                        <a:rPr lang="cs-CZ" baseline="0" dirty="0"/>
                        <a:t> realizace aktivit a jejich návaznost (10)</a:t>
                      </a:r>
                      <a:endParaRPr lang="cs-CZ" dirty="0"/>
                    </a:p>
                  </a:txBody>
                  <a:tcPr>
                    <a:solidFill>
                      <a:schemeClr val="accent3">
                        <a:lumMod val="40000"/>
                        <a:lumOff val="60000"/>
                      </a:schemeClr>
                    </a:solidFill>
                  </a:tcPr>
                </a:tc>
                <a:extLst>
                  <a:ext uri="{0D108BD9-81ED-4DB2-BD59-A6C34878D82A}">
                    <a16:rowId xmlns:a16="http://schemas.microsoft.com/office/drawing/2014/main" val="10006"/>
                  </a:ext>
                </a:extLst>
              </a:tr>
              <a:tr h="465250">
                <a:tc vMerge="1">
                  <a:txBody>
                    <a:bodyPr/>
                    <a:lstStyle/>
                    <a:p>
                      <a:endParaRPr lang="cs-CZ" dirty="0"/>
                    </a:p>
                  </a:txBody>
                  <a:tcPr/>
                </a:tc>
                <a:tc>
                  <a:txBody>
                    <a:bodyPr/>
                    <a:lstStyle/>
                    <a:p>
                      <a:r>
                        <a:rPr lang="cs-CZ" dirty="0"/>
                        <a:t>Způsob zapojení cílové</a:t>
                      </a:r>
                      <a:r>
                        <a:rPr lang="cs-CZ" baseline="0" dirty="0"/>
                        <a:t> skupiny (5)</a:t>
                      </a:r>
                      <a:endParaRPr lang="cs-CZ" dirty="0"/>
                    </a:p>
                  </a:txBody>
                  <a:tcPr>
                    <a:solidFill>
                      <a:schemeClr val="accent3">
                        <a:lumMod val="40000"/>
                        <a:lumOff val="60000"/>
                      </a:schemeClr>
                    </a:solidFill>
                  </a:tcPr>
                </a:tc>
                <a:extLst>
                  <a:ext uri="{0D108BD9-81ED-4DB2-BD59-A6C34878D82A}">
                    <a16:rowId xmlns:a16="http://schemas.microsoft.com/office/drawing/2014/main" val="10007"/>
                  </a:ext>
                </a:extLst>
              </a:tr>
            </a:tbl>
          </a:graphicData>
        </a:graphic>
      </p:graphicFrame>
      <p:sp>
        <p:nvSpPr>
          <p:cNvPr id="6" name="Nadpis 5">
            <a:extLst>
              <a:ext uri="{FF2B5EF4-FFF2-40B4-BE49-F238E27FC236}">
                <a16:creationId xmlns:a16="http://schemas.microsoft.com/office/drawing/2014/main" id="{6BD3E051-6159-4ECB-952B-66246AB51976}"/>
              </a:ext>
            </a:extLst>
          </p:cNvPr>
          <p:cNvSpPr>
            <a:spLocks noGrp="1"/>
          </p:cNvSpPr>
          <p:nvPr>
            <p:ph type="title"/>
          </p:nvPr>
        </p:nvSpPr>
        <p:spPr/>
        <p:txBody>
          <a:bodyPr/>
          <a:lstStyle/>
          <a:p>
            <a:endParaRPr lang="cs-CZ"/>
          </a:p>
        </p:txBody>
      </p:sp>
    </p:spTree>
    <p:extLst>
      <p:ext uri="{BB962C8B-B14F-4D97-AF65-F5344CB8AC3E}">
        <p14:creationId xmlns:p14="http://schemas.microsoft.com/office/powerpoint/2010/main" val="426765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518375"/>
            <a:ext cx="12192000" cy="1752599"/>
          </a:xfrm>
        </p:spPr>
        <p:txBody>
          <a:bodyPr>
            <a:normAutofit/>
          </a:bodyPr>
          <a:lstStyle/>
          <a:p>
            <a:pPr algn="ctr"/>
            <a:r>
              <a:rPr lang="cs-CZ" b="1" dirty="0"/>
              <a:t>Představení 4. výzvy MAS MOST Vysočiny </a:t>
            </a:r>
            <a:br>
              <a:rPr lang="cs-CZ" b="1" dirty="0"/>
            </a:br>
            <a:r>
              <a:rPr lang="cs-CZ" b="1" dirty="0"/>
              <a:t> OPZ - Sociální podnikání</a:t>
            </a:r>
            <a:br>
              <a:rPr lang="cs-CZ" b="1" dirty="0"/>
            </a:br>
            <a:endParaRPr lang="cs-CZ" sz="3200" b="1" dirty="0"/>
          </a:p>
        </p:txBody>
      </p:sp>
      <p:sp>
        <p:nvSpPr>
          <p:cNvPr id="3" name="Zástupný symbol pro obsah 2"/>
          <p:cNvSpPr>
            <a:spLocks noGrp="1"/>
          </p:cNvSpPr>
          <p:nvPr>
            <p:ph idx="1"/>
          </p:nvPr>
        </p:nvSpPr>
        <p:spPr>
          <a:xfrm>
            <a:off x="290946" y="2504942"/>
            <a:ext cx="11120638" cy="4353058"/>
          </a:xfrm>
        </p:spPr>
        <p:txBody>
          <a:bodyPr>
            <a:normAutofit/>
          </a:bodyPr>
          <a:lstStyle/>
          <a:p>
            <a:pPr algn="just">
              <a:spcAft>
                <a:spcPts val="1200"/>
              </a:spcAft>
            </a:pPr>
            <a:r>
              <a:rPr lang="cs-CZ" sz="2000" b="1" dirty="0"/>
              <a:t>Číslo výzvy </a:t>
            </a:r>
            <a:r>
              <a:rPr lang="cs-CZ" dirty="0"/>
              <a:t>458/03_16_047/CLLD_17_03_036</a:t>
            </a:r>
            <a:endParaRPr lang="cs-CZ" sz="2000" dirty="0"/>
          </a:p>
          <a:p>
            <a:pPr algn="just">
              <a:spcAft>
                <a:spcPts val="1200"/>
              </a:spcAft>
            </a:pPr>
            <a:r>
              <a:rPr lang="cs-CZ" sz="2000" b="1" dirty="0"/>
              <a:t>Prioritní osa 2 </a:t>
            </a:r>
            <a:r>
              <a:rPr lang="cs-CZ" sz="2000" dirty="0"/>
              <a:t>Sociální začleňování a boj s chudobou</a:t>
            </a:r>
          </a:p>
          <a:p>
            <a:pPr algn="just">
              <a:spcAft>
                <a:spcPts val="1200"/>
              </a:spcAft>
            </a:pPr>
            <a:r>
              <a:rPr lang="cs-CZ" sz="2000" b="1" dirty="0"/>
              <a:t>Investiční priorita 2.3 </a:t>
            </a:r>
            <a:r>
              <a:rPr lang="cs-CZ" sz="2000" dirty="0"/>
              <a:t>Strategie komunitně vedeného místního rozvoje</a:t>
            </a:r>
          </a:p>
          <a:p>
            <a:pPr algn="just">
              <a:spcAft>
                <a:spcPts val="1200"/>
              </a:spcAft>
            </a:pPr>
            <a:r>
              <a:rPr lang="cs-CZ" sz="2000" b="1" dirty="0"/>
              <a:t>Specifický cíl 2.3.1 </a:t>
            </a:r>
            <a:r>
              <a:rPr lang="cs-CZ" sz="2000" dirty="0"/>
              <a:t>Zvýšit zapojení lokálních aktérů do řešení problému nezaměstnanosti a sociálního začleňování ve venkovských oblastech</a:t>
            </a:r>
          </a:p>
          <a:p>
            <a:pPr algn="just">
              <a:spcAft>
                <a:spcPts val="1200"/>
              </a:spcAft>
            </a:pPr>
            <a:r>
              <a:rPr lang="cs-CZ" sz="2000" b="1" dirty="0"/>
              <a:t>Vyhlášení výzvy a zahájení příjmu žádostí: </a:t>
            </a:r>
            <a:r>
              <a:rPr lang="cs-CZ" sz="2000" dirty="0"/>
              <a:t>26. 3. 2018, 4:00 hod.</a:t>
            </a:r>
          </a:p>
          <a:p>
            <a:pPr algn="just">
              <a:spcAft>
                <a:spcPts val="1200"/>
              </a:spcAft>
            </a:pPr>
            <a:r>
              <a:rPr lang="cs-CZ" sz="2000" b="1" dirty="0"/>
              <a:t>Ukončení příjmu žádostí o podporu:</a:t>
            </a:r>
            <a:r>
              <a:rPr lang="cs-CZ" sz="2000" dirty="0"/>
              <a:t> </a:t>
            </a:r>
            <a:r>
              <a:rPr lang="cs-CZ" dirty="0"/>
              <a:t>30. 6. 2018, 12:00 hod.</a:t>
            </a:r>
            <a:endParaRPr lang="cs-CZ" sz="2000" dirty="0"/>
          </a:p>
        </p:txBody>
      </p:sp>
    </p:spTree>
    <p:extLst>
      <p:ext uri="{BB962C8B-B14F-4D97-AF65-F5344CB8AC3E}">
        <p14:creationId xmlns:p14="http://schemas.microsoft.com/office/powerpoint/2010/main" val="2231647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1323304"/>
          </a:xfrm>
        </p:spPr>
        <p:txBody>
          <a:bodyPr>
            <a:normAutofit/>
          </a:bodyPr>
          <a:lstStyle/>
          <a:p>
            <a:pPr algn="ctr"/>
            <a:r>
              <a:rPr lang="cs-CZ" b="1" dirty="0"/>
              <a:t>Věcné hodnocení</a:t>
            </a:r>
          </a:p>
        </p:txBody>
      </p:sp>
      <p:sp>
        <p:nvSpPr>
          <p:cNvPr id="3" name="Zástupný symbol pro obsah 2"/>
          <p:cNvSpPr>
            <a:spLocks noGrp="1"/>
          </p:cNvSpPr>
          <p:nvPr>
            <p:ph idx="1"/>
          </p:nvPr>
        </p:nvSpPr>
        <p:spPr>
          <a:xfrm>
            <a:off x="1484310" y="2009105"/>
            <a:ext cx="10018713" cy="4494725"/>
          </a:xfrm>
        </p:spPr>
        <p:txBody>
          <a:bodyPr>
            <a:normAutofit/>
          </a:bodyPr>
          <a:lstStyle/>
          <a:p>
            <a:r>
              <a:rPr lang="cs-CZ" dirty="0"/>
              <a:t>Výběrová komise odpovídá u každého kritéria na Hlavní otázku (+ pomocné podotázky)</a:t>
            </a:r>
          </a:p>
          <a:p>
            <a:pPr marL="0" indent="0">
              <a:buNone/>
            </a:pPr>
            <a:r>
              <a:rPr lang="cs-CZ" b="1" dirty="0"/>
              <a:t>Využívá 4 deskriptorů:</a:t>
            </a:r>
          </a:p>
          <a:p>
            <a:r>
              <a:rPr lang="cs-CZ" dirty="0"/>
              <a:t>1. velmi dobře		100 % max. dosažitelného počtu bodů v kritériu</a:t>
            </a:r>
          </a:p>
          <a:p>
            <a:r>
              <a:rPr lang="cs-CZ" dirty="0"/>
              <a:t>2. dobře				75 % max. dosažitelného počtu bodů v kritériu</a:t>
            </a:r>
          </a:p>
          <a:p>
            <a:r>
              <a:rPr lang="cs-CZ" dirty="0"/>
              <a:t>3. dostatečně		50 % max. dosažitelného počtu bodů v kritériu</a:t>
            </a:r>
          </a:p>
          <a:p>
            <a:r>
              <a:rPr lang="cs-CZ" dirty="0"/>
              <a:t>4. nedostatečně		25% max. dosažitelného počtu bodů v kritériu</a:t>
            </a:r>
          </a:p>
          <a:p>
            <a:pPr marL="0" indent="0">
              <a:buNone/>
            </a:pPr>
            <a:r>
              <a:rPr lang="cs-CZ" dirty="0"/>
              <a:t>Deskriptor 4 je eliminační – získání tohoto deskriptoru nejméně u jednoho kritéria – Žádost o podporu nesplnila podmínky věcného hodnocení</a:t>
            </a:r>
          </a:p>
        </p:txBody>
      </p:sp>
    </p:spTree>
    <p:extLst>
      <p:ext uri="{BB962C8B-B14F-4D97-AF65-F5344CB8AC3E}">
        <p14:creationId xmlns:p14="http://schemas.microsoft.com/office/powerpoint/2010/main" val="42644438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1323304"/>
          </a:xfrm>
        </p:spPr>
        <p:txBody>
          <a:bodyPr>
            <a:normAutofit/>
          </a:bodyPr>
          <a:lstStyle/>
          <a:p>
            <a:pPr algn="ctr"/>
            <a:r>
              <a:rPr lang="cs-CZ" b="1" dirty="0"/>
              <a:t>Věcné hodnocení</a:t>
            </a:r>
          </a:p>
        </p:txBody>
      </p:sp>
      <p:sp>
        <p:nvSpPr>
          <p:cNvPr id="3" name="Zástupný symbol pro obsah 2"/>
          <p:cNvSpPr>
            <a:spLocks noGrp="1"/>
          </p:cNvSpPr>
          <p:nvPr>
            <p:ph idx="1"/>
          </p:nvPr>
        </p:nvSpPr>
        <p:spPr>
          <a:xfrm>
            <a:off x="1484310" y="2009105"/>
            <a:ext cx="10018713" cy="4494725"/>
          </a:xfrm>
        </p:spPr>
        <p:txBody>
          <a:bodyPr>
            <a:normAutofit/>
          </a:bodyPr>
          <a:lstStyle/>
          <a:p>
            <a:r>
              <a:rPr lang="cs-CZ" dirty="0"/>
              <a:t>Max. počet bodů věcného hodnocení – 100</a:t>
            </a:r>
          </a:p>
          <a:p>
            <a:r>
              <a:rPr lang="cs-CZ" dirty="0"/>
              <a:t>Žádost musí získat min. 50 bodů, aby splnila podmínky věcného hodnocení a všechny hlavní otázky musí být hodnoceny deskriptory 1-3</a:t>
            </a:r>
          </a:p>
          <a:p>
            <a:r>
              <a:rPr lang="cs-CZ" b="1" dirty="0"/>
              <a:t>Žádost o přezkum: </a:t>
            </a:r>
            <a:r>
              <a:rPr lang="cs-CZ" dirty="0"/>
              <a:t>MAS zasílá informaci o výsledku hodnocení – </a:t>
            </a:r>
            <a:r>
              <a:rPr lang="cs-CZ" u="sng" dirty="0"/>
              <a:t>lhůta 15 kalendářních dní </a:t>
            </a:r>
            <a:r>
              <a:rPr lang="cs-CZ" dirty="0"/>
              <a:t>ode dne doručení informace na podání </a:t>
            </a:r>
            <a:r>
              <a:rPr lang="cs-CZ" u="sng" dirty="0"/>
              <a:t>Žádosti o přezkum </a:t>
            </a:r>
            <a:r>
              <a:rPr lang="cs-CZ" dirty="0"/>
              <a:t>u negativně hodnocených Žádostí o podporu</a:t>
            </a:r>
          </a:p>
          <a:p>
            <a:r>
              <a:rPr lang="cs-CZ" dirty="0"/>
              <a:t>MAS současně upozorňuje, že tento závěr ještě předává k závěrečnému ověření způsobilosti projektů a ke kontrole administrativních postupů na ŘO OPZ</a:t>
            </a:r>
          </a:p>
        </p:txBody>
      </p:sp>
    </p:spTree>
    <p:extLst>
      <p:ext uri="{BB962C8B-B14F-4D97-AF65-F5344CB8AC3E}">
        <p14:creationId xmlns:p14="http://schemas.microsoft.com/office/powerpoint/2010/main" val="8270343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1323304"/>
          </a:xfrm>
        </p:spPr>
        <p:txBody>
          <a:bodyPr>
            <a:normAutofit/>
          </a:bodyPr>
          <a:lstStyle/>
          <a:p>
            <a:pPr algn="ctr"/>
            <a:r>
              <a:rPr lang="cs-CZ" b="1" dirty="0"/>
              <a:t>Proces hodnocení a výběru projektů</a:t>
            </a:r>
            <a:br>
              <a:rPr lang="cs-CZ" b="1" dirty="0"/>
            </a:br>
            <a:r>
              <a:rPr lang="cs-CZ" b="1" dirty="0"/>
              <a:t>Shrnutí a lhůty</a:t>
            </a:r>
          </a:p>
        </p:txBody>
      </p:sp>
      <p:sp>
        <p:nvSpPr>
          <p:cNvPr id="3" name="Zástupný symbol pro obsah 2"/>
          <p:cNvSpPr>
            <a:spLocks noGrp="1"/>
          </p:cNvSpPr>
          <p:nvPr>
            <p:ph idx="1"/>
          </p:nvPr>
        </p:nvSpPr>
        <p:spPr>
          <a:xfrm>
            <a:off x="1484310" y="2009105"/>
            <a:ext cx="10018713" cy="4675030"/>
          </a:xfrm>
        </p:spPr>
        <p:txBody>
          <a:bodyPr>
            <a:normAutofit/>
          </a:bodyPr>
          <a:lstStyle/>
          <a:p>
            <a:r>
              <a:rPr lang="pl-PL" b="1" dirty="0"/>
              <a:t>Hodnocení FN a P: 		</a:t>
            </a:r>
            <a:r>
              <a:rPr lang="pl-PL" dirty="0"/>
              <a:t>do 20 pracovních dní ze strany MAS </a:t>
            </a:r>
          </a:p>
          <a:p>
            <a:pPr marL="0" indent="0">
              <a:buNone/>
            </a:pPr>
            <a:r>
              <a:rPr lang="cs-CZ" dirty="0"/>
              <a:t>	- odvolání: 				do 15 kalendářních dní ze strany žadatele </a:t>
            </a:r>
          </a:p>
          <a:p>
            <a:r>
              <a:rPr lang="pl-PL" b="1" dirty="0"/>
              <a:t>Věcné hodnocení: 		</a:t>
            </a:r>
            <a:r>
              <a:rPr lang="pl-PL" dirty="0"/>
              <a:t>do 40 pracovních dní ze strany MAS </a:t>
            </a:r>
          </a:p>
          <a:p>
            <a:pPr marL="0" indent="0">
              <a:buNone/>
            </a:pPr>
            <a:r>
              <a:rPr lang="cs-CZ" dirty="0"/>
              <a:t>	- odvolání: 				do 15 kalendářních dní ze strany žadatele </a:t>
            </a:r>
          </a:p>
          <a:p>
            <a:r>
              <a:rPr lang="cs-CZ" b="1" dirty="0"/>
              <a:t>Závěrečné ověření způsobilosti: </a:t>
            </a:r>
            <a:r>
              <a:rPr lang="cs-CZ" dirty="0"/>
              <a:t> ŘO provádí neprodleně dle administrativních kapacit </a:t>
            </a:r>
          </a:p>
          <a:p>
            <a:r>
              <a:rPr lang="cs-CZ" b="1" dirty="0"/>
              <a:t>Vydání právního aktu u doporučených žádostí: </a:t>
            </a:r>
            <a:r>
              <a:rPr lang="pl-PL" dirty="0"/>
              <a:t>do 3 měsíců ze strany ŘO OPZ </a:t>
            </a:r>
          </a:p>
          <a:p>
            <a:r>
              <a:rPr lang="cs-CZ" b="1" dirty="0"/>
              <a:t>Odeslání první zálohové platby: </a:t>
            </a:r>
            <a:r>
              <a:rPr lang="pl-PL" dirty="0"/>
              <a:t>do 10 pracovních dní od vydání právního aktu </a:t>
            </a:r>
          </a:p>
          <a:p>
            <a:r>
              <a:rPr lang="cs-CZ" dirty="0"/>
              <a:t>Další zálohové platby v půlročním intervalu – vždy se Zprávou o realizaci projektu </a:t>
            </a:r>
          </a:p>
          <a:p>
            <a:endParaRPr lang="cs-CZ" dirty="0"/>
          </a:p>
        </p:txBody>
      </p:sp>
    </p:spTree>
    <p:extLst>
      <p:ext uri="{BB962C8B-B14F-4D97-AF65-F5344CB8AC3E}">
        <p14:creationId xmlns:p14="http://schemas.microsoft.com/office/powerpoint/2010/main" val="7044278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1323304"/>
          </a:xfrm>
        </p:spPr>
        <p:txBody>
          <a:bodyPr>
            <a:normAutofit/>
          </a:bodyPr>
          <a:lstStyle/>
          <a:p>
            <a:pPr algn="ctr"/>
            <a:r>
              <a:rPr lang="cs-CZ" b="1" dirty="0"/>
              <a:t>Povinná publicita</a:t>
            </a:r>
          </a:p>
        </p:txBody>
      </p:sp>
      <p:sp>
        <p:nvSpPr>
          <p:cNvPr id="3" name="Zástupný symbol pro obsah 2"/>
          <p:cNvSpPr>
            <a:spLocks noGrp="1"/>
          </p:cNvSpPr>
          <p:nvPr>
            <p:ph idx="1"/>
          </p:nvPr>
        </p:nvSpPr>
        <p:spPr>
          <a:xfrm>
            <a:off x="1484310" y="1777285"/>
            <a:ext cx="10018713" cy="4906850"/>
          </a:xfrm>
        </p:spPr>
        <p:txBody>
          <a:bodyPr>
            <a:normAutofit/>
          </a:bodyPr>
          <a:lstStyle/>
          <a:p>
            <a:endParaRPr lang="cs-CZ" dirty="0"/>
          </a:p>
          <a:p>
            <a:r>
              <a:rPr lang="cs-CZ" dirty="0"/>
              <a:t>Alespoň 1 povinný plakát min. A3 s informacemi o projektu – je možno využít el. šablonu z www.esfcr.cz </a:t>
            </a:r>
          </a:p>
          <a:p>
            <a:r>
              <a:rPr lang="cs-CZ" dirty="0"/>
              <a:t>Po celou dobu realizace projektu </a:t>
            </a:r>
          </a:p>
          <a:p>
            <a:r>
              <a:rPr lang="cs-CZ" dirty="0"/>
              <a:t>V místě realizace projektu snadno viditelném pro veřejnost, např. vstupní prostory budovy </a:t>
            </a:r>
          </a:p>
          <a:p>
            <a:pPr marL="0" indent="0">
              <a:buNone/>
            </a:pPr>
            <a:r>
              <a:rPr lang="cs-CZ" dirty="0"/>
              <a:t>	- pokud je projekt realizován na více místech, bude umístěn na všech těchto 	místech </a:t>
            </a:r>
          </a:p>
          <a:p>
            <a:pPr marL="0" indent="0">
              <a:buNone/>
            </a:pPr>
            <a:r>
              <a:rPr lang="cs-CZ" dirty="0"/>
              <a:t>	- pokud nelze plakát umístit v místě realizace projektu, bude umístěn v sídle 	příjemce </a:t>
            </a:r>
          </a:p>
          <a:p>
            <a:pPr marL="0" indent="0">
              <a:buNone/>
            </a:pPr>
            <a:r>
              <a:rPr lang="cs-CZ" dirty="0"/>
              <a:t>	- pokud příjemce realizuje více projektů OPZ v jednom místě, je možné pro 	všechny tyto projekty umístit pouze jeden plakát </a:t>
            </a:r>
          </a:p>
          <a:p>
            <a:endParaRPr lang="cs-CZ" dirty="0"/>
          </a:p>
        </p:txBody>
      </p:sp>
    </p:spTree>
    <p:extLst>
      <p:ext uri="{BB962C8B-B14F-4D97-AF65-F5344CB8AC3E}">
        <p14:creationId xmlns:p14="http://schemas.microsoft.com/office/powerpoint/2010/main" val="20273131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1323304"/>
          </a:xfrm>
        </p:spPr>
        <p:txBody>
          <a:bodyPr>
            <a:normAutofit/>
          </a:bodyPr>
          <a:lstStyle/>
          <a:p>
            <a:pPr algn="ctr"/>
            <a:r>
              <a:rPr lang="cs-CZ" b="1" dirty="0"/>
              <a:t>IS KP14+</a:t>
            </a:r>
          </a:p>
        </p:txBody>
      </p:sp>
      <p:sp>
        <p:nvSpPr>
          <p:cNvPr id="3" name="Zástupný symbol pro obsah 2"/>
          <p:cNvSpPr>
            <a:spLocks noGrp="1"/>
          </p:cNvSpPr>
          <p:nvPr>
            <p:ph idx="1"/>
          </p:nvPr>
        </p:nvSpPr>
        <p:spPr>
          <a:xfrm>
            <a:off x="1484310" y="1635617"/>
            <a:ext cx="10018713" cy="5048518"/>
          </a:xfrm>
        </p:spPr>
        <p:txBody>
          <a:bodyPr>
            <a:normAutofit/>
          </a:bodyPr>
          <a:lstStyle/>
          <a:p>
            <a:r>
              <a:rPr lang="cs-CZ" dirty="0"/>
              <a:t>Součást monitorovacího systému pro využívání Evropských strukturálních a investičních fondů v ČR v programovém období 2014 – 2020 </a:t>
            </a:r>
          </a:p>
          <a:p>
            <a:r>
              <a:rPr lang="cs-CZ" dirty="0"/>
              <a:t>On-line aplikace </a:t>
            </a:r>
          </a:p>
          <a:p>
            <a:pPr marL="0" indent="0">
              <a:buNone/>
            </a:pPr>
            <a:r>
              <a:rPr lang="cs-CZ" dirty="0"/>
              <a:t>	- Nevyžaduje instalaci do PC </a:t>
            </a:r>
          </a:p>
          <a:p>
            <a:pPr marL="0" indent="0">
              <a:buNone/>
            </a:pPr>
            <a:r>
              <a:rPr lang="cs-CZ" dirty="0"/>
              <a:t>	- V</a:t>
            </a:r>
            <a:r>
              <a:rPr lang="pt-BR" dirty="0"/>
              <a:t>yžaduje registraci s platnou e</a:t>
            </a:r>
            <a:r>
              <a:rPr lang="cs-CZ" dirty="0"/>
              <a:t>-</a:t>
            </a:r>
            <a:r>
              <a:rPr lang="pt-BR" dirty="0"/>
              <a:t>mailovou adresou a telefonním číslem </a:t>
            </a:r>
          </a:p>
          <a:p>
            <a:r>
              <a:rPr lang="cs-CZ" dirty="0"/>
              <a:t>Edukační videa </a:t>
            </a:r>
          </a:p>
          <a:p>
            <a:pPr marL="0" indent="0">
              <a:buNone/>
            </a:pPr>
            <a:r>
              <a:rPr lang="cs-CZ" dirty="0">
                <a:hlinkClick r:id="rId2"/>
              </a:rPr>
              <a:t>http://strukturalni-fondy.cz/cs/jak-na-projekt/Elektronicka-zadost/Edukacni-videa</a:t>
            </a:r>
            <a:r>
              <a:rPr lang="cs-CZ" dirty="0"/>
              <a:t> </a:t>
            </a:r>
          </a:p>
          <a:p>
            <a:r>
              <a:rPr lang="cs-CZ" dirty="0"/>
              <a:t>Pokyny k vyplnění žádosti v IS KP14+ </a:t>
            </a:r>
          </a:p>
          <a:p>
            <a:pPr marL="0" indent="0">
              <a:buNone/>
            </a:pPr>
            <a:r>
              <a:rPr lang="cs-CZ" dirty="0">
                <a:hlinkClick r:id="rId3"/>
              </a:rPr>
              <a:t>https://www.esfcr.cz/formulare-a-pokyny-potrebne-v-ramci-pripravy-zadosti-o-podporu-opz/-/dokument/797956</a:t>
            </a:r>
            <a:endParaRPr lang="cs-CZ" dirty="0"/>
          </a:p>
          <a:p>
            <a:r>
              <a:rPr lang="cs-CZ" b="1" dirty="0"/>
              <a:t>         !! K práci v IS KP14+ budou nápomocni pracovníci kanceláře MAS !! </a:t>
            </a:r>
            <a:endParaRPr lang="cs-CZ" dirty="0"/>
          </a:p>
        </p:txBody>
      </p:sp>
    </p:spTree>
    <p:extLst>
      <p:ext uri="{BB962C8B-B14F-4D97-AF65-F5344CB8AC3E}">
        <p14:creationId xmlns:p14="http://schemas.microsoft.com/office/powerpoint/2010/main" val="907278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1323304"/>
          </a:xfrm>
        </p:spPr>
        <p:txBody>
          <a:bodyPr>
            <a:normAutofit/>
          </a:bodyPr>
          <a:lstStyle/>
          <a:p>
            <a:pPr algn="ctr"/>
            <a:r>
              <a:rPr lang="cs-CZ" b="1" dirty="0"/>
              <a:t>IS KP14+</a:t>
            </a:r>
          </a:p>
        </p:txBody>
      </p:sp>
      <p:sp>
        <p:nvSpPr>
          <p:cNvPr id="3" name="Zástupný symbol pro obsah 2"/>
          <p:cNvSpPr>
            <a:spLocks noGrp="1"/>
          </p:cNvSpPr>
          <p:nvPr>
            <p:ph idx="1"/>
          </p:nvPr>
        </p:nvSpPr>
        <p:spPr>
          <a:xfrm>
            <a:off x="1484310" y="1635617"/>
            <a:ext cx="10018713" cy="5048518"/>
          </a:xfrm>
        </p:spPr>
        <p:txBody>
          <a:bodyPr>
            <a:normAutofit/>
          </a:bodyPr>
          <a:lstStyle/>
          <a:p>
            <a:r>
              <a:rPr lang="cs-CZ" dirty="0"/>
              <a:t>Uživatel vyplňuje záložky postupně!!! Podle navigačního menu v levé části obrazovky – jednou vepsaná data se propisují do dalších záložek, či umožní zaktivnění některých neaktivních záložek.</a:t>
            </a:r>
          </a:p>
          <a:p>
            <a:r>
              <a:rPr lang="cs-CZ" dirty="0"/>
              <a:t>Žluté pole = povinná</a:t>
            </a:r>
          </a:p>
          <a:p>
            <a:r>
              <a:rPr lang="cs-CZ" dirty="0"/>
              <a:t>Šedivé pole = volitelná (zpřístupní se podle dat vyplňovaných během žádosti, nebo nejsou podle zadaných dat povinná)</a:t>
            </a:r>
          </a:p>
          <a:p>
            <a:r>
              <a:rPr lang="cs-CZ" dirty="0"/>
              <a:t>Bílé pole = vyplňuje systém</a:t>
            </a:r>
          </a:p>
          <a:p>
            <a:pPr marL="0" indent="0">
              <a:buNone/>
            </a:pPr>
            <a:endParaRPr lang="cs-CZ" dirty="0"/>
          </a:p>
          <a:p>
            <a:pPr marL="0" indent="0">
              <a:buNone/>
            </a:pPr>
            <a:r>
              <a:rPr lang="cs-CZ" dirty="0"/>
              <a:t>UKLÁDAT!! Každou vyplněnou záložku, či delší textové pole před jeho opuštěním uložte.</a:t>
            </a:r>
          </a:p>
          <a:p>
            <a:endParaRPr lang="cs-CZ" dirty="0"/>
          </a:p>
        </p:txBody>
      </p:sp>
    </p:spTree>
    <p:extLst>
      <p:ext uri="{BB962C8B-B14F-4D97-AF65-F5344CB8AC3E}">
        <p14:creationId xmlns:p14="http://schemas.microsoft.com/office/powerpoint/2010/main" val="30921465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794656"/>
          </a:xfrm>
        </p:spPr>
        <p:txBody>
          <a:bodyPr>
            <a:normAutofit/>
          </a:bodyPr>
          <a:lstStyle/>
          <a:p>
            <a:pPr algn="ctr"/>
            <a:r>
              <a:rPr lang="cs-CZ" b="1" dirty="0"/>
              <a:t>Postup při podávání žádosti</a:t>
            </a:r>
          </a:p>
        </p:txBody>
      </p:sp>
      <p:sp>
        <p:nvSpPr>
          <p:cNvPr id="3" name="Zástupný symbol pro obsah 2"/>
          <p:cNvSpPr>
            <a:spLocks noGrp="1"/>
          </p:cNvSpPr>
          <p:nvPr>
            <p:ph idx="1"/>
          </p:nvPr>
        </p:nvSpPr>
        <p:spPr>
          <a:xfrm>
            <a:off x="1484310" y="2009105"/>
            <a:ext cx="10018713" cy="4675030"/>
          </a:xfrm>
        </p:spPr>
        <p:txBody>
          <a:bodyPr>
            <a:normAutofit/>
          </a:bodyPr>
          <a:lstStyle/>
          <a:p>
            <a:r>
              <a:rPr lang="cs-CZ" dirty="0"/>
              <a:t>Registrace do systému IS KP14+ </a:t>
            </a:r>
          </a:p>
          <a:p>
            <a:pPr marL="0" indent="0">
              <a:buNone/>
            </a:pPr>
            <a:r>
              <a:rPr lang="cs-CZ" dirty="0">
                <a:hlinkClick r:id="rId2"/>
              </a:rPr>
              <a:t>https://mseu.mssf.cz/</a:t>
            </a:r>
            <a:r>
              <a:rPr lang="cs-CZ" dirty="0"/>
              <a:t> (!! Jen v prohlížeči </a:t>
            </a:r>
            <a:r>
              <a:rPr lang="cs-CZ" b="1" dirty="0"/>
              <a:t>Microsoft </a:t>
            </a:r>
            <a:r>
              <a:rPr lang="cs-CZ" b="1" dirty="0" err="1"/>
              <a:t>explorer</a:t>
            </a:r>
            <a:r>
              <a:rPr lang="cs-CZ" dirty="0"/>
              <a:t>)</a:t>
            </a:r>
          </a:p>
          <a:p>
            <a:r>
              <a:rPr lang="cs-CZ" dirty="0"/>
              <a:t>Vyplnění elektronické verze žádosti </a:t>
            </a:r>
          </a:p>
          <a:p>
            <a:r>
              <a:rPr lang="cs-CZ" dirty="0"/>
              <a:t>Finalizace elektronické verze žádosti </a:t>
            </a:r>
          </a:p>
          <a:p>
            <a:r>
              <a:rPr lang="cs-CZ" dirty="0"/>
              <a:t>Podepsání a odeslání elektronické verze žádosti </a:t>
            </a:r>
          </a:p>
          <a:p>
            <a:r>
              <a:rPr lang="cs-CZ" b="1" dirty="0"/>
              <a:t>!! Veškeré žádosti se zasílají jen v elektronické podobě prostřednictvím IS KP14+ </a:t>
            </a:r>
            <a:endParaRPr lang="cs-CZ" dirty="0"/>
          </a:p>
          <a:p>
            <a:r>
              <a:rPr lang="cs-CZ" dirty="0"/>
              <a:t>!! Zřízení elektronického podpisu před podáním/odesláním žádosti </a:t>
            </a:r>
          </a:p>
          <a:p>
            <a:endParaRPr lang="cs-CZ" dirty="0"/>
          </a:p>
        </p:txBody>
      </p:sp>
    </p:spTree>
    <p:extLst>
      <p:ext uri="{BB962C8B-B14F-4D97-AF65-F5344CB8AC3E}">
        <p14:creationId xmlns:p14="http://schemas.microsoft.com/office/powerpoint/2010/main" val="20984444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1323304"/>
          </a:xfrm>
        </p:spPr>
        <p:txBody>
          <a:bodyPr>
            <a:normAutofit/>
          </a:bodyPr>
          <a:lstStyle/>
          <a:p>
            <a:r>
              <a:rPr lang="cs-CZ" b="1" dirty="0"/>
              <a:t>Důležité odkazy</a:t>
            </a:r>
          </a:p>
        </p:txBody>
      </p:sp>
      <p:sp>
        <p:nvSpPr>
          <p:cNvPr id="3" name="Zástupný symbol pro obsah 2"/>
          <p:cNvSpPr>
            <a:spLocks noGrp="1"/>
          </p:cNvSpPr>
          <p:nvPr>
            <p:ph idx="1"/>
          </p:nvPr>
        </p:nvSpPr>
        <p:spPr>
          <a:xfrm>
            <a:off x="1484310" y="2009105"/>
            <a:ext cx="10018713" cy="4198512"/>
          </a:xfrm>
        </p:spPr>
        <p:txBody>
          <a:bodyPr>
            <a:normAutofit/>
          </a:bodyPr>
          <a:lstStyle/>
          <a:p>
            <a:endParaRPr lang="cs-CZ" dirty="0"/>
          </a:p>
          <a:p>
            <a:r>
              <a:rPr lang="cs-CZ" dirty="0"/>
              <a:t>Obecná část pravidel pro žadatele a příjemce v rámci OPZ </a:t>
            </a:r>
          </a:p>
          <a:p>
            <a:pPr marL="0" indent="0">
              <a:buNone/>
            </a:pPr>
            <a:r>
              <a:rPr lang="cs-CZ" dirty="0">
                <a:hlinkClick r:id="rId2"/>
              </a:rPr>
              <a:t>https://www.esfcr.cz/file/9002/</a:t>
            </a:r>
            <a:endParaRPr lang="cs-CZ" dirty="0"/>
          </a:p>
          <a:p>
            <a:r>
              <a:rPr lang="cs-CZ" dirty="0"/>
              <a:t>Specifická část pravidel pro žadatele a příjemce v rámci OPZ </a:t>
            </a:r>
          </a:p>
          <a:p>
            <a:pPr marL="0" indent="0">
              <a:buNone/>
            </a:pPr>
            <a:r>
              <a:rPr lang="cs-CZ" dirty="0">
                <a:hlinkClick r:id="rId3"/>
              </a:rPr>
              <a:t>https://www.esfcr.cz/file/9003/</a:t>
            </a:r>
            <a:endParaRPr lang="cs-CZ" dirty="0"/>
          </a:p>
          <a:p>
            <a:pPr marL="0" indent="0">
              <a:buNone/>
            </a:pPr>
            <a:endParaRPr lang="cs-CZ" dirty="0"/>
          </a:p>
        </p:txBody>
      </p:sp>
    </p:spTree>
    <p:extLst>
      <p:ext uri="{BB962C8B-B14F-4D97-AF65-F5344CB8AC3E}">
        <p14:creationId xmlns:p14="http://schemas.microsoft.com/office/powerpoint/2010/main" val="579272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593273" y="624110"/>
            <a:ext cx="9911339" cy="1280890"/>
          </a:xfrm>
        </p:spPr>
        <p:txBody>
          <a:bodyPr>
            <a:normAutofit fontScale="90000"/>
          </a:bodyPr>
          <a:lstStyle/>
          <a:p>
            <a:r>
              <a:rPr lang="cs-CZ" dirty="0"/>
              <a:t>Spojení na vyhlašovatele výzvy- Řídící orgán OPZ – pro konzultaci projektových záměrů </a:t>
            </a:r>
          </a:p>
        </p:txBody>
      </p:sp>
      <p:sp>
        <p:nvSpPr>
          <p:cNvPr id="3" name="Zástupný symbol pro obsah 2"/>
          <p:cNvSpPr>
            <a:spLocks noGrp="1"/>
          </p:cNvSpPr>
          <p:nvPr>
            <p:ph idx="1"/>
          </p:nvPr>
        </p:nvSpPr>
        <p:spPr>
          <a:xfrm>
            <a:off x="637309" y="2133600"/>
            <a:ext cx="10867303" cy="3777622"/>
          </a:xfrm>
        </p:spPr>
        <p:txBody>
          <a:bodyPr/>
          <a:lstStyle/>
          <a:p>
            <a:r>
              <a:rPr lang="cs-CZ" dirty="0"/>
              <a:t>Pro konzultace přímo s osobami na ministerstvu</a:t>
            </a:r>
          </a:p>
          <a:p>
            <a:pPr lvl="1"/>
            <a:r>
              <a:rPr lang="cs-CZ" dirty="0"/>
              <a:t>Ing. Martin Kouba, </a:t>
            </a:r>
            <a:r>
              <a:rPr lang="cs-CZ" dirty="0">
                <a:hlinkClick r:id="rId2"/>
              </a:rPr>
              <a:t>martin.kouba@mpsv.cz</a:t>
            </a:r>
            <a:r>
              <a:rPr lang="cs-CZ" dirty="0"/>
              <a:t>, tel.: 950 192 903; mobil: 770 147 909</a:t>
            </a:r>
          </a:p>
          <a:p>
            <a:pPr lvl="1"/>
            <a:endParaRPr lang="cs-CZ" dirty="0"/>
          </a:p>
          <a:p>
            <a:endParaRPr lang="cs-CZ" dirty="0"/>
          </a:p>
        </p:txBody>
      </p:sp>
    </p:spTree>
    <p:extLst>
      <p:ext uri="{BB962C8B-B14F-4D97-AF65-F5344CB8AC3E}">
        <p14:creationId xmlns:p14="http://schemas.microsoft.com/office/powerpoint/2010/main" val="35410951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093029"/>
            <a:ext cx="10018713" cy="1175656"/>
          </a:xfrm>
        </p:spPr>
        <p:txBody>
          <a:bodyPr>
            <a:normAutofit/>
          </a:bodyPr>
          <a:lstStyle/>
          <a:p>
            <a:pPr algn="r"/>
            <a:r>
              <a:rPr lang="cs-CZ" b="1" dirty="0"/>
              <a:t>DĚKUJI ZA POZORNOST</a:t>
            </a:r>
          </a:p>
        </p:txBody>
      </p:sp>
      <p:sp>
        <p:nvSpPr>
          <p:cNvPr id="3" name="Zástupný symbol pro obsah 2"/>
          <p:cNvSpPr>
            <a:spLocks noGrp="1"/>
          </p:cNvSpPr>
          <p:nvPr>
            <p:ph idx="1"/>
          </p:nvPr>
        </p:nvSpPr>
        <p:spPr>
          <a:xfrm>
            <a:off x="1484310" y="2009105"/>
            <a:ext cx="10018713" cy="4198512"/>
          </a:xfrm>
        </p:spPr>
        <p:txBody>
          <a:bodyPr>
            <a:normAutofit/>
          </a:bodyPr>
          <a:lstStyle/>
          <a:p>
            <a:pPr marL="0" indent="0">
              <a:buNone/>
            </a:pPr>
            <a:endParaRPr lang="cs-CZ" dirty="0"/>
          </a:p>
        </p:txBody>
      </p:sp>
    </p:spTree>
    <p:extLst>
      <p:ext uri="{BB962C8B-B14F-4D97-AF65-F5344CB8AC3E}">
        <p14:creationId xmlns:p14="http://schemas.microsoft.com/office/powerpoint/2010/main" val="271968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4D57E3-76CC-4B1E-8893-361CFE7AC841}"/>
              </a:ext>
            </a:extLst>
          </p:cNvPr>
          <p:cNvSpPr>
            <a:spLocks noGrp="1"/>
          </p:cNvSpPr>
          <p:nvPr>
            <p:ph type="title"/>
          </p:nvPr>
        </p:nvSpPr>
        <p:spPr>
          <a:xfrm>
            <a:off x="609601" y="624110"/>
            <a:ext cx="10895012" cy="1280890"/>
          </a:xfrm>
        </p:spPr>
        <p:txBody>
          <a:bodyPr/>
          <a:lstStyle/>
          <a:p>
            <a:pPr algn="ctr"/>
            <a:r>
              <a:rPr lang="cs-CZ" dirty="0"/>
              <a:t>Věcné zaměření výzvy</a:t>
            </a:r>
          </a:p>
        </p:txBody>
      </p:sp>
      <p:sp>
        <p:nvSpPr>
          <p:cNvPr id="3" name="Zástupný symbol pro obsah 2">
            <a:extLst>
              <a:ext uri="{FF2B5EF4-FFF2-40B4-BE49-F238E27FC236}">
                <a16:creationId xmlns:a16="http://schemas.microsoft.com/office/drawing/2014/main" id="{B8861064-D079-4468-A072-4F2565AD3AFF}"/>
              </a:ext>
            </a:extLst>
          </p:cNvPr>
          <p:cNvSpPr>
            <a:spLocks noGrp="1"/>
          </p:cNvSpPr>
          <p:nvPr>
            <p:ph idx="1"/>
          </p:nvPr>
        </p:nvSpPr>
        <p:spPr>
          <a:xfrm>
            <a:off x="609600" y="2133600"/>
            <a:ext cx="10895012" cy="3777622"/>
          </a:xfrm>
        </p:spPr>
        <p:txBody>
          <a:bodyPr/>
          <a:lstStyle/>
          <a:p>
            <a:endParaRPr lang="cs-CZ" dirty="0"/>
          </a:p>
          <a:p>
            <a:endParaRPr lang="cs-CZ" dirty="0"/>
          </a:p>
          <a:p>
            <a:r>
              <a:rPr lang="cs-CZ" dirty="0"/>
              <a:t>Vznik nových a rozvoj existujících podnikatelských aktivit v oblasti sociálního podnikání </a:t>
            </a:r>
          </a:p>
          <a:p>
            <a:r>
              <a:rPr lang="cs-CZ" dirty="0"/>
              <a:t>Cílem je rozšířit sociální podnikání na území MAS MOST Vysočiny a tím zvýšit zaměstnanost osob znevýhodněných na trhu práce a podpořit podnikatelské aktivity prospívající životnímu prostředí </a:t>
            </a:r>
          </a:p>
          <a:p>
            <a:r>
              <a:rPr lang="cs-CZ" dirty="0"/>
              <a:t>Integrační sociální podnik nebo environmentální sociální podnik – rozpoznávací znaky budou sledovány po celou dobu projektu a jsou definovány v příloze č. 2 výzvy </a:t>
            </a:r>
          </a:p>
          <a:p>
            <a:endParaRPr lang="cs-CZ" dirty="0"/>
          </a:p>
        </p:txBody>
      </p:sp>
    </p:spTree>
    <p:extLst>
      <p:ext uri="{BB962C8B-B14F-4D97-AF65-F5344CB8AC3E}">
        <p14:creationId xmlns:p14="http://schemas.microsoft.com/office/powerpoint/2010/main" val="696401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685801"/>
            <a:ext cx="12191999" cy="914400"/>
          </a:xfrm>
        </p:spPr>
        <p:txBody>
          <a:bodyPr>
            <a:normAutofit/>
          </a:bodyPr>
          <a:lstStyle/>
          <a:p>
            <a:pPr algn="ctr"/>
            <a:r>
              <a:rPr lang="cs-CZ" sz="3200" b="1" dirty="0"/>
              <a:t>Termíny a alokace</a:t>
            </a:r>
            <a:endParaRPr lang="cs-CZ" b="1" dirty="0"/>
          </a:p>
        </p:txBody>
      </p:sp>
      <p:sp>
        <p:nvSpPr>
          <p:cNvPr id="3" name="Zástupný symbol pro obsah 2"/>
          <p:cNvSpPr>
            <a:spLocks noGrp="1"/>
          </p:cNvSpPr>
          <p:nvPr>
            <p:ph idx="1"/>
          </p:nvPr>
        </p:nvSpPr>
        <p:spPr>
          <a:xfrm>
            <a:off x="623456" y="2073499"/>
            <a:ext cx="10879568" cy="4494726"/>
          </a:xfrm>
        </p:spPr>
        <p:txBody>
          <a:bodyPr>
            <a:normAutofit/>
          </a:bodyPr>
          <a:lstStyle/>
          <a:p>
            <a:pPr marL="0" indent="0">
              <a:buNone/>
            </a:pPr>
            <a:r>
              <a:rPr lang="cs-CZ" sz="2400" b="1" dirty="0"/>
              <a:t>Finanční alokace výzvy</a:t>
            </a:r>
          </a:p>
          <a:p>
            <a:r>
              <a:rPr lang="cs-CZ" sz="2400" dirty="0"/>
              <a:t>Rozhodná pro výběr projektů k financování: 				1 500 000 Kč</a:t>
            </a:r>
          </a:p>
          <a:p>
            <a:pPr marL="0" indent="0">
              <a:buNone/>
            </a:pPr>
            <a:endParaRPr lang="cs-CZ" sz="2400" dirty="0"/>
          </a:p>
          <a:p>
            <a:r>
              <a:rPr lang="cs-CZ" sz="2400" dirty="0"/>
              <a:t>Minimální výše celkových způsobilých výdajů: 				400 000 Kč</a:t>
            </a:r>
          </a:p>
          <a:p>
            <a:r>
              <a:rPr lang="cs-CZ" sz="2400" dirty="0"/>
              <a:t>Maximální délka projektu: 										24 měsíců</a:t>
            </a:r>
          </a:p>
          <a:p>
            <a:r>
              <a:rPr lang="cs-CZ" sz="2400" dirty="0"/>
              <a:t>Nejzazší datum pro ukončení fyzické realizace projektu: 	31. 01. 2022</a:t>
            </a:r>
          </a:p>
          <a:p>
            <a:pPr marL="0" indent="0">
              <a:buNone/>
            </a:pPr>
            <a:r>
              <a:rPr lang="cs-CZ" sz="2400" dirty="0"/>
              <a:t>		</a:t>
            </a:r>
            <a:r>
              <a:rPr lang="cs-CZ" sz="2400" b="1" dirty="0"/>
              <a:t>Forma podpory:</a:t>
            </a:r>
            <a:r>
              <a:rPr lang="cs-CZ" sz="2400" dirty="0"/>
              <a:t>	ex ante, ex post</a:t>
            </a:r>
          </a:p>
        </p:txBody>
      </p:sp>
    </p:spTree>
    <p:extLst>
      <p:ext uri="{BB962C8B-B14F-4D97-AF65-F5344CB8AC3E}">
        <p14:creationId xmlns:p14="http://schemas.microsoft.com/office/powerpoint/2010/main" val="402563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1"/>
            <a:ext cx="12344399" cy="725713"/>
          </a:xfrm>
        </p:spPr>
        <p:txBody>
          <a:bodyPr>
            <a:normAutofit/>
          </a:bodyPr>
          <a:lstStyle/>
          <a:p>
            <a:pPr algn="ctr"/>
            <a:r>
              <a:rPr lang="cs-CZ" sz="3200" b="1" dirty="0"/>
              <a:t>Oprávnění žadatelé</a:t>
            </a:r>
            <a:endParaRPr lang="cs-CZ" b="1" dirty="0"/>
          </a:p>
        </p:txBody>
      </p:sp>
      <p:graphicFrame>
        <p:nvGraphicFramePr>
          <p:cNvPr id="4" name="Zástupný symbol pro obsah 3">
            <a:extLst>
              <a:ext uri="{FF2B5EF4-FFF2-40B4-BE49-F238E27FC236}">
                <a16:creationId xmlns:a16="http://schemas.microsoft.com/office/drawing/2014/main" id="{92E35242-9D3B-4AEF-94DA-6D266BFFB1D8}"/>
              </a:ext>
            </a:extLst>
          </p:cNvPr>
          <p:cNvGraphicFramePr>
            <a:graphicFrameLocks noGrp="1"/>
          </p:cNvGraphicFramePr>
          <p:nvPr>
            <p:ph idx="1"/>
            <p:extLst>
              <p:ext uri="{D42A27DB-BD31-4B8C-83A1-F6EECF244321}">
                <p14:modId xmlns:p14="http://schemas.microsoft.com/office/powerpoint/2010/main" val="1064762854"/>
              </p:ext>
            </p:extLst>
          </p:nvPr>
        </p:nvGraphicFramePr>
        <p:xfrm>
          <a:off x="377372" y="624115"/>
          <a:ext cx="11422742" cy="5919932"/>
        </p:xfrm>
        <a:graphic>
          <a:graphicData uri="http://schemas.openxmlformats.org/drawingml/2006/table">
            <a:tbl>
              <a:tblPr firstRow="1" firstCol="1" bandRow="1">
                <a:tableStyleId>{5C22544A-7EE6-4342-B048-85BDC9FD1C3A}</a:tableStyleId>
              </a:tblPr>
              <a:tblGrid>
                <a:gridCol w="2607729">
                  <a:extLst>
                    <a:ext uri="{9D8B030D-6E8A-4147-A177-3AD203B41FA5}">
                      <a16:colId xmlns:a16="http://schemas.microsoft.com/office/drawing/2014/main" val="1275442112"/>
                    </a:ext>
                  </a:extLst>
                </a:gridCol>
                <a:gridCol w="8815013">
                  <a:extLst>
                    <a:ext uri="{9D8B030D-6E8A-4147-A177-3AD203B41FA5}">
                      <a16:colId xmlns:a16="http://schemas.microsoft.com/office/drawing/2014/main" val="528258858"/>
                    </a:ext>
                  </a:extLst>
                </a:gridCol>
              </a:tblGrid>
              <a:tr h="373412">
                <a:tc>
                  <a:txBody>
                    <a:bodyPr/>
                    <a:lstStyle/>
                    <a:p>
                      <a:pPr algn="just">
                        <a:spcAft>
                          <a:spcPts val="1100"/>
                        </a:spcAft>
                      </a:pPr>
                      <a:r>
                        <a:rPr lang="cs-CZ" sz="1600">
                          <a:solidFill>
                            <a:schemeClr val="tx1"/>
                          </a:solidFill>
                          <a:effectLst/>
                          <a:latin typeface="Corbel" panose="020B0503020204020204" pitchFamily="34" charset="0"/>
                        </a:rPr>
                        <a:t>Žadatelé</a:t>
                      </a:r>
                      <a:endParaRPr lang="cs-CZ" sz="16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6104" marR="66104" marT="0" marB="0">
                    <a:solidFill>
                      <a:schemeClr val="accent2">
                        <a:lumMod val="40000"/>
                        <a:lumOff val="60000"/>
                      </a:schemeClr>
                    </a:solidFill>
                  </a:tcPr>
                </a:tc>
                <a:tc>
                  <a:txBody>
                    <a:bodyPr/>
                    <a:lstStyle/>
                    <a:p>
                      <a:pPr algn="just">
                        <a:spcAft>
                          <a:spcPts val="1100"/>
                        </a:spcAft>
                      </a:pPr>
                      <a:r>
                        <a:rPr lang="cs-CZ" sz="1600" dirty="0">
                          <a:solidFill>
                            <a:schemeClr val="tx1"/>
                          </a:solidFill>
                          <a:effectLst/>
                          <a:latin typeface="Corbel" panose="020B0503020204020204" pitchFamily="34" charset="0"/>
                        </a:rPr>
                        <a:t>Definice</a:t>
                      </a:r>
                      <a:endParaRPr lang="cs-CZ" sz="16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6104" marR="66104" marT="0" marB="0">
                    <a:solidFill>
                      <a:schemeClr val="accent2">
                        <a:lumMod val="40000"/>
                        <a:lumOff val="60000"/>
                      </a:schemeClr>
                    </a:solidFill>
                  </a:tcPr>
                </a:tc>
                <a:extLst>
                  <a:ext uri="{0D108BD9-81ED-4DB2-BD59-A6C34878D82A}">
                    <a16:rowId xmlns:a16="http://schemas.microsoft.com/office/drawing/2014/main" val="1551097098"/>
                  </a:ext>
                </a:extLst>
              </a:tr>
              <a:tr h="2355273">
                <a:tc>
                  <a:txBody>
                    <a:bodyPr/>
                    <a:lstStyle/>
                    <a:p>
                      <a:pPr algn="l">
                        <a:spcAft>
                          <a:spcPts val="1100"/>
                        </a:spcAft>
                      </a:pPr>
                      <a:r>
                        <a:rPr lang="cs-CZ" sz="1600" dirty="0">
                          <a:solidFill>
                            <a:schemeClr val="tx1"/>
                          </a:solidFill>
                          <a:effectLst/>
                          <a:latin typeface="Corbel" panose="020B0503020204020204" pitchFamily="34" charset="0"/>
                        </a:rPr>
                        <a:t>Nestátní neziskové organizace</a:t>
                      </a:r>
                      <a:endParaRPr lang="cs-CZ" sz="16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6104" marR="66104" marT="0" marB="0">
                    <a:noFill/>
                  </a:tcPr>
                </a:tc>
                <a:tc>
                  <a:txBody>
                    <a:bodyPr/>
                    <a:lstStyle/>
                    <a:p>
                      <a:pPr marL="342900" lvl="0" indent="-342900" algn="just">
                        <a:spcAft>
                          <a:spcPts val="0"/>
                        </a:spcAft>
                        <a:buFont typeface="Symbol" panose="05050102010706020507" pitchFamily="18" charset="2"/>
                        <a:buChar char=""/>
                      </a:pPr>
                      <a:r>
                        <a:rPr lang="cs-CZ" sz="1600" dirty="0">
                          <a:solidFill>
                            <a:schemeClr val="tx1"/>
                          </a:solidFill>
                          <a:effectLst/>
                          <a:latin typeface="Corbel" panose="020B0503020204020204" pitchFamily="34" charset="0"/>
                        </a:rPr>
                        <a:t>spolky dle § 214-302 zákona č. 89/2012 Sb., občanský zákoník</a:t>
                      </a:r>
                    </a:p>
                    <a:p>
                      <a:pPr marL="342900" lvl="0" indent="-342900" algn="just">
                        <a:spcAft>
                          <a:spcPts val="0"/>
                        </a:spcAft>
                        <a:buFont typeface="Symbol" panose="05050102010706020507" pitchFamily="18" charset="2"/>
                        <a:buChar char=""/>
                      </a:pPr>
                      <a:r>
                        <a:rPr lang="cs-CZ" sz="1600" dirty="0">
                          <a:solidFill>
                            <a:schemeClr val="tx1"/>
                          </a:solidFill>
                          <a:effectLst/>
                          <a:latin typeface="Corbel" panose="020B0503020204020204" pitchFamily="34" charset="0"/>
                        </a:rPr>
                        <a:t>obecně prospěšné společnosti zřízené podle zákona č. 248/1995 Sb., o obecně prospěšných společnostech</a:t>
                      </a:r>
                    </a:p>
                    <a:p>
                      <a:pPr marL="342900" lvl="0" indent="-342900" algn="just">
                        <a:spcAft>
                          <a:spcPts val="0"/>
                        </a:spcAft>
                        <a:buFont typeface="Symbol" panose="05050102010706020507" pitchFamily="18" charset="2"/>
                        <a:buChar char=""/>
                      </a:pPr>
                      <a:r>
                        <a:rPr lang="cs-CZ" sz="1600" dirty="0">
                          <a:solidFill>
                            <a:schemeClr val="tx1"/>
                          </a:solidFill>
                          <a:effectLst/>
                          <a:latin typeface="Corbel" panose="020B0503020204020204" pitchFamily="34" charset="0"/>
                        </a:rPr>
                        <a:t>ústavy dle § 402-418 zákona č. 89/2012 Sb., občanský zákoník</a:t>
                      </a:r>
                    </a:p>
                    <a:p>
                      <a:pPr marL="342900" lvl="0" indent="-342900" algn="just">
                        <a:spcAft>
                          <a:spcPts val="0"/>
                        </a:spcAft>
                        <a:buFont typeface="Symbol" panose="05050102010706020507" pitchFamily="18" charset="2"/>
                        <a:buChar char=""/>
                      </a:pPr>
                      <a:r>
                        <a:rPr lang="cs-CZ" sz="1600" dirty="0">
                          <a:solidFill>
                            <a:schemeClr val="tx1"/>
                          </a:solidFill>
                          <a:effectLst/>
                          <a:latin typeface="Corbel" panose="020B0503020204020204" pitchFamily="34" charset="0"/>
                        </a:rPr>
                        <a:t>církevní právnické osoby zřízené podle zákona č. 3/2002 Sb., o církvích a náboženských společnostech, pokud poskytují zdravotní, kulturní, vzdělávací a sociální služby nebo sociálně právní ochranu dětí</a:t>
                      </a:r>
                    </a:p>
                    <a:p>
                      <a:pPr marL="342900" lvl="0" indent="-342900" algn="just">
                        <a:spcAft>
                          <a:spcPts val="0"/>
                        </a:spcAft>
                        <a:buFont typeface="Symbol" panose="05050102010706020507" pitchFamily="18" charset="2"/>
                        <a:buChar char=""/>
                      </a:pPr>
                      <a:r>
                        <a:rPr lang="cs-CZ" sz="1600" dirty="0">
                          <a:solidFill>
                            <a:schemeClr val="tx1"/>
                          </a:solidFill>
                          <a:effectLst/>
                          <a:latin typeface="Corbel" panose="020B0503020204020204" pitchFamily="34" charset="0"/>
                        </a:rPr>
                        <a:t>nadace (§ 306-393) a nadační fondy (§394-401) zřízené podle zákona č. 89/2012 Sb., občanský zákoník</a:t>
                      </a:r>
                    </a:p>
                    <a:p>
                      <a:pPr marL="145415" algn="just">
                        <a:spcAft>
                          <a:spcPts val="0"/>
                        </a:spcAft>
                      </a:pPr>
                      <a:r>
                        <a:rPr lang="cs-CZ" sz="1600" dirty="0">
                          <a:solidFill>
                            <a:schemeClr val="tx1"/>
                          </a:solidFill>
                          <a:effectLst/>
                          <a:latin typeface="Corbel" panose="020B0503020204020204" pitchFamily="34" charset="0"/>
                        </a:rPr>
                        <a:t> </a:t>
                      </a:r>
                      <a:endParaRPr lang="cs-CZ" sz="16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6104" marR="66104" marT="0" marB="0">
                    <a:noFill/>
                  </a:tcPr>
                </a:tc>
                <a:extLst>
                  <a:ext uri="{0D108BD9-81ED-4DB2-BD59-A6C34878D82A}">
                    <a16:rowId xmlns:a16="http://schemas.microsoft.com/office/drawing/2014/main" val="3976655029"/>
                  </a:ext>
                </a:extLst>
              </a:tr>
              <a:tr h="2577462">
                <a:tc>
                  <a:txBody>
                    <a:bodyPr/>
                    <a:lstStyle/>
                    <a:p>
                      <a:pPr algn="just">
                        <a:spcAft>
                          <a:spcPts val="1100"/>
                        </a:spcAft>
                      </a:pPr>
                      <a:r>
                        <a:rPr lang="cs-CZ" sz="1600" dirty="0">
                          <a:solidFill>
                            <a:schemeClr val="tx1"/>
                          </a:solidFill>
                          <a:effectLst/>
                          <a:latin typeface="Corbel" panose="020B0503020204020204" pitchFamily="34" charset="0"/>
                        </a:rPr>
                        <a:t>Obchodní korporace</a:t>
                      </a:r>
                    </a:p>
                    <a:p>
                      <a:pPr marL="0" marR="0" lvl="0" indent="0" algn="just" defTabSz="457200" rtl="0" eaLnBrk="1" fontAlgn="auto" latinLnBrk="0" hangingPunct="1">
                        <a:lnSpc>
                          <a:spcPct val="100000"/>
                        </a:lnSpc>
                        <a:spcBef>
                          <a:spcPts val="0"/>
                        </a:spcBef>
                        <a:spcAft>
                          <a:spcPts val="1100"/>
                        </a:spcAft>
                        <a:buClrTx/>
                        <a:buSzTx/>
                        <a:buFontTx/>
                        <a:buNone/>
                        <a:tabLst/>
                        <a:defRPr/>
                      </a:pPr>
                      <a:r>
                        <a:rPr lang="cs-CZ" sz="1600" b="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t>
                      </a:r>
                      <a:r>
                        <a:rPr lang="cs-CZ" sz="1600" b="0" dirty="0">
                          <a:solidFill>
                            <a:schemeClr val="tx1"/>
                          </a:solidFill>
                          <a:effectLst/>
                          <a:latin typeface="Corbel" panose="020B0503020204020204" pitchFamily="34" charset="0"/>
                        </a:rPr>
                        <a:t>vymezené zákonem č. 90/2012 Sb., o obchodních korporacích)</a:t>
                      </a:r>
                    </a:p>
                    <a:p>
                      <a:pPr algn="just">
                        <a:spcAft>
                          <a:spcPts val="1100"/>
                        </a:spcAft>
                      </a:pPr>
                      <a:endParaRPr lang="cs-CZ" sz="16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6104" marR="66104" marT="0" marB="0">
                    <a:solidFill>
                      <a:schemeClr val="accent2">
                        <a:lumMod val="40000"/>
                        <a:lumOff val="60000"/>
                      </a:schemeClr>
                    </a:solidFill>
                  </a:tcPr>
                </a:tc>
                <a:tc>
                  <a:txBody>
                    <a:bodyPr/>
                    <a:lstStyle/>
                    <a:p>
                      <a:pPr marL="342900" lvl="0" indent="-342900" algn="just">
                        <a:spcAft>
                          <a:spcPts val="0"/>
                        </a:spcAft>
                        <a:buFont typeface="Courier New" panose="02070309020205020404" pitchFamily="49" charset="0"/>
                        <a:buChar char="o"/>
                      </a:pPr>
                      <a:r>
                        <a:rPr lang="cs-CZ" sz="1600" dirty="0">
                          <a:solidFill>
                            <a:schemeClr val="tx1"/>
                          </a:solidFill>
                          <a:effectLst/>
                          <a:latin typeface="Corbel" panose="020B0503020204020204" pitchFamily="34" charset="0"/>
                        </a:rPr>
                        <a:t>veřejná obchodní společnost</a:t>
                      </a:r>
                    </a:p>
                    <a:p>
                      <a:pPr marL="342900" lvl="0" indent="-342900" algn="just">
                        <a:spcAft>
                          <a:spcPts val="0"/>
                        </a:spcAft>
                        <a:buFont typeface="Courier New" panose="02070309020205020404" pitchFamily="49" charset="0"/>
                        <a:buChar char="o"/>
                      </a:pPr>
                      <a:r>
                        <a:rPr lang="cs-CZ" sz="1600" dirty="0">
                          <a:solidFill>
                            <a:schemeClr val="tx1"/>
                          </a:solidFill>
                          <a:effectLst/>
                          <a:latin typeface="Corbel" panose="020B0503020204020204" pitchFamily="34" charset="0"/>
                        </a:rPr>
                        <a:t>komanditní společnost</a:t>
                      </a:r>
                    </a:p>
                    <a:p>
                      <a:pPr marL="342900" lvl="0" indent="-342900" algn="just">
                        <a:spcAft>
                          <a:spcPts val="0"/>
                        </a:spcAft>
                        <a:buFont typeface="Courier New" panose="02070309020205020404" pitchFamily="49" charset="0"/>
                        <a:buChar char="o"/>
                      </a:pPr>
                      <a:r>
                        <a:rPr lang="cs-CZ" sz="1600" dirty="0">
                          <a:solidFill>
                            <a:schemeClr val="tx1"/>
                          </a:solidFill>
                          <a:effectLst/>
                          <a:latin typeface="Corbel" panose="020B0503020204020204" pitchFamily="34" charset="0"/>
                        </a:rPr>
                        <a:t>společnost s ručením omezeným</a:t>
                      </a:r>
                    </a:p>
                    <a:p>
                      <a:pPr marL="342900" lvl="0" indent="-342900" algn="just">
                        <a:spcAft>
                          <a:spcPts val="0"/>
                        </a:spcAft>
                        <a:buFont typeface="Courier New" panose="02070309020205020404" pitchFamily="49" charset="0"/>
                        <a:buChar char="o"/>
                      </a:pPr>
                      <a:r>
                        <a:rPr lang="cs-CZ" sz="1600" dirty="0">
                          <a:solidFill>
                            <a:schemeClr val="tx1"/>
                          </a:solidFill>
                          <a:effectLst/>
                          <a:latin typeface="Corbel" panose="020B0503020204020204" pitchFamily="34" charset="0"/>
                        </a:rPr>
                        <a:t>akciová společnost</a:t>
                      </a:r>
                    </a:p>
                    <a:p>
                      <a:pPr marL="342900" lvl="0" indent="-342900" algn="just">
                        <a:spcAft>
                          <a:spcPts val="0"/>
                        </a:spcAft>
                        <a:buFont typeface="Courier New" panose="02070309020205020404" pitchFamily="49" charset="0"/>
                        <a:buChar char="o"/>
                      </a:pPr>
                      <a:r>
                        <a:rPr lang="cs-CZ" sz="1600" dirty="0">
                          <a:solidFill>
                            <a:schemeClr val="tx1"/>
                          </a:solidFill>
                          <a:effectLst/>
                          <a:latin typeface="Corbel" panose="020B0503020204020204" pitchFamily="34" charset="0"/>
                        </a:rPr>
                        <a:t>evropská společnost </a:t>
                      </a:r>
                    </a:p>
                    <a:p>
                      <a:pPr marL="342900" lvl="0" indent="-342900" algn="just">
                        <a:spcAft>
                          <a:spcPts val="0"/>
                        </a:spcAft>
                        <a:buFont typeface="Courier New" panose="02070309020205020404" pitchFamily="49" charset="0"/>
                        <a:buChar char="o"/>
                      </a:pPr>
                      <a:r>
                        <a:rPr lang="cs-CZ" sz="1600" dirty="0">
                          <a:solidFill>
                            <a:schemeClr val="tx1"/>
                          </a:solidFill>
                          <a:effectLst/>
                          <a:latin typeface="Corbel" panose="020B0503020204020204" pitchFamily="34" charset="0"/>
                        </a:rPr>
                        <a:t>evropské hospodářské zájmové sdružení</a:t>
                      </a:r>
                    </a:p>
                    <a:p>
                      <a:pPr marL="342900" lvl="0" indent="-342900" algn="just">
                        <a:spcAft>
                          <a:spcPts val="0"/>
                        </a:spcAft>
                        <a:buFont typeface="Symbol" panose="05050102010706020507" pitchFamily="18" charset="2"/>
                        <a:buChar char=""/>
                      </a:pPr>
                      <a:r>
                        <a:rPr lang="cs-CZ" sz="1600" dirty="0">
                          <a:solidFill>
                            <a:schemeClr val="tx1"/>
                          </a:solidFill>
                          <a:effectLst/>
                          <a:latin typeface="Corbel" panose="020B0503020204020204" pitchFamily="34" charset="0"/>
                        </a:rPr>
                        <a:t>Družstva</a:t>
                      </a:r>
                    </a:p>
                    <a:p>
                      <a:pPr marL="342900" lvl="0" indent="-342900" algn="just">
                        <a:spcAft>
                          <a:spcPts val="0"/>
                        </a:spcAft>
                        <a:buFont typeface="Courier New" panose="02070309020205020404" pitchFamily="49" charset="0"/>
                        <a:buChar char="o"/>
                      </a:pPr>
                      <a:r>
                        <a:rPr lang="cs-CZ" sz="1600" dirty="0">
                          <a:solidFill>
                            <a:schemeClr val="tx1"/>
                          </a:solidFill>
                          <a:effectLst/>
                          <a:latin typeface="Corbel" panose="020B0503020204020204" pitchFamily="34" charset="0"/>
                        </a:rPr>
                        <a:t>družstvo</a:t>
                      </a:r>
                    </a:p>
                    <a:p>
                      <a:pPr marL="342900" lvl="0" indent="-342900" algn="just">
                        <a:spcAft>
                          <a:spcPts val="0"/>
                        </a:spcAft>
                        <a:buFont typeface="Courier New" panose="02070309020205020404" pitchFamily="49" charset="0"/>
                        <a:buChar char="o"/>
                      </a:pPr>
                      <a:r>
                        <a:rPr lang="cs-CZ" sz="1600" dirty="0">
                          <a:solidFill>
                            <a:schemeClr val="tx1"/>
                          </a:solidFill>
                          <a:effectLst/>
                          <a:latin typeface="Corbel" panose="020B0503020204020204" pitchFamily="34" charset="0"/>
                        </a:rPr>
                        <a:t>sociální družstvo</a:t>
                      </a:r>
                    </a:p>
                    <a:p>
                      <a:pPr marL="342900" lvl="0" indent="-342900" algn="just">
                        <a:spcAft>
                          <a:spcPts val="0"/>
                        </a:spcAft>
                        <a:buFont typeface="Courier New" panose="02070309020205020404" pitchFamily="49" charset="0"/>
                        <a:buChar char="o"/>
                      </a:pPr>
                      <a:r>
                        <a:rPr lang="cs-CZ" sz="1600" dirty="0">
                          <a:solidFill>
                            <a:schemeClr val="tx1"/>
                          </a:solidFill>
                          <a:effectLst/>
                          <a:latin typeface="Corbel" panose="020B0503020204020204" pitchFamily="34" charset="0"/>
                        </a:rPr>
                        <a:t>evropská družstevní společnost</a:t>
                      </a:r>
                    </a:p>
                    <a:p>
                      <a:pPr marL="457200" algn="just">
                        <a:spcAft>
                          <a:spcPts val="0"/>
                        </a:spcAft>
                      </a:pPr>
                      <a:r>
                        <a:rPr lang="cs-CZ" sz="1600" dirty="0">
                          <a:solidFill>
                            <a:schemeClr val="tx1"/>
                          </a:solidFill>
                          <a:effectLst/>
                          <a:latin typeface="Corbel" panose="020B0503020204020204" pitchFamily="34" charset="0"/>
                        </a:rPr>
                        <a:t> </a:t>
                      </a:r>
                      <a:endParaRPr lang="cs-CZ" sz="16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6104" marR="66104" marT="0" marB="0">
                    <a:solidFill>
                      <a:schemeClr val="accent2">
                        <a:lumMod val="40000"/>
                        <a:lumOff val="60000"/>
                      </a:schemeClr>
                    </a:solidFill>
                  </a:tcPr>
                </a:tc>
                <a:extLst>
                  <a:ext uri="{0D108BD9-81ED-4DB2-BD59-A6C34878D82A}">
                    <a16:rowId xmlns:a16="http://schemas.microsoft.com/office/drawing/2014/main" val="4219237958"/>
                  </a:ext>
                </a:extLst>
              </a:tr>
              <a:tr h="425880">
                <a:tc>
                  <a:txBody>
                    <a:bodyPr/>
                    <a:lstStyle/>
                    <a:p>
                      <a:pPr algn="just">
                        <a:spcAft>
                          <a:spcPts val="1100"/>
                        </a:spcAft>
                      </a:pPr>
                      <a:r>
                        <a:rPr lang="cs-CZ" sz="1600">
                          <a:solidFill>
                            <a:schemeClr val="tx1"/>
                          </a:solidFill>
                          <a:effectLst/>
                          <a:latin typeface="Corbel" panose="020B0503020204020204" pitchFamily="34" charset="0"/>
                        </a:rPr>
                        <a:t>OSVČ</a:t>
                      </a:r>
                      <a:endParaRPr lang="cs-CZ" sz="16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6104" marR="66104" marT="0" marB="0">
                    <a:noFill/>
                  </a:tcPr>
                </a:tc>
                <a:tc>
                  <a:txBody>
                    <a:bodyPr/>
                    <a:lstStyle/>
                    <a:p>
                      <a:pPr algn="just">
                        <a:spcAft>
                          <a:spcPts val="1100"/>
                        </a:spcAft>
                      </a:pPr>
                      <a:r>
                        <a:rPr lang="cs-CZ" sz="1600" dirty="0">
                          <a:solidFill>
                            <a:schemeClr val="tx1"/>
                          </a:solidFill>
                          <a:effectLst/>
                          <a:latin typeface="Corbel" panose="020B0503020204020204" pitchFamily="34" charset="0"/>
                        </a:rPr>
                        <a:t>Osoba samostatně výdělečně činná dle zákona č. 155/1995 Sb., o důchodovém pojištění</a:t>
                      </a:r>
                      <a:endParaRPr lang="cs-CZ" sz="16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6104" marR="66104" marT="0" marB="0">
                    <a:noFill/>
                  </a:tcPr>
                </a:tc>
                <a:extLst>
                  <a:ext uri="{0D108BD9-81ED-4DB2-BD59-A6C34878D82A}">
                    <a16:rowId xmlns:a16="http://schemas.microsoft.com/office/drawing/2014/main" val="4035779185"/>
                  </a:ext>
                </a:extLst>
              </a:tr>
            </a:tbl>
          </a:graphicData>
        </a:graphic>
      </p:graphicFrame>
    </p:spTree>
    <p:extLst>
      <p:ext uri="{BB962C8B-B14F-4D97-AF65-F5344CB8AC3E}">
        <p14:creationId xmlns:p14="http://schemas.microsoft.com/office/powerpoint/2010/main" val="1524169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402729"/>
            <a:ext cx="12191999" cy="885744"/>
          </a:xfrm>
        </p:spPr>
        <p:txBody>
          <a:bodyPr/>
          <a:lstStyle/>
          <a:p>
            <a:pPr algn="ctr"/>
            <a:r>
              <a:rPr lang="cs-CZ" b="1" dirty="0"/>
              <a:t>Cílové skupiny</a:t>
            </a:r>
            <a:endParaRPr lang="cs-CZ" dirty="0"/>
          </a:p>
        </p:txBody>
      </p:sp>
      <p:sp>
        <p:nvSpPr>
          <p:cNvPr id="3" name="Zástupný symbol pro obsah 2"/>
          <p:cNvSpPr>
            <a:spLocks noGrp="1"/>
          </p:cNvSpPr>
          <p:nvPr>
            <p:ph idx="1"/>
          </p:nvPr>
        </p:nvSpPr>
        <p:spPr>
          <a:xfrm>
            <a:off x="374073" y="1288473"/>
            <a:ext cx="11492345" cy="5569527"/>
          </a:xfrm>
        </p:spPr>
        <p:txBody>
          <a:bodyPr numCol="2">
            <a:normAutofit lnSpcReduction="10000"/>
          </a:bodyPr>
          <a:lstStyle/>
          <a:p>
            <a:pPr marL="0" indent="0">
              <a:buNone/>
            </a:pPr>
            <a:r>
              <a:rPr lang="cs-CZ" b="1" dirty="0"/>
              <a:t>Integrační sociální podniky:</a:t>
            </a:r>
          </a:p>
          <a:p>
            <a:r>
              <a:rPr lang="cs-CZ" dirty="0"/>
              <a:t>Osoby dlouhodobě nebo opakovaně nezaměstnané</a:t>
            </a:r>
          </a:p>
          <a:p>
            <a:r>
              <a:rPr lang="cs-CZ" dirty="0"/>
              <a:t>Osoby se zdravotním postižením</a:t>
            </a:r>
          </a:p>
          <a:p>
            <a:r>
              <a:rPr lang="cs-CZ" dirty="0"/>
              <a:t>Osoby v nebo po výkonu trestu</a:t>
            </a:r>
          </a:p>
          <a:p>
            <a:r>
              <a:rPr lang="cs-CZ" dirty="0"/>
              <a:t>Osoby opouštějící institucionální zařízení</a:t>
            </a:r>
          </a:p>
          <a:p>
            <a:r>
              <a:rPr lang="cs-CZ" dirty="0"/>
              <a:t>Azylanti do 12 měsíců od získání azylu</a:t>
            </a:r>
          </a:p>
          <a:p>
            <a:r>
              <a:rPr lang="cs-CZ" dirty="0"/>
              <a:t>Osoby pečující o jiné závislé osoby</a:t>
            </a:r>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r>
              <a:rPr lang="cs-CZ" b="1" dirty="0"/>
              <a:t>Environmentální sociální podniky:</a:t>
            </a:r>
          </a:p>
          <a:p>
            <a:r>
              <a:rPr lang="cs-CZ" dirty="0"/>
              <a:t>Osoby nezaměstnané déle než 5 měsíců</a:t>
            </a:r>
          </a:p>
          <a:p>
            <a:r>
              <a:rPr lang="cs-CZ" dirty="0"/>
              <a:t>Osoby se zdravotním postižením</a:t>
            </a:r>
          </a:p>
          <a:p>
            <a:r>
              <a:rPr lang="cs-CZ" dirty="0"/>
              <a:t>Osoby v nebo po výkonu trestu</a:t>
            </a:r>
          </a:p>
          <a:p>
            <a:r>
              <a:rPr lang="cs-CZ" dirty="0"/>
              <a:t>Osoby opouštějící institucionální zařízení</a:t>
            </a:r>
          </a:p>
          <a:p>
            <a:r>
              <a:rPr lang="cs-CZ" dirty="0"/>
              <a:t>Azylanti do 12 měsíců od získání azylu</a:t>
            </a:r>
          </a:p>
          <a:p>
            <a:r>
              <a:rPr lang="cs-CZ" dirty="0"/>
              <a:t>Neaktivní osoby</a:t>
            </a:r>
          </a:p>
          <a:p>
            <a:r>
              <a:rPr lang="cs-CZ" dirty="0"/>
              <a:t>Osoby pečující o malé děti</a:t>
            </a:r>
          </a:p>
          <a:p>
            <a:r>
              <a:rPr lang="cs-CZ" dirty="0"/>
              <a:t>Uchazeči a zájemci o zaměstnání a neaktivní osoby ve věku 50 a více let</a:t>
            </a:r>
          </a:p>
          <a:p>
            <a:r>
              <a:rPr lang="cs-CZ" dirty="0"/>
              <a:t>Lidé mladší 30 let, kteří nejsou zaměstnání, nevzdělávají se a nejsou v profesní přípravě</a:t>
            </a:r>
          </a:p>
          <a:p>
            <a:r>
              <a:rPr lang="cs-CZ" dirty="0"/>
              <a:t>Osoby vracející se po mateřské/rodičovské dovolené</a:t>
            </a:r>
          </a:p>
          <a:p>
            <a:r>
              <a:rPr lang="cs-CZ" dirty="0"/>
              <a:t>Osoby pečující o jiné závislé osoby</a:t>
            </a:r>
          </a:p>
          <a:p>
            <a:pPr marL="0" indent="0">
              <a:buNone/>
            </a:pPr>
            <a:endParaRPr lang="cs-CZ" dirty="0"/>
          </a:p>
        </p:txBody>
      </p:sp>
    </p:spTree>
    <p:extLst>
      <p:ext uri="{BB962C8B-B14F-4D97-AF65-F5344CB8AC3E}">
        <p14:creationId xmlns:p14="http://schemas.microsoft.com/office/powerpoint/2010/main" val="1520418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0" y="261257"/>
            <a:ext cx="12191999" cy="856979"/>
          </a:xfrm>
        </p:spPr>
        <p:txBody>
          <a:bodyPr>
            <a:normAutofit/>
          </a:bodyPr>
          <a:lstStyle/>
          <a:p>
            <a:pPr algn="ctr"/>
            <a:r>
              <a:rPr lang="cs-CZ" sz="3200" b="1" dirty="0"/>
              <a:t>Míra podpory – rozpad zdrojů financování</a:t>
            </a:r>
            <a:endParaRPr lang="cs-CZ" b="1" dirty="0"/>
          </a:p>
        </p:txBody>
      </p:sp>
      <p:graphicFrame>
        <p:nvGraphicFramePr>
          <p:cNvPr id="6" name="Zástupný symbol pro obsah 5">
            <a:extLst>
              <a:ext uri="{FF2B5EF4-FFF2-40B4-BE49-F238E27FC236}">
                <a16:creationId xmlns:a16="http://schemas.microsoft.com/office/drawing/2014/main" id="{53759BD6-884D-4FED-AF11-4A302A6E81B4}"/>
              </a:ext>
            </a:extLst>
          </p:cNvPr>
          <p:cNvGraphicFramePr>
            <a:graphicFrameLocks noGrp="1"/>
          </p:cNvGraphicFramePr>
          <p:nvPr>
            <p:ph idx="1"/>
            <p:extLst>
              <p:ext uri="{D42A27DB-BD31-4B8C-83A1-F6EECF244321}">
                <p14:modId xmlns:p14="http://schemas.microsoft.com/office/powerpoint/2010/main" val="3058201898"/>
              </p:ext>
            </p:extLst>
          </p:nvPr>
        </p:nvGraphicFramePr>
        <p:xfrm>
          <a:off x="406400" y="914402"/>
          <a:ext cx="11669486" cy="5788579"/>
        </p:xfrm>
        <a:graphic>
          <a:graphicData uri="http://schemas.openxmlformats.org/drawingml/2006/table">
            <a:tbl>
              <a:tblPr firstRow="1" bandRow="1">
                <a:tableStyleId>{5C22544A-7EE6-4342-B048-85BDC9FD1C3A}</a:tableStyleId>
              </a:tblPr>
              <a:tblGrid>
                <a:gridCol w="5314716">
                  <a:extLst>
                    <a:ext uri="{9D8B030D-6E8A-4147-A177-3AD203B41FA5}">
                      <a16:colId xmlns:a16="http://schemas.microsoft.com/office/drawing/2014/main" val="1353882408"/>
                    </a:ext>
                  </a:extLst>
                </a:gridCol>
                <a:gridCol w="2565812">
                  <a:extLst>
                    <a:ext uri="{9D8B030D-6E8A-4147-A177-3AD203B41FA5}">
                      <a16:colId xmlns:a16="http://schemas.microsoft.com/office/drawing/2014/main" val="2114792314"/>
                    </a:ext>
                  </a:extLst>
                </a:gridCol>
                <a:gridCol w="2203445">
                  <a:extLst>
                    <a:ext uri="{9D8B030D-6E8A-4147-A177-3AD203B41FA5}">
                      <a16:colId xmlns:a16="http://schemas.microsoft.com/office/drawing/2014/main" val="2983140652"/>
                    </a:ext>
                  </a:extLst>
                </a:gridCol>
                <a:gridCol w="1585513">
                  <a:extLst>
                    <a:ext uri="{9D8B030D-6E8A-4147-A177-3AD203B41FA5}">
                      <a16:colId xmlns:a16="http://schemas.microsoft.com/office/drawing/2014/main" val="371507739"/>
                    </a:ext>
                  </a:extLst>
                </a:gridCol>
              </a:tblGrid>
              <a:tr h="1035559">
                <a:tc>
                  <a:txBody>
                    <a:bodyPr/>
                    <a:lstStyle/>
                    <a:p>
                      <a:pPr marL="36195" marR="36195" algn="ctr">
                        <a:spcBef>
                          <a:spcPts val="300"/>
                        </a:spcBef>
                        <a:spcAft>
                          <a:spcPts val="0"/>
                        </a:spcAft>
                      </a:pPr>
                      <a:r>
                        <a:rPr lang="cs-CZ" sz="1600">
                          <a:effectLst/>
                          <a:latin typeface="Corbel" panose="020B0503020204020204" pitchFamily="34" charset="0"/>
                        </a:rPr>
                        <a:t>Typ příjemce dle pravidel spolufinancování</a:t>
                      </a:r>
                      <a:endParaRPr lang="cs-CZ" sz="160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tc>
                <a:tc>
                  <a:txBody>
                    <a:bodyPr/>
                    <a:lstStyle/>
                    <a:p>
                      <a:pPr marL="36195" marR="36195" algn="ctr">
                        <a:spcBef>
                          <a:spcPts val="300"/>
                        </a:spcBef>
                        <a:spcAft>
                          <a:spcPts val="0"/>
                        </a:spcAft>
                      </a:pPr>
                      <a:r>
                        <a:rPr lang="cs-CZ" sz="1600">
                          <a:effectLst/>
                          <a:latin typeface="Corbel" panose="020B0503020204020204" pitchFamily="34" charset="0"/>
                        </a:rPr>
                        <a:t>Evropský podíl</a:t>
                      </a:r>
                      <a:endParaRPr lang="cs-CZ" sz="160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tc>
                <a:tc>
                  <a:txBody>
                    <a:bodyPr/>
                    <a:lstStyle/>
                    <a:p>
                      <a:pPr marL="36195" marR="36195" algn="ctr">
                        <a:spcBef>
                          <a:spcPts val="300"/>
                        </a:spcBef>
                        <a:spcAft>
                          <a:spcPts val="0"/>
                        </a:spcAft>
                      </a:pPr>
                      <a:r>
                        <a:rPr lang="cs-CZ" sz="1600">
                          <a:effectLst/>
                          <a:latin typeface="Corbel" panose="020B0503020204020204" pitchFamily="34" charset="0"/>
                        </a:rPr>
                        <a:t>Příjemce</a:t>
                      </a:r>
                      <a:endParaRPr lang="cs-CZ" sz="160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tc>
                <a:tc>
                  <a:txBody>
                    <a:bodyPr/>
                    <a:lstStyle/>
                    <a:p>
                      <a:pPr marL="36195" marR="36195" algn="ctr">
                        <a:spcBef>
                          <a:spcPts val="300"/>
                        </a:spcBef>
                        <a:spcAft>
                          <a:spcPts val="0"/>
                        </a:spcAft>
                      </a:pPr>
                      <a:r>
                        <a:rPr lang="cs-CZ" sz="1600" dirty="0">
                          <a:effectLst/>
                          <a:latin typeface="Corbel" panose="020B0503020204020204" pitchFamily="34" charset="0"/>
                        </a:rPr>
                        <a:t>Státní rozpočet</a:t>
                      </a:r>
                      <a:endParaRPr lang="cs-CZ" sz="1600" dirty="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tc>
                <a:extLst>
                  <a:ext uri="{0D108BD9-81ED-4DB2-BD59-A6C34878D82A}">
                    <a16:rowId xmlns:a16="http://schemas.microsoft.com/office/drawing/2014/main" val="3886571916"/>
                  </a:ext>
                </a:extLst>
              </a:tr>
              <a:tr h="1250122">
                <a:tc>
                  <a:txBody>
                    <a:bodyPr/>
                    <a:lstStyle/>
                    <a:p>
                      <a:pPr marL="36195" marR="36195">
                        <a:spcBef>
                          <a:spcPts val="300"/>
                        </a:spcBef>
                        <a:spcAft>
                          <a:spcPts val="0"/>
                        </a:spcAft>
                      </a:pPr>
                      <a:r>
                        <a:rPr lang="cs-CZ" sz="1400" dirty="0">
                          <a:effectLst/>
                          <a:latin typeface="Corbel" panose="020B0503020204020204" pitchFamily="34" charset="0"/>
                        </a:rPr>
                        <a:t>Soukromoprávní subjekty vykonávající veřejně prospěšnou činnost (v případě aktivity 4.1 Integrační sociální podnik a 4.2 Environmentální sociální podnik):</a:t>
                      </a:r>
                    </a:p>
                    <a:p>
                      <a:pPr marL="36195" marR="36195">
                        <a:spcBef>
                          <a:spcPts val="300"/>
                        </a:spcBef>
                        <a:spcAft>
                          <a:spcPts val="0"/>
                        </a:spcAft>
                      </a:pPr>
                      <a:r>
                        <a:rPr lang="cs-CZ" sz="1400" dirty="0">
                          <a:effectLst/>
                          <a:latin typeface="Corbel" panose="020B0503020204020204" pitchFamily="34" charset="0"/>
                        </a:rPr>
                        <a:t>Obecně prospěšné společnosti, Spolky, Ústavy, Církevní právnické osoby, Nadace a nadační fondy</a:t>
                      </a:r>
                    </a:p>
                    <a:p>
                      <a:pPr marL="36195" marR="36195">
                        <a:spcBef>
                          <a:spcPts val="300"/>
                        </a:spcBef>
                        <a:spcAft>
                          <a:spcPts val="0"/>
                        </a:spcAft>
                      </a:pPr>
                      <a:r>
                        <a:rPr lang="cs-CZ" sz="1400" dirty="0">
                          <a:effectLst/>
                          <a:latin typeface="Corbel" panose="020B0503020204020204" pitchFamily="34" charset="0"/>
                        </a:rPr>
                        <a:t> </a:t>
                      </a:r>
                      <a:endParaRPr lang="cs-CZ" sz="1400" dirty="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tc>
                <a:tc>
                  <a:txBody>
                    <a:bodyPr/>
                    <a:lstStyle/>
                    <a:p>
                      <a:pPr marL="36195" marR="36195" algn="ctr">
                        <a:spcBef>
                          <a:spcPts val="300"/>
                        </a:spcBef>
                        <a:spcAft>
                          <a:spcPts val="0"/>
                        </a:spcAft>
                      </a:pPr>
                      <a:r>
                        <a:rPr lang="cs-CZ" sz="1400">
                          <a:effectLst/>
                          <a:latin typeface="Corbel" panose="020B0503020204020204" pitchFamily="34" charset="0"/>
                        </a:rPr>
                        <a:t>85 %</a:t>
                      </a:r>
                      <a:endParaRPr lang="cs-CZ" sz="140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nchor="ctr"/>
                </a:tc>
                <a:tc>
                  <a:txBody>
                    <a:bodyPr/>
                    <a:lstStyle/>
                    <a:p>
                      <a:pPr marL="36195" marR="36195" algn="ctr">
                        <a:spcBef>
                          <a:spcPts val="300"/>
                        </a:spcBef>
                        <a:spcAft>
                          <a:spcPts val="0"/>
                        </a:spcAft>
                      </a:pPr>
                      <a:r>
                        <a:rPr lang="cs-CZ" sz="1400">
                          <a:effectLst/>
                          <a:latin typeface="Corbel" panose="020B0503020204020204" pitchFamily="34" charset="0"/>
                        </a:rPr>
                        <a:t>15 %</a:t>
                      </a:r>
                      <a:endParaRPr lang="cs-CZ" sz="140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nchor="ctr"/>
                </a:tc>
                <a:tc>
                  <a:txBody>
                    <a:bodyPr/>
                    <a:lstStyle/>
                    <a:p>
                      <a:pPr marL="36195" marR="36195" algn="ctr">
                        <a:spcBef>
                          <a:spcPts val="300"/>
                        </a:spcBef>
                        <a:spcAft>
                          <a:spcPts val="0"/>
                        </a:spcAft>
                      </a:pPr>
                      <a:r>
                        <a:rPr lang="cs-CZ" sz="1400">
                          <a:effectLst/>
                          <a:latin typeface="Corbel" panose="020B0503020204020204" pitchFamily="34" charset="0"/>
                        </a:rPr>
                        <a:t>0 %</a:t>
                      </a:r>
                      <a:endParaRPr lang="cs-CZ" sz="140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nchor="ctr"/>
                </a:tc>
                <a:extLst>
                  <a:ext uri="{0D108BD9-81ED-4DB2-BD59-A6C34878D82A}">
                    <a16:rowId xmlns:a16="http://schemas.microsoft.com/office/drawing/2014/main" val="1794660566"/>
                  </a:ext>
                </a:extLst>
              </a:tr>
              <a:tr h="3396660">
                <a:tc>
                  <a:txBody>
                    <a:bodyPr/>
                    <a:lstStyle/>
                    <a:p>
                      <a:pPr marL="36195" marR="36195">
                        <a:spcBef>
                          <a:spcPts val="300"/>
                        </a:spcBef>
                        <a:spcAft>
                          <a:spcPts val="0"/>
                        </a:spcAft>
                      </a:pPr>
                      <a:r>
                        <a:rPr lang="cs-CZ" sz="1400" dirty="0">
                          <a:effectLst/>
                          <a:latin typeface="Corbel" panose="020B0503020204020204" pitchFamily="34" charset="0"/>
                        </a:rPr>
                        <a:t>Ostatní subjekty neobsažené ve výše uvedených kategoriích:</a:t>
                      </a:r>
                    </a:p>
                    <a:p>
                      <a:pPr marL="36195" marR="36195">
                        <a:spcBef>
                          <a:spcPts val="300"/>
                        </a:spcBef>
                        <a:spcAft>
                          <a:spcPts val="0"/>
                        </a:spcAft>
                      </a:pPr>
                      <a:r>
                        <a:rPr lang="cs-CZ" sz="1400" dirty="0">
                          <a:effectLst/>
                          <a:latin typeface="Corbel" panose="020B0503020204020204" pitchFamily="34" charset="0"/>
                        </a:rPr>
                        <a:t>Obchodní společnosti: </a:t>
                      </a:r>
                    </a:p>
                    <a:p>
                      <a:pPr marL="342900" marR="36195" lvl="0" indent="-342900">
                        <a:spcBef>
                          <a:spcPts val="300"/>
                        </a:spcBef>
                        <a:spcAft>
                          <a:spcPts val="0"/>
                        </a:spcAft>
                        <a:buFont typeface="Calibri" panose="020F0502020204030204" pitchFamily="34" charset="0"/>
                        <a:buChar char="-"/>
                      </a:pPr>
                      <a:r>
                        <a:rPr lang="cs-CZ" sz="1400" dirty="0">
                          <a:effectLst/>
                          <a:latin typeface="Corbel" panose="020B0503020204020204" pitchFamily="34" charset="0"/>
                        </a:rPr>
                        <a:t>veřejná obchodní společnost </a:t>
                      </a:r>
                    </a:p>
                    <a:p>
                      <a:pPr marL="342900" marR="36195" lvl="0" indent="-342900">
                        <a:spcBef>
                          <a:spcPts val="300"/>
                        </a:spcBef>
                        <a:spcAft>
                          <a:spcPts val="0"/>
                        </a:spcAft>
                        <a:buFont typeface="Calibri" panose="020F0502020204030204" pitchFamily="34" charset="0"/>
                        <a:buChar char="-"/>
                      </a:pPr>
                      <a:r>
                        <a:rPr lang="cs-CZ" sz="1400" dirty="0">
                          <a:effectLst/>
                          <a:latin typeface="Corbel" panose="020B0503020204020204" pitchFamily="34" charset="0"/>
                        </a:rPr>
                        <a:t>komanditní společnost </a:t>
                      </a:r>
                    </a:p>
                    <a:p>
                      <a:pPr marL="342900" marR="36195" lvl="0" indent="-342900">
                        <a:spcBef>
                          <a:spcPts val="300"/>
                        </a:spcBef>
                        <a:spcAft>
                          <a:spcPts val="0"/>
                        </a:spcAft>
                        <a:buFont typeface="Calibri" panose="020F0502020204030204" pitchFamily="34" charset="0"/>
                        <a:buChar char="-"/>
                      </a:pPr>
                      <a:r>
                        <a:rPr lang="cs-CZ" sz="1400" dirty="0">
                          <a:effectLst/>
                          <a:latin typeface="Corbel" panose="020B0503020204020204" pitchFamily="34" charset="0"/>
                        </a:rPr>
                        <a:t>společnost s ručením omezeným </a:t>
                      </a:r>
                    </a:p>
                    <a:p>
                      <a:pPr marL="342900" marR="36195" lvl="0" indent="-342900">
                        <a:spcBef>
                          <a:spcPts val="300"/>
                        </a:spcBef>
                        <a:spcAft>
                          <a:spcPts val="0"/>
                        </a:spcAft>
                        <a:buFont typeface="Calibri" panose="020F0502020204030204" pitchFamily="34" charset="0"/>
                        <a:buChar char="-"/>
                      </a:pPr>
                      <a:r>
                        <a:rPr lang="cs-CZ" sz="1400" dirty="0">
                          <a:effectLst/>
                          <a:latin typeface="Corbel" panose="020B0503020204020204" pitchFamily="34" charset="0"/>
                        </a:rPr>
                        <a:t>akciová společnost </a:t>
                      </a:r>
                    </a:p>
                    <a:p>
                      <a:pPr marL="342900" marR="36195" lvl="0" indent="-342900">
                        <a:spcBef>
                          <a:spcPts val="300"/>
                        </a:spcBef>
                        <a:spcAft>
                          <a:spcPts val="0"/>
                        </a:spcAft>
                        <a:buFont typeface="Calibri" panose="020F0502020204030204" pitchFamily="34" charset="0"/>
                        <a:buChar char="-"/>
                      </a:pPr>
                      <a:r>
                        <a:rPr lang="cs-CZ" sz="1400" dirty="0">
                          <a:effectLst/>
                          <a:latin typeface="Corbel" panose="020B0503020204020204" pitchFamily="34" charset="0"/>
                        </a:rPr>
                        <a:t>evropská společnost  </a:t>
                      </a:r>
                    </a:p>
                    <a:p>
                      <a:pPr marL="342900" marR="36195" lvl="0" indent="-342900">
                        <a:spcBef>
                          <a:spcPts val="300"/>
                        </a:spcBef>
                        <a:spcAft>
                          <a:spcPts val="0"/>
                        </a:spcAft>
                        <a:buFont typeface="Calibri" panose="020F0502020204030204" pitchFamily="34" charset="0"/>
                        <a:buChar char="-"/>
                      </a:pPr>
                      <a:r>
                        <a:rPr lang="cs-CZ" sz="1400" dirty="0">
                          <a:effectLst/>
                          <a:latin typeface="Corbel" panose="020B0503020204020204" pitchFamily="34" charset="0"/>
                        </a:rPr>
                        <a:t>evropské hospodářské zájmové sdružení</a:t>
                      </a:r>
                    </a:p>
                    <a:p>
                      <a:pPr marL="36195" marR="36195">
                        <a:spcBef>
                          <a:spcPts val="300"/>
                        </a:spcBef>
                        <a:spcAft>
                          <a:spcPts val="0"/>
                        </a:spcAft>
                      </a:pPr>
                      <a:r>
                        <a:rPr lang="cs-CZ" sz="1400" dirty="0">
                          <a:effectLst/>
                          <a:latin typeface="Corbel" panose="020B0503020204020204" pitchFamily="34" charset="0"/>
                        </a:rPr>
                        <a:t>Státní podniky</a:t>
                      </a:r>
                    </a:p>
                    <a:p>
                      <a:pPr marL="36195" marR="36195">
                        <a:spcBef>
                          <a:spcPts val="300"/>
                        </a:spcBef>
                        <a:spcAft>
                          <a:spcPts val="0"/>
                        </a:spcAft>
                      </a:pPr>
                      <a:r>
                        <a:rPr lang="cs-CZ" sz="1400" dirty="0">
                          <a:effectLst/>
                          <a:latin typeface="Corbel" panose="020B0503020204020204" pitchFamily="34" charset="0"/>
                        </a:rPr>
                        <a:t>Družstva:</a:t>
                      </a:r>
                    </a:p>
                    <a:p>
                      <a:pPr marL="342900" marR="36195" lvl="0" indent="-342900">
                        <a:spcBef>
                          <a:spcPts val="300"/>
                        </a:spcBef>
                        <a:spcAft>
                          <a:spcPts val="0"/>
                        </a:spcAft>
                        <a:buFont typeface="Calibri" panose="020F0502020204030204" pitchFamily="34" charset="0"/>
                        <a:buChar char="-"/>
                      </a:pPr>
                      <a:r>
                        <a:rPr lang="cs-CZ" sz="1400" dirty="0">
                          <a:effectLst/>
                          <a:latin typeface="Corbel" panose="020B0503020204020204" pitchFamily="34" charset="0"/>
                        </a:rPr>
                        <a:t>Družstvo, sociální družstvo, evropská družstevní společnost</a:t>
                      </a:r>
                    </a:p>
                    <a:p>
                      <a:pPr marL="36195" marR="36195">
                        <a:spcBef>
                          <a:spcPts val="300"/>
                        </a:spcBef>
                        <a:spcAft>
                          <a:spcPts val="0"/>
                        </a:spcAft>
                      </a:pPr>
                      <a:r>
                        <a:rPr lang="cs-CZ" sz="1400" dirty="0">
                          <a:effectLst/>
                          <a:latin typeface="Corbel" panose="020B0503020204020204" pitchFamily="34" charset="0"/>
                        </a:rPr>
                        <a:t>OSVČ</a:t>
                      </a:r>
                      <a:endParaRPr lang="cs-CZ" sz="1400" dirty="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tc>
                <a:tc>
                  <a:txBody>
                    <a:bodyPr/>
                    <a:lstStyle/>
                    <a:p>
                      <a:pPr marL="36195" marR="36195" algn="ctr">
                        <a:spcBef>
                          <a:spcPts val="300"/>
                        </a:spcBef>
                        <a:spcAft>
                          <a:spcPts val="0"/>
                        </a:spcAft>
                      </a:pPr>
                      <a:r>
                        <a:rPr lang="cs-CZ" sz="1400" dirty="0">
                          <a:effectLst/>
                          <a:latin typeface="Corbel" panose="020B0503020204020204" pitchFamily="34" charset="0"/>
                        </a:rPr>
                        <a:t>85 %</a:t>
                      </a:r>
                      <a:endParaRPr lang="cs-CZ" sz="1400" dirty="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nchor="ctr"/>
                </a:tc>
                <a:tc>
                  <a:txBody>
                    <a:bodyPr/>
                    <a:lstStyle/>
                    <a:p>
                      <a:pPr marL="36195" marR="36195" algn="ctr">
                        <a:spcBef>
                          <a:spcPts val="300"/>
                        </a:spcBef>
                        <a:spcAft>
                          <a:spcPts val="0"/>
                        </a:spcAft>
                      </a:pPr>
                      <a:r>
                        <a:rPr lang="cs-CZ" sz="1400">
                          <a:effectLst/>
                          <a:latin typeface="Corbel" panose="020B0503020204020204" pitchFamily="34" charset="0"/>
                        </a:rPr>
                        <a:t>15 %</a:t>
                      </a:r>
                      <a:endParaRPr lang="cs-CZ" sz="140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nchor="ctr"/>
                </a:tc>
                <a:tc>
                  <a:txBody>
                    <a:bodyPr/>
                    <a:lstStyle/>
                    <a:p>
                      <a:pPr marL="36195" marR="36195" algn="ctr">
                        <a:spcBef>
                          <a:spcPts val="300"/>
                        </a:spcBef>
                        <a:spcAft>
                          <a:spcPts val="0"/>
                        </a:spcAft>
                      </a:pPr>
                      <a:r>
                        <a:rPr lang="cs-CZ" sz="1400" dirty="0">
                          <a:effectLst/>
                          <a:latin typeface="Corbel" panose="020B0503020204020204" pitchFamily="34" charset="0"/>
                        </a:rPr>
                        <a:t>0 %</a:t>
                      </a:r>
                      <a:endParaRPr lang="cs-CZ" sz="1400" dirty="0">
                        <a:effectLst/>
                        <a:latin typeface="Corbel" panose="020B0503020204020204" pitchFamily="34" charset="0"/>
                        <a:ea typeface="Calibri" panose="020F0502020204030204" pitchFamily="34" charset="0"/>
                        <a:cs typeface="Times New Roman" panose="02020603050405020304" pitchFamily="18" charset="0"/>
                      </a:endParaRPr>
                    </a:p>
                  </a:txBody>
                  <a:tcPr marL="47961" marR="47961" marT="0" marB="0" anchor="ctr"/>
                </a:tc>
                <a:extLst>
                  <a:ext uri="{0D108BD9-81ED-4DB2-BD59-A6C34878D82A}">
                    <a16:rowId xmlns:a16="http://schemas.microsoft.com/office/drawing/2014/main" val="3370331551"/>
                  </a:ext>
                </a:extLst>
              </a:tr>
            </a:tbl>
          </a:graphicData>
        </a:graphic>
      </p:graphicFrame>
    </p:spTree>
    <p:extLst>
      <p:ext uri="{BB962C8B-B14F-4D97-AF65-F5344CB8AC3E}">
        <p14:creationId xmlns:p14="http://schemas.microsoft.com/office/powerpoint/2010/main" val="3654215451"/>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3118</TotalTime>
  <Words>3459</Words>
  <Application>Microsoft Office PowerPoint</Application>
  <PresentationFormat>Širokoúhlá obrazovka</PresentationFormat>
  <Paragraphs>533</Paragraphs>
  <Slides>49</Slides>
  <Notes>14</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49</vt:i4>
      </vt:variant>
    </vt:vector>
  </HeadingPairs>
  <TitlesOfParts>
    <vt:vector size="58" baseType="lpstr">
      <vt:lpstr>Arial</vt:lpstr>
      <vt:lpstr>Calibri</vt:lpstr>
      <vt:lpstr>Century Gothic</vt:lpstr>
      <vt:lpstr>Corbel</vt:lpstr>
      <vt:lpstr>Courier New</vt:lpstr>
      <vt:lpstr>Symbol</vt:lpstr>
      <vt:lpstr>Times New Roman</vt:lpstr>
      <vt:lpstr>Wingdings 3</vt:lpstr>
      <vt:lpstr>Stébla</vt:lpstr>
      <vt:lpstr>Výzva MAS č. 3 z OPZ:</vt:lpstr>
      <vt:lpstr>Program semináře</vt:lpstr>
      <vt:lpstr>Představení výzvy</vt:lpstr>
      <vt:lpstr>Představení 4. výzvy MAS MOST Vysočiny   OPZ - Sociální podnikání </vt:lpstr>
      <vt:lpstr>Věcné zaměření výzvy</vt:lpstr>
      <vt:lpstr>Termíny a alokace</vt:lpstr>
      <vt:lpstr>Oprávnění žadatelé</vt:lpstr>
      <vt:lpstr>Cílové skupiny</vt:lpstr>
      <vt:lpstr>Míra podpory – rozpad zdrojů financování</vt:lpstr>
      <vt:lpstr>Informace o křížovém financování a nepřímých nákladech</vt:lpstr>
      <vt:lpstr>Nepřímé náklady</vt:lpstr>
      <vt:lpstr>Podporované aktivity</vt:lpstr>
      <vt:lpstr>Podporované aktivity Aktivita 1</vt:lpstr>
      <vt:lpstr>Podporované aktivity Aktivita 2</vt:lpstr>
      <vt:lpstr>Indikátory</vt:lpstr>
      <vt:lpstr>Indikátory</vt:lpstr>
      <vt:lpstr>Povinnosti související s indikátory</vt:lpstr>
      <vt:lpstr>Sankce při nesplnění závazků týkajících se indikátorů</vt:lpstr>
      <vt:lpstr>Indikátory se závazkem (v rámci této výzvy)</vt:lpstr>
      <vt:lpstr>Indikátory bez závazku (v rámci této výzvy)</vt:lpstr>
      <vt:lpstr>Způsobilost výdajů</vt:lpstr>
      <vt:lpstr>Způsobilost výdajů</vt:lpstr>
      <vt:lpstr>Věcná způsobilost</vt:lpstr>
      <vt:lpstr>Celkové způsobilé výdaje  </vt:lpstr>
      <vt:lpstr>Prezentace aplikace PowerPoint</vt:lpstr>
      <vt:lpstr>Projektová žádost</vt:lpstr>
      <vt:lpstr>Příprava žádosti o podporu</vt:lpstr>
      <vt:lpstr>Příprava žádosti o podporu</vt:lpstr>
      <vt:lpstr>Příprava žádosti o podporu</vt:lpstr>
      <vt:lpstr>Příprava žádosti o podporu</vt:lpstr>
      <vt:lpstr>Příprava žádosti o podporu</vt:lpstr>
      <vt:lpstr>Logický rámec projektové žádosti</vt:lpstr>
      <vt:lpstr>Hodnocení a výběr projektu</vt:lpstr>
      <vt:lpstr>Proces hodnocení a výběru projektů</vt:lpstr>
      <vt:lpstr>Proces hodnocení a výběru projektů</vt:lpstr>
      <vt:lpstr> Hodnocení přijatelnosti a formálních náležitostí</vt:lpstr>
      <vt:lpstr>Hodnocení přijatelnosti a formálních náležitostí</vt:lpstr>
      <vt:lpstr>Věcné hodnocení</vt:lpstr>
      <vt:lpstr>Prezentace aplikace PowerPoint</vt:lpstr>
      <vt:lpstr>Věcné hodnocení</vt:lpstr>
      <vt:lpstr>Věcné hodnocení</vt:lpstr>
      <vt:lpstr>Proces hodnocení a výběru projektů Shrnutí a lhůty</vt:lpstr>
      <vt:lpstr>Povinná publicita</vt:lpstr>
      <vt:lpstr>IS KP14+</vt:lpstr>
      <vt:lpstr>IS KP14+</vt:lpstr>
      <vt:lpstr>Postup při podávání žádosti</vt:lpstr>
      <vt:lpstr>Důležité odkazy</vt:lpstr>
      <vt:lpstr>Spojení na vyhlašovatele výzvy- Řídící orgán OPZ – pro konzultaci projektových záměrů </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Ivča</dc:creator>
  <cp:lastModifiedBy>Velkomeziricsko</cp:lastModifiedBy>
  <cp:revision>74</cp:revision>
  <cp:lastPrinted>2018-04-04T12:33:57Z</cp:lastPrinted>
  <dcterms:created xsi:type="dcterms:W3CDTF">2017-04-11T08:09:14Z</dcterms:created>
  <dcterms:modified xsi:type="dcterms:W3CDTF">2018-04-09T07:56:03Z</dcterms:modified>
</cp:coreProperties>
</file>