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88"/>
  </p:notesMasterIdLst>
  <p:sldIdLst>
    <p:sldId id="256" r:id="rId2"/>
    <p:sldId id="257" r:id="rId3"/>
    <p:sldId id="259" r:id="rId4"/>
    <p:sldId id="260" r:id="rId5"/>
    <p:sldId id="261" r:id="rId6"/>
    <p:sldId id="339" r:id="rId7"/>
    <p:sldId id="263" r:id="rId8"/>
    <p:sldId id="341" r:id="rId9"/>
    <p:sldId id="265" r:id="rId10"/>
    <p:sldId id="264" r:id="rId11"/>
    <p:sldId id="342" r:id="rId12"/>
    <p:sldId id="350" r:id="rId13"/>
    <p:sldId id="340" r:id="rId14"/>
    <p:sldId id="346" r:id="rId15"/>
    <p:sldId id="344" r:id="rId16"/>
    <p:sldId id="345" r:id="rId17"/>
    <p:sldId id="347" r:id="rId18"/>
    <p:sldId id="266" r:id="rId19"/>
    <p:sldId id="267" r:id="rId20"/>
    <p:sldId id="268" r:id="rId21"/>
    <p:sldId id="269" r:id="rId22"/>
    <p:sldId id="270" r:id="rId23"/>
    <p:sldId id="272" r:id="rId24"/>
    <p:sldId id="273" r:id="rId25"/>
    <p:sldId id="348" r:id="rId26"/>
    <p:sldId id="349" r:id="rId27"/>
    <p:sldId id="282" r:id="rId28"/>
    <p:sldId id="283" r:id="rId29"/>
    <p:sldId id="284" r:id="rId30"/>
    <p:sldId id="274" r:id="rId31"/>
    <p:sldId id="281" r:id="rId32"/>
    <p:sldId id="275" r:id="rId33"/>
    <p:sldId id="276" r:id="rId34"/>
    <p:sldId id="277" r:id="rId35"/>
    <p:sldId id="279" r:id="rId36"/>
    <p:sldId id="280" r:id="rId37"/>
    <p:sldId id="286" r:id="rId38"/>
    <p:sldId id="287" r:id="rId39"/>
    <p:sldId id="289" r:id="rId40"/>
    <p:sldId id="291" r:id="rId41"/>
    <p:sldId id="292" r:id="rId42"/>
    <p:sldId id="293" r:id="rId43"/>
    <p:sldId id="294" r:id="rId44"/>
    <p:sldId id="295" r:id="rId45"/>
    <p:sldId id="296" r:id="rId46"/>
    <p:sldId id="297" r:id="rId47"/>
    <p:sldId id="298" r:id="rId48"/>
    <p:sldId id="336" r:id="rId49"/>
    <p:sldId id="299" r:id="rId50"/>
    <p:sldId id="300" r:id="rId51"/>
    <p:sldId id="301" r:id="rId52"/>
    <p:sldId id="302" r:id="rId53"/>
    <p:sldId id="303" r:id="rId54"/>
    <p:sldId id="304" r:id="rId55"/>
    <p:sldId id="305" r:id="rId56"/>
    <p:sldId id="306" r:id="rId57"/>
    <p:sldId id="307" r:id="rId58"/>
    <p:sldId id="308" r:id="rId59"/>
    <p:sldId id="309" r:id="rId60"/>
    <p:sldId id="320" r:id="rId61"/>
    <p:sldId id="310" r:id="rId62"/>
    <p:sldId id="311" r:id="rId63"/>
    <p:sldId id="312" r:id="rId64"/>
    <p:sldId id="313" r:id="rId65"/>
    <p:sldId id="314" r:id="rId66"/>
    <p:sldId id="315" r:id="rId67"/>
    <p:sldId id="316" r:id="rId68"/>
    <p:sldId id="317" r:id="rId69"/>
    <p:sldId id="318" r:id="rId70"/>
    <p:sldId id="319"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7" r:id="rId86"/>
    <p:sldId id="338" r:id="rId8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048" autoAdjust="0"/>
  </p:normalViewPr>
  <p:slideViewPr>
    <p:cSldViewPr snapToGrid="0">
      <p:cViewPr varScale="1">
        <p:scale>
          <a:sx n="73" d="100"/>
          <a:sy n="73" d="100"/>
        </p:scale>
        <p:origin x="1212" y="72"/>
      </p:cViewPr>
      <p:guideLst/>
    </p:cSldViewPr>
  </p:slid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6727F4-7CB5-4655-BCEF-9FF59344A824}" type="datetimeFigureOut">
              <a:rPr lang="cs-CZ" smtClean="0"/>
              <a:t>05.09.2018</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4612CE-6544-488E-8B36-F38F3D32A4D2}" type="slidenum">
              <a:rPr lang="cs-CZ" smtClean="0"/>
              <a:t>‹#›</a:t>
            </a:fld>
            <a:endParaRPr lang="cs-CZ"/>
          </a:p>
        </p:txBody>
      </p:sp>
    </p:spTree>
    <p:extLst>
      <p:ext uri="{BB962C8B-B14F-4D97-AF65-F5344CB8AC3E}">
        <p14:creationId xmlns:p14="http://schemas.microsoft.com/office/powerpoint/2010/main" val="1169030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esfcr.cz/"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1</a:t>
            </a:fld>
            <a:endParaRPr lang="cs-CZ"/>
          </a:p>
        </p:txBody>
      </p:sp>
    </p:spTree>
    <p:extLst>
      <p:ext uri="{BB962C8B-B14F-4D97-AF65-F5344CB8AC3E}">
        <p14:creationId xmlns:p14="http://schemas.microsoft.com/office/powerpoint/2010/main" val="1041039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11</a:t>
            </a:fld>
            <a:endParaRPr lang="cs-CZ"/>
          </a:p>
        </p:txBody>
      </p:sp>
    </p:spTree>
    <p:extLst>
      <p:ext uri="{BB962C8B-B14F-4D97-AF65-F5344CB8AC3E}">
        <p14:creationId xmlns:p14="http://schemas.microsoft.com/office/powerpoint/2010/main" val="1417319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-nepobytové tábory!</a:t>
            </a:r>
          </a:p>
          <a:p>
            <a:r>
              <a:rPr lang="cs-CZ" dirty="0"/>
              <a:t>Pozor na bagatelní podporu</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12</a:t>
            </a:fld>
            <a:endParaRPr lang="cs-CZ"/>
          </a:p>
        </p:txBody>
      </p:sp>
    </p:spTree>
    <p:extLst>
      <p:ext uri="{BB962C8B-B14F-4D97-AF65-F5344CB8AC3E}">
        <p14:creationId xmlns:p14="http://schemas.microsoft.com/office/powerpoint/2010/main" val="3868472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-nepobytové tábory!</a:t>
            </a:r>
          </a:p>
          <a:p>
            <a:r>
              <a:rPr lang="cs-CZ" dirty="0"/>
              <a:t>Pozor na bagatelní podporu</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13</a:t>
            </a:fld>
            <a:endParaRPr lang="cs-CZ"/>
          </a:p>
        </p:txBody>
      </p:sp>
    </p:spTree>
    <p:extLst>
      <p:ext uri="{BB962C8B-B14F-4D97-AF65-F5344CB8AC3E}">
        <p14:creationId xmlns:p14="http://schemas.microsoft.com/office/powerpoint/2010/main" val="3868472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18</a:t>
            </a:fld>
            <a:endParaRPr lang="cs-CZ"/>
          </a:p>
        </p:txBody>
      </p:sp>
    </p:spTree>
    <p:extLst>
      <p:ext uri="{BB962C8B-B14F-4D97-AF65-F5344CB8AC3E}">
        <p14:creationId xmlns:p14="http://schemas.microsoft.com/office/powerpoint/2010/main" val="3453244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19</a:t>
            </a:fld>
            <a:endParaRPr lang="cs-CZ"/>
          </a:p>
        </p:txBody>
      </p:sp>
    </p:spTree>
    <p:extLst>
      <p:ext uri="{BB962C8B-B14F-4D97-AF65-F5344CB8AC3E}">
        <p14:creationId xmlns:p14="http://schemas.microsoft.com/office/powerpoint/2010/main" val="3580321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20</a:t>
            </a:fld>
            <a:endParaRPr lang="cs-CZ"/>
          </a:p>
        </p:txBody>
      </p:sp>
    </p:spTree>
    <p:extLst>
      <p:ext uri="{BB962C8B-B14F-4D97-AF65-F5344CB8AC3E}">
        <p14:creationId xmlns:p14="http://schemas.microsoft.com/office/powerpoint/2010/main" val="2753474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21</a:t>
            </a:fld>
            <a:endParaRPr lang="cs-CZ"/>
          </a:p>
        </p:txBody>
      </p:sp>
    </p:spTree>
    <p:extLst>
      <p:ext uri="{BB962C8B-B14F-4D97-AF65-F5344CB8AC3E}">
        <p14:creationId xmlns:p14="http://schemas.microsoft.com/office/powerpoint/2010/main" val="528078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22</a:t>
            </a:fld>
            <a:endParaRPr lang="cs-CZ"/>
          </a:p>
        </p:txBody>
      </p:sp>
    </p:spTree>
    <p:extLst>
      <p:ext uri="{BB962C8B-B14F-4D97-AF65-F5344CB8AC3E}">
        <p14:creationId xmlns:p14="http://schemas.microsoft.com/office/powerpoint/2010/main" val="57840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23</a:t>
            </a:fld>
            <a:endParaRPr lang="cs-CZ"/>
          </a:p>
        </p:txBody>
      </p:sp>
    </p:spTree>
    <p:extLst>
      <p:ext uri="{BB962C8B-B14F-4D97-AF65-F5344CB8AC3E}">
        <p14:creationId xmlns:p14="http://schemas.microsoft.com/office/powerpoint/2010/main" val="2843894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24</a:t>
            </a:fld>
            <a:endParaRPr lang="cs-CZ"/>
          </a:p>
        </p:txBody>
      </p:sp>
    </p:spTree>
    <p:extLst>
      <p:ext uri="{BB962C8B-B14F-4D97-AF65-F5344CB8AC3E}">
        <p14:creationId xmlns:p14="http://schemas.microsoft.com/office/powerpoint/2010/main" val="1360447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a:t>
            </a:fld>
            <a:endParaRPr lang="cs-CZ"/>
          </a:p>
        </p:txBody>
      </p:sp>
    </p:spTree>
    <p:extLst>
      <p:ext uri="{BB962C8B-B14F-4D97-AF65-F5344CB8AC3E}">
        <p14:creationId xmlns:p14="http://schemas.microsoft.com/office/powerpoint/2010/main" val="3348613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Nezpůsobilé výdaje: uchazeči mají trvalé bydliště mimo programovou oblast, zaměstnavatelé s</a:t>
            </a:r>
            <a:r>
              <a:rPr lang="cs-CZ" sz="1200" kern="1200" dirty="0">
                <a:solidFill>
                  <a:schemeClr val="tx1"/>
                </a:solidFill>
                <a:effectLst/>
                <a:latin typeface="+mn-lt"/>
                <a:ea typeface="+mn-ea"/>
                <a:cs typeface="+mn-cs"/>
              </a:rPr>
              <a:t>ídlo mimo programovou oblast, resp. rozhoduje, kde se vyskytuje pobočka či provozovna daného zaměstnavatele, Znevýhodněné osoby </a:t>
            </a:r>
          </a:p>
          <a:p>
            <a:r>
              <a:rPr lang="cs-CZ" sz="1200" kern="1200" dirty="0">
                <a:solidFill>
                  <a:schemeClr val="tx1"/>
                </a:solidFill>
                <a:effectLst/>
                <a:latin typeface="+mn-lt"/>
                <a:ea typeface="+mn-ea"/>
                <a:cs typeface="+mn-cs"/>
              </a:rPr>
              <a:t>– s místem trvalého pobytu mimo programovou oblast nebo se zpravidla více než polovinu roku zdržují mimo programovou oblast</a:t>
            </a:r>
          </a:p>
          <a:p>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27</a:t>
            </a:fld>
            <a:endParaRPr lang="cs-CZ"/>
          </a:p>
        </p:txBody>
      </p:sp>
    </p:spTree>
    <p:extLst>
      <p:ext uri="{BB962C8B-B14F-4D97-AF65-F5344CB8AC3E}">
        <p14:creationId xmlns:p14="http://schemas.microsoft.com/office/powerpoint/2010/main" val="3490573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Osobní náklady:</a:t>
            </a:r>
            <a:r>
              <a:rPr lang="cs-CZ" baseline="0" dirty="0"/>
              <a:t> mzdové náklady PS, DPP, DPČ, výše úvazku </a:t>
            </a:r>
            <a:r>
              <a:rPr lang="cs-CZ" baseline="0" dirty="0" err="1"/>
              <a:t>max</a:t>
            </a:r>
            <a:r>
              <a:rPr lang="cs-CZ" baseline="0" dirty="0"/>
              <a:t> 1,0 </a:t>
            </a:r>
          </a:p>
          <a:p>
            <a:r>
              <a:rPr lang="cs-CZ" sz="1200" dirty="0"/>
              <a:t>Z projektu je možné hradit pouze takovou část nákladů, která odpovídá výši úvazku člena realizačního týmu</a:t>
            </a:r>
          </a:p>
          <a:p>
            <a:r>
              <a:rPr lang="cs-CZ" sz="1200" dirty="0"/>
              <a:t>Nákup zařízení a vybavení pro pracovní pozice, které patří do nepřímých nákladů, není možné pořizovat vybavení a zařízení v rámci přímých nákladů</a:t>
            </a:r>
          </a:p>
          <a:p>
            <a:r>
              <a:rPr lang="cs-CZ" sz="1200" dirty="0"/>
              <a:t>Nákup zařízení a vybavení: Způsobilým výdajem projektu je vybavení zařízení, které je pracovištěm pečujících osob (nábytek, hračky, hry, výtvarné či sportovní potřeby, vybavení pro příměstské tábory apod.). </a:t>
            </a:r>
            <a:r>
              <a:rPr lang="cs-CZ" sz="1200" b="1" dirty="0"/>
              <a:t>Pozor na kancelářské potřeby, které spadají do nepřímých nákladů. </a:t>
            </a:r>
          </a:p>
          <a:p>
            <a:r>
              <a:rPr lang="cs-CZ" dirty="0"/>
              <a:t>Způsobilými osobními náklady jsou: </a:t>
            </a:r>
          </a:p>
          <a:p>
            <a:pPr marL="228600" indent="-228600">
              <a:buAutoNum type="alphaLcPeriod"/>
            </a:pPr>
            <a:r>
              <a:rPr lang="cs-CZ" dirty="0"/>
              <a:t>mzdy a platy pracovníků, kteří jsou příjemcem nebo partnerem s finančním příspěvkem zaměstnáni výhradně pro projekt;  b. příslušná část mezd nebo platů zaměstnanců příjemce nebo partnera s finančním příspěvkem, kteří se na realizaci projektu podílejí pouze částí svého úvazku, a to ve výši odpovídající jejich úvazkům na projektu; c. ostatní osobní náklady na zaměstnance příjemce nebo partnera s finančním příspěvkem, kteří jsou v rámci projektu zaměstnáni na dohodu o pracovní činnosti nebo dohodu o provedení práce; d. výdaje na odměnu příjemce podpory nebo partnera s finančním příspěvkem, který je OSVČ63 odměna musí odpovídat vykonané práci pro projekt</a:t>
            </a:r>
          </a:p>
          <a:p>
            <a:pPr marL="228600" indent="-228600">
              <a:buAutoNum type="alphaLcPeriod"/>
            </a:pPr>
            <a:r>
              <a:rPr lang="cs-CZ" dirty="0"/>
              <a:t>Dále jsou způsobilým výdajem odvody zaměstnavatele na sociální a zdravotní pojištění a další poplatky spojené se zaměstnancem hrazené zaměstnavatelem povinně na základě právních předpisů</a:t>
            </a:r>
          </a:p>
          <a:p>
            <a:pPr marL="228600" indent="-228600">
              <a:buAutoNum type="alphaLcPeriod"/>
            </a:pPr>
            <a:r>
              <a:rPr lang="cs-CZ" dirty="0"/>
              <a:t>Náhrady za dovolenou jsou způsobilé pouze v rozsahu, v jakém odpovídají míře zapojení zaměstnance do realizace projektu77 v měsíci, v němž je dovolená čerpána78 </a:t>
            </a:r>
          </a:p>
          <a:p>
            <a:endParaRPr lang="cs-CZ" dirty="0"/>
          </a:p>
          <a:p>
            <a:r>
              <a:rPr lang="cs-CZ" dirty="0"/>
              <a:t>Výdaje na nákup použitého zařízení jsou způsobilé pouze při dodržení následujících podmínek: </a:t>
            </a:r>
          </a:p>
          <a:p>
            <a:r>
              <a:rPr lang="cs-CZ" dirty="0"/>
              <a:t> Použité zboží nebylo v průběhu uplynulých 5 let získáno prostřednictvím podpory z veřejných rozpočtů (zejména státní dotace, podpory ze zdrojů EU);  Kupní cena použitého zboží nepřesáhla jeho tržní cenu85 a byla nižší než cena obdobného, avšak nového zboží. </a:t>
            </a:r>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28</a:t>
            </a:fld>
            <a:endParaRPr lang="cs-CZ"/>
          </a:p>
        </p:txBody>
      </p:sp>
    </p:spTree>
    <p:extLst>
      <p:ext uri="{BB962C8B-B14F-4D97-AF65-F5344CB8AC3E}">
        <p14:creationId xmlns:p14="http://schemas.microsoft.com/office/powerpoint/2010/main" val="4047007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i="0" kern="1200" dirty="0">
                <a:solidFill>
                  <a:schemeClr val="tx1"/>
                </a:solidFill>
                <a:effectLst/>
                <a:latin typeface="+mn-lt"/>
                <a:ea typeface="+mn-ea"/>
                <a:cs typeface="+mn-cs"/>
              </a:rPr>
              <a:t>Nepřímé náklady</a:t>
            </a:r>
            <a:r>
              <a:rPr lang="cs-CZ" sz="1200" b="0" i="0" kern="1200" dirty="0">
                <a:solidFill>
                  <a:schemeClr val="tx1"/>
                </a:solidFill>
                <a:effectLst/>
                <a:latin typeface="+mn-lt"/>
                <a:ea typeface="+mn-ea"/>
                <a:cs typeface="+mn-cs"/>
              </a:rPr>
              <a:t> se nevykazují, a to zejména z důvodu usnadnění administrace jak na straně příjemce, tak na straně poskytovatele.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kern="1200" dirty="0">
                <a:solidFill>
                  <a:schemeClr val="tx1"/>
                </a:solidFill>
                <a:effectLst/>
                <a:latin typeface="+mn-lt"/>
                <a:ea typeface="+mn-ea"/>
                <a:cs typeface="+mn-cs"/>
              </a:rPr>
              <a:t>Lze</a:t>
            </a:r>
            <a:r>
              <a:rPr lang="cs-CZ" sz="1200" b="0" i="0" kern="1200" baseline="0" dirty="0">
                <a:solidFill>
                  <a:schemeClr val="tx1"/>
                </a:solidFill>
                <a:effectLst/>
                <a:latin typeface="+mn-lt"/>
                <a:ea typeface="+mn-ea"/>
                <a:cs typeface="+mn-cs"/>
              </a:rPr>
              <a:t> z nich hradit i pracovní pozice, které:</a:t>
            </a:r>
          </a:p>
          <a:p>
            <a:r>
              <a:rPr lang="pl-PL" dirty="0"/>
              <a:t>-nepracují přímo s cílovou skupinou projektu nebo </a:t>
            </a:r>
          </a:p>
          <a:p>
            <a:r>
              <a:rPr lang="cs-CZ" dirty="0"/>
              <a:t>-nezajišťují výstup, který je určen k přímému využití cílovou skupinou projektu</a:t>
            </a:r>
          </a:p>
          <a:p>
            <a:r>
              <a:rPr lang="cs-CZ" dirty="0"/>
              <a:t>-např.</a:t>
            </a:r>
            <a:r>
              <a:rPr lang="cs-CZ" baseline="0" dirty="0"/>
              <a:t> Projektový manažer, finanční manažer, koordinátor projektu (i nájem kancelářských prostor pro ně do NN)</a:t>
            </a:r>
          </a:p>
          <a:p>
            <a:pPr marL="0" indent="0">
              <a:buNone/>
            </a:pPr>
            <a:r>
              <a:rPr lang="cs-CZ" b="1" dirty="0"/>
              <a:t>Nepřímé náklady</a:t>
            </a:r>
          </a:p>
          <a:p>
            <a:r>
              <a:rPr lang="cs-CZ" sz="1200" dirty="0"/>
              <a:t>Administrativa, řízení projektu, účetnictví, personalistika, komunikační a informační opatření (publicita projektu), občerstvení a stravování a podpůrné procesy pro provoz projektu</a:t>
            </a:r>
          </a:p>
          <a:p>
            <a:r>
              <a:rPr lang="cs-CZ" sz="1200" dirty="0"/>
              <a:t>Cestovné náhrady spojené s pracovními cestami realizačního týmu (vnitrostátní pracovní cesty)</a:t>
            </a:r>
          </a:p>
          <a:p>
            <a:r>
              <a:rPr lang="cs-CZ" sz="1200" dirty="0"/>
              <a:t>Spotřební materiál, zařízení a vybavení (papíry, kancelářský materiál, čistící prostředky, zařízení a vybavení RT, jejichž osobni náklady jsou hrazeny z NN)</a:t>
            </a:r>
          </a:p>
          <a:p>
            <a:r>
              <a:rPr lang="cs-CZ" sz="1200" dirty="0"/>
              <a:t>Prostory pro realizaci projektu (využívané pro administraci projektu, energie, vodné a stočné)</a:t>
            </a:r>
          </a:p>
          <a:p>
            <a:r>
              <a:rPr lang="cs-CZ" sz="1200" dirty="0"/>
              <a:t>Ostatní provozní výdaje (internet, telefon, poštovné, bankovní poplatky, pojistné smlouvy, správní poplatky, které nemají přímou vazbu na práci s CS)</a:t>
            </a:r>
          </a:p>
          <a:p>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29</a:t>
            </a:fld>
            <a:endParaRPr lang="cs-CZ"/>
          </a:p>
        </p:txBody>
      </p:sp>
    </p:spTree>
    <p:extLst>
      <p:ext uri="{BB962C8B-B14F-4D97-AF65-F5344CB8AC3E}">
        <p14:creationId xmlns:p14="http://schemas.microsoft.com/office/powerpoint/2010/main" val="3696541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30</a:t>
            </a:fld>
            <a:endParaRPr lang="cs-CZ"/>
          </a:p>
        </p:txBody>
      </p:sp>
    </p:spTree>
    <p:extLst>
      <p:ext uri="{BB962C8B-B14F-4D97-AF65-F5344CB8AC3E}">
        <p14:creationId xmlns:p14="http://schemas.microsoft.com/office/powerpoint/2010/main" val="1063421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Obecně platí, že žádost o podporu bude hodnocena podle kvality jejího obsahu, nikoli podle počtu stránek. Ve všech částech formuláře žádosti o podporu je vhodnější uvádět jasné a stručné informace, uvádět konkrétní údaje a nikoliv všeobecné fráze.</a:t>
            </a:r>
            <a:endParaRPr lang="cs-CZ" sz="1050" kern="1200" dirty="0">
              <a:solidFill>
                <a:schemeClr val="tx1"/>
              </a:solidFill>
              <a:effectLst/>
              <a:latin typeface="+mn-lt"/>
              <a:ea typeface="+mn-ea"/>
              <a:cs typeface="+mn-cs"/>
            </a:endParaRPr>
          </a:p>
          <a:p>
            <a:pPr hangingPunct="0"/>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Při vytváření a následném ověření vnitřní logiky projektu a sladění jeho jednotlivých částí jsou používány různé projektové techniky. Nejčastější je logický rámec.</a:t>
            </a:r>
          </a:p>
          <a:p>
            <a:pPr hangingPunct="0"/>
            <a:r>
              <a:rPr lang="cs-CZ" sz="1200" kern="1200" dirty="0">
                <a:solidFill>
                  <a:schemeClr val="tx1"/>
                </a:solidFill>
                <a:effectLst/>
                <a:latin typeface="+mn-lt"/>
                <a:ea typeface="+mn-ea"/>
                <a:cs typeface="+mn-cs"/>
              </a:rPr>
              <a:t>Je to postup, s jehož pomocí jsme schopni stručně, přehledně a srozumitelně popsat projekt na jednom listu A4. </a:t>
            </a:r>
          </a:p>
          <a:p>
            <a:r>
              <a:rPr lang="cs-CZ" sz="1200" kern="1200" dirty="0">
                <a:solidFill>
                  <a:schemeClr val="tx1"/>
                </a:solidFill>
                <a:effectLst/>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31</a:t>
            </a:fld>
            <a:endParaRPr lang="cs-CZ"/>
          </a:p>
        </p:txBody>
      </p:sp>
    </p:spTree>
    <p:extLst>
      <p:ext uri="{BB962C8B-B14F-4D97-AF65-F5344CB8AC3E}">
        <p14:creationId xmlns:p14="http://schemas.microsoft.com/office/powerpoint/2010/main" val="3830189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a:solidFill>
                  <a:schemeClr val="tx1"/>
                </a:solidFill>
                <a:effectLst/>
                <a:latin typeface="+mn-lt"/>
                <a:ea typeface="+mn-ea"/>
                <a:cs typeface="+mn-cs"/>
              </a:rPr>
              <a:t>Příprava žádosti o podporu:</a:t>
            </a:r>
            <a:endParaRPr lang="cs-CZ" sz="1200" u="sng"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Zásadní pro kvalitu projektu je jeho tzv. </a:t>
            </a:r>
            <a:r>
              <a:rPr lang="cs-CZ" sz="1200" b="1" kern="1200" dirty="0">
                <a:solidFill>
                  <a:schemeClr val="tx1"/>
                </a:solidFill>
                <a:effectLst/>
                <a:latin typeface="+mn-lt"/>
                <a:ea typeface="+mn-ea"/>
                <a:cs typeface="+mn-cs"/>
              </a:rPr>
              <a:t>intervenční logika</a:t>
            </a:r>
            <a:r>
              <a:rPr lang="cs-CZ" sz="1200" kern="1200" dirty="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a:solidFill>
                  <a:schemeClr val="tx1"/>
                </a:solidFill>
                <a:effectLst/>
                <a:latin typeface="+mn-lt"/>
                <a:ea typeface="+mn-ea"/>
                <a:cs typeface="+mn-cs"/>
              </a:rPr>
              <a:t> </a:t>
            </a:r>
          </a:p>
          <a:p>
            <a:pPr hangingPunct="0"/>
            <a:r>
              <a:rPr lang="cs-CZ" sz="1200" kern="1200" dirty="0">
                <a:solidFill>
                  <a:schemeClr val="tx1"/>
                </a:solidFill>
                <a:effectLst/>
                <a:latin typeface="+mn-lt"/>
                <a:ea typeface="+mn-ea"/>
                <a:cs typeface="+mn-cs"/>
              </a:rPr>
              <a:t>První fází přípravy projektu</a:t>
            </a:r>
            <a:r>
              <a:rPr lang="cs-CZ" sz="1200" b="1" kern="120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je</a:t>
            </a:r>
            <a:r>
              <a:rPr lang="cs-CZ" sz="1200" b="1" kern="1200" dirty="0">
                <a:solidFill>
                  <a:schemeClr val="tx1"/>
                </a:solidFill>
                <a:effectLst/>
                <a:latin typeface="+mn-lt"/>
                <a:ea typeface="+mn-ea"/>
                <a:cs typeface="+mn-cs"/>
              </a:rPr>
              <a:t> projektový záměr</a:t>
            </a:r>
            <a:r>
              <a:rPr lang="cs-CZ" sz="1200" kern="1200" dirty="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32</a:t>
            </a:fld>
            <a:endParaRPr lang="cs-CZ"/>
          </a:p>
        </p:txBody>
      </p:sp>
    </p:spTree>
    <p:extLst>
      <p:ext uri="{BB962C8B-B14F-4D97-AF65-F5344CB8AC3E}">
        <p14:creationId xmlns:p14="http://schemas.microsoft.com/office/powerpoint/2010/main" val="1589598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33</a:t>
            </a:fld>
            <a:endParaRPr lang="cs-CZ"/>
          </a:p>
        </p:txBody>
      </p:sp>
    </p:spTree>
    <p:extLst>
      <p:ext uri="{BB962C8B-B14F-4D97-AF65-F5344CB8AC3E}">
        <p14:creationId xmlns:p14="http://schemas.microsoft.com/office/powerpoint/2010/main" val="6570322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34</a:t>
            </a:fld>
            <a:endParaRPr lang="cs-CZ"/>
          </a:p>
        </p:txBody>
      </p:sp>
    </p:spTree>
    <p:extLst>
      <p:ext uri="{BB962C8B-B14F-4D97-AF65-F5344CB8AC3E}">
        <p14:creationId xmlns:p14="http://schemas.microsoft.com/office/powerpoint/2010/main" val="30154433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35</a:t>
            </a:fld>
            <a:endParaRPr lang="cs-CZ"/>
          </a:p>
        </p:txBody>
      </p:sp>
    </p:spTree>
    <p:extLst>
      <p:ext uri="{BB962C8B-B14F-4D97-AF65-F5344CB8AC3E}">
        <p14:creationId xmlns:p14="http://schemas.microsoft.com/office/powerpoint/2010/main" val="31631690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kern="1200" dirty="0">
                <a:solidFill>
                  <a:schemeClr val="tx1"/>
                </a:solidFill>
                <a:effectLst/>
                <a:latin typeface="+mn-lt"/>
                <a:ea typeface="+mn-ea"/>
                <a:cs typeface="+mn-cs"/>
              </a:rPr>
              <a:t>Musí existovat mechanismus pro posouzení dosažených výstupů a výsledků.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U indikátorů se setkáváme s dělením na: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a) Výstupy</a:t>
            </a:r>
            <a:r>
              <a:rPr lang="cs-CZ" sz="1200" kern="1200" dirty="0">
                <a:solidFill>
                  <a:schemeClr val="tx1"/>
                </a:solidFill>
                <a:effectLst/>
                <a:latin typeface="+mn-lt"/>
                <a:ea typeface="+mn-ea"/>
                <a:cs typeface="+mn-cs"/>
              </a:rPr>
              <a:t> – údaje o tom, co vzniklo přímo během realizace dané aktivity projektu (např. počet vytvořených pracovních míst), </a:t>
            </a:r>
            <a:r>
              <a:rPr lang="cs-CZ" sz="1200" b="1" kern="1200" dirty="0">
                <a:solidFill>
                  <a:schemeClr val="tx1"/>
                </a:solidFill>
                <a:effectLst/>
                <a:latin typeface="+mn-lt"/>
                <a:ea typeface="+mn-ea"/>
                <a:cs typeface="+mn-cs"/>
              </a:rPr>
              <a:t>závazné indikátory</a:t>
            </a:r>
            <a:r>
              <a:rPr lang="cs-CZ" sz="1200" kern="1200" dirty="0">
                <a:solidFill>
                  <a:schemeClr val="tx1"/>
                </a:solidFill>
                <a:effectLst/>
                <a:latin typeface="+mn-lt"/>
                <a:ea typeface="+mn-ea"/>
                <a:cs typeface="+mn-cs"/>
              </a:rPr>
              <a:t> – při nesplnění sankce, instrumentální = vyjadřující použití nástroje, vztahují se k výstupům z aktivit nebo instrumentálně nastaveným cílům, váží se k aktivitám, např. počet účastníků rekvalifikačního kurzu, počet nově vytvořených služeb.</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b) Výsledky</a:t>
            </a:r>
            <a:r>
              <a:rPr lang="cs-CZ" sz="1200" kern="1200" dirty="0">
                <a:solidFill>
                  <a:schemeClr val="tx1"/>
                </a:solidFill>
                <a:effectLst/>
                <a:latin typeface="+mn-lt"/>
                <a:ea typeface="+mn-ea"/>
                <a:cs typeface="+mn-cs"/>
              </a:rPr>
              <a:t> – údaje o tom, co vzniklo díky realizaci dané aktivity, ale co nebylo závislé pouze na realizátorovi projektu (např. počet osob, které získaly kvalifikaci – kromě úsilí realizátora projektu, který musí s klientem pracovat a vytvořit mu šanci na získání kvalifikace, je výsledek závislý také na úsilí klienta), </a:t>
            </a:r>
            <a:r>
              <a:rPr lang="cs-CZ" sz="1200" b="1" kern="1200" dirty="0">
                <a:solidFill>
                  <a:schemeClr val="tx1"/>
                </a:solidFill>
                <a:effectLst/>
                <a:latin typeface="+mn-lt"/>
                <a:ea typeface="+mn-ea"/>
                <a:cs typeface="+mn-cs"/>
              </a:rPr>
              <a:t>nejsou závazné, ale je nutné je vykazovat a sledovat</a:t>
            </a:r>
            <a:r>
              <a:rPr lang="cs-CZ" sz="1200" kern="1200" dirty="0">
                <a:solidFill>
                  <a:schemeClr val="tx1"/>
                </a:solidFill>
                <a:effectLst/>
                <a:latin typeface="+mn-lt"/>
                <a:ea typeface="+mn-ea"/>
                <a:cs typeface="+mn-cs"/>
              </a:rPr>
              <a:t>, ukazují míru změny, naplnění cíle, např. počet zaměstnaných osob, počet absolventů rekvalifikace, počet osob, využívajících novou službu.</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Rizika:</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V rámci přípravy projektu je dále nutné promýšlet veškerá možná rizika. Identifikujte především ta rizika pro průběh realizace, která nebudou způsobena vnějšími okolnostmi a která můžete alespoň částečně eliminovat či si připravit možné varianty řešení situace, kdyby se riziko naplnilo. Je potřeba zdůraznit, že žádný projekt není bez rizik.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Účelem je prokázat schopnost žadatele projekt zdárně realizovat i přes případné potíže a především připravenost těmto potížím předejít.</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r>
              <a:rPr lang="cs-CZ" sz="1200" b="1"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Příklady možných rizik projektu:</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nenaplnění počtu účastníků z cílové skupiny,</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nedostatek kvalifikovaného personálu pro zajištění realizace projektu,</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časové průtahy při realizaci (zejména u projektů, u kterých je realizace jedné aktivity podmíněna dokončením některé jiné aktivity),</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odstoupení partnera, resp. neplnění závazků partnera,</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nedostatek financí.</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lvl="0" hangingPunct="0"/>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36</a:t>
            </a:fld>
            <a:endParaRPr lang="cs-CZ"/>
          </a:p>
        </p:txBody>
      </p:sp>
    </p:spTree>
    <p:extLst>
      <p:ext uri="{BB962C8B-B14F-4D97-AF65-F5344CB8AC3E}">
        <p14:creationId xmlns:p14="http://schemas.microsoft.com/office/powerpoint/2010/main" val="903422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a:t>
            </a:fld>
            <a:endParaRPr lang="cs-CZ"/>
          </a:p>
        </p:txBody>
      </p:sp>
    </p:spTree>
    <p:extLst>
      <p:ext uri="{BB962C8B-B14F-4D97-AF65-F5344CB8AC3E}">
        <p14:creationId xmlns:p14="http://schemas.microsoft.com/office/powerpoint/2010/main" val="3058301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37</a:t>
            </a:fld>
            <a:endParaRPr lang="cs-CZ"/>
          </a:p>
        </p:txBody>
      </p:sp>
    </p:spTree>
    <p:extLst>
      <p:ext uri="{BB962C8B-B14F-4D97-AF65-F5344CB8AC3E}">
        <p14:creationId xmlns:p14="http://schemas.microsoft.com/office/powerpoint/2010/main" val="36004782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39</a:t>
            </a:fld>
            <a:endParaRPr lang="cs-CZ"/>
          </a:p>
        </p:txBody>
      </p:sp>
    </p:spTree>
    <p:extLst>
      <p:ext uri="{BB962C8B-B14F-4D97-AF65-F5344CB8AC3E}">
        <p14:creationId xmlns:p14="http://schemas.microsoft.com/office/powerpoint/2010/main" val="27208423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40</a:t>
            </a:fld>
            <a:endParaRPr lang="cs-CZ"/>
          </a:p>
        </p:txBody>
      </p:sp>
    </p:spTree>
    <p:extLst>
      <p:ext uri="{BB962C8B-B14F-4D97-AF65-F5344CB8AC3E}">
        <p14:creationId xmlns:p14="http://schemas.microsoft.com/office/powerpoint/2010/main" val="17400473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42</a:t>
            </a:fld>
            <a:endParaRPr lang="cs-CZ"/>
          </a:p>
        </p:txBody>
      </p:sp>
    </p:spTree>
    <p:extLst>
      <p:ext uri="{BB962C8B-B14F-4D97-AF65-F5344CB8AC3E}">
        <p14:creationId xmlns:p14="http://schemas.microsoft.com/office/powerpoint/2010/main" val="10271902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Nutné mít kvalifikovaný elektronický podpis (např. </a:t>
            </a:r>
            <a:r>
              <a:rPr lang="cs-CZ" sz="1200" b="0" i="0" u="none" strike="noStrike" kern="1200" baseline="0" dirty="0" err="1">
                <a:solidFill>
                  <a:schemeClr val="tx1"/>
                </a:solidFill>
                <a:latin typeface="+mn-lt"/>
                <a:ea typeface="+mn-ea"/>
                <a:cs typeface="+mn-cs"/>
              </a:rPr>
              <a:t>PostSignum</a:t>
            </a:r>
            <a:r>
              <a:rPr lang="cs-CZ" sz="1200" b="0" i="0" u="none" strike="noStrike" kern="1200" baseline="0" dirty="0">
                <a:solidFill>
                  <a:schemeClr val="tx1"/>
                </a:solidFill>
                <a:latin typeface="+mn-lt"/>
                <a:ea typeface="+mn-ea"/>
                <a:cs typeface="+mn-cs"/>
              </a:rPr>
              <a:t> České pošty) </a:t>
            </a:r>
            <a:r>
              <a:rPr lang="pl-PL" sz="1200" b="0" i="0" u="none" strike="noStrike" kern="1200" baseline="0" dirty="0">
                <a:solidFill>
                  <a:schemeClr val="tx1"/>
                </a:solidFill>
                <a:latin typeface="+mn-lt"/>
                <a:ea typeface="+mn-ea"/>
                <a:cs typeface="+mn-cs"/>
              </a:rPr>
              <a:t>- platnost certifikátu je 1 rok.</a:t>
            </a:r>
          </a:p>
          <a:p>
            <a:r>
              <a:rPr lang="cs-CZ" sz="1200" b="0" i="0" u="none" strike="noStrike" kern="1200" baseline="0" dirty="0">
                <a:solidFill>
                  <a:schemeClr val="tx1"/>
                </a:solidFill>
                <a:latin typeface="+mn-lt"/>
                <a:ea typeface="+mn-ea"/>
                <a:cs typeface="+mn-cs"/>
              </a:rPr>
              <a:t>Nutnost mít aktivní datovou schránku.</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47</a:t>
            </a:fld>
            <a:endParaRPr lang="cs-CZ"/>
          </a:p>
        </p:txBody>
      </p:sp>
    </p:spTree>
    <p:extLst>
      <p:ext uri="{BB962C8B-B14F-4D97-AF65-F5344CB8AC3E}">
        <p14:creationId xmlns:p14="http://schemas.microsoft.com/office/powerpoint/2010/main" val="30414575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Prostředí</a:t>
            </a:r>
            <a:r>
              <a:rPr lang="cs-CZ" baseline="0" dirty="0"/>
              <a:t> </a:t>
            </a:r>
            <a:r>
              <a:rPr lang="cs-CZ" dirty="0"/>
              <a:t>MS2014+ má 2 části:</a:t>
            </a:r>
          </a:p>
          <a:p>
            <a:pPr lvl="1"/>
            <a:r>
              <a:rPr lang="cs-CZ" dirty="0"/>
              <a:t>1. Pro externí uživatele: IS KP14+ (do externích patří žadatelé/příjemci, externí hodnotitelé)</a:t>
            </a:r>
          </a:p>
          <a:p>
            <a:pPr lvl="1"/>
            <a:r>
              <a:rPr lang="cs-CZ" dirty="0"/>
              <a:t>2.</a:t>
            </a:r>
            <a:r>
              <a:rPr lang="cs-CZ" baseline="0" dirty="0"/>
              <a:t> </a:t>
            </a:r>
            <a:r>
              <a:rPr lang="cs-CZ" dirty="0"/>
              <a:t>Pro interní uživatele: CSSF14+ </a:t>
            </a:r>
          </a:p>
          <a:p>
            <a:r>
              <a:rPr lang="cs-CZ" dirty="0"/>
              <a:t>Do IS KP14+ se lze registrovat bez překážek, CSSF14+ je pouze pro absolventy školení - před přidělením přístupu MMR ověřuje vazbu osoby na daný OP</a:t>
            </a:r>
          </a:p>
          <a:p>
            <a:endParaRPr lang="cs-CZ" dirty="0"/>
          </a:p>
          <a:p>
            <a:r>
              <a:rPr lang="cs-CZ" dirty="0"/>
              <a:t>Pro oboje existují vždy:</a:t>
            </a:r>
          </a:p>
          <a:p>
            <a:pPr lvl="1"/>
            <a:r>
              <a:rPr lang="cs-CZ" dirty="0"/>
              <a:t>1. Ostré prostředí</a:t>
            </a:r>
          </a:p>
          <a:p>
            <a:pPr lvl="1"/>
            <a:r>
              <a:rPr lang="cs-CZ" dirty="0"/>
              <a:t>2. Referenční (mělo by kopírovat ostrou verzi, slouží pro simulaci ze strany ŘO aj.)</a:t>
            </a:r>
          </a:p>
          <a:p>
            <a:pPr lvl="1"/>
            <a:r>
              <a:rPr lang="cs-CZ" dirty="0"/>
              <a:t>3. Testovací (slouží k přípravě rozvoje – před nasazením na referenční a ostrou)</a:t>
            </a:r>
          </a:p>
          <a:p>
            <a:pPr lvl="1"/>
            <a:endParaRPr lang="cs-CZ" dirty="0"/>
          </a:p>
          <a:p>
            <a:pPr lvl="1"/>
            <a:r>
              <a:rPr lang="cs-CZ" dirty="0"/>
              <a:t>Registrace uživatelů IS KP14+</a:t>
            </a:r>
          </a:p>
          <a:p>
            <a:r>
              <a:rPr lang="cs-CZ" dirty="0"/>
              <a:t>Vyplnění: Jméno, Příjmení, Datum narození, E-mail, Telefon, Heslo </a:t>
            </a:r>
          </a:p>
          <a:p>
            <a:r>
              <a:rPr lang="cs-CZ" dirty="0"/>
              <a:t>Systém zašle kód na zadané telefonní číslo</a:t>
            </a:r>
          </a:p>
          <a:p>
            <a:r>
              <a:rPr lang="cs-CZ" dirty="0"/>
              <a:t>Po zadání kódu z SMS zprávy do registračního formuláře v IS KP14+ dochází k zaslání aktivačního linku na e-mail</a:t>
            </a:r>
          </a:p>
          <a:p>
            <a:r>
              <a:rPr lang="cs-CZ" dirty="0"/>
              <a:t>Po kliknutí na aktivační link zasílá systém na email uživatelské jméno (vychází z jména a příjmení)</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49</a:t>
            </a:fld>
            <a:endParaRPr lang="cs-CZ"/>
          </a:p>
        </p:txBody>
      </p:sp>
    </p:spTree>
    <p:extLst>
      <p:ext uri="{BB962C8B-B14F-4D97-AF65-F5344CB8AC3E}">
        <p14:creationId xmlns:p14="http://schemas.microsoft.com/office/powerpoint/2010/main" val="12015735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50</a:t>
            </a:fld>
            <a:endParaRPr lang="cs-CZ"/>
          </a:p>
        </p:txBody>
      </p:sp>
    </p:spTree>
    <p:extLst>
      <p:ext uri="{BB962C8B-B14F-4D97-AF65-F5344CB8AC3E}">
        <p14:creationId xmlns:p14="http://schemas.microsoft.com/office/powerpoint/2010/main" val="9436229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Pořadí vyplňování záložek není zcela individuální, u některých je nejprve nutné vyplnit nadřazený údaj v jiné části žádosti o podporu (do té doby je záložka šedě podbarvená). </a:t>
            </a:r>
          </a:p>
          <a:p>
            <a:r>
              <a:rPr lang="cs-CZ" dirty="0"/>
              <a:t>Role uživatelů IS KP14+ ve vztahu k projektu:</a:t>
            </a:r>
            <a:r>
              <a:rPr lang="cs-CZ" baseline="0" dirty="0"/>
              <a:t> </a:t>
            </a:r>
            <a:r>
              <a:rPr lang="cs-CZ" dirty="0"/>
              <a:t>Editor,</a:t>
            </a:r>
            <a:r>
              <a:rPr lang="cs-CZ" baseline="0" dirty="0"/>
              <a:t> </a:t>
            </a:r>
            <a:r>
              <a:rPr lang="cs-CZ" dirty="0"/>
              <a:t>Čtenář,</a:t>
            </a:r>
            <a:r>
              <a:rPr lang="cs-CZ" baseline="0" dirty="0"/>
              <a:t> </a:t>
            </a:r>
            <a:r>
              <a:rPr lang="cs-CZ" dirty="0"/>
              <a:t>Signatář</a:t>
            </a:r>
            <a:r>
              <a:rPr lang="cs-CZ" baseline="0" dirty="0"/>
              <a:t> </a:t>
            </a:r>
            <a:r>
              <a:rPr lang="cs-CZ" dirty="0"/>
              <a:t>(vždy minimálně 1 osoba s touto rolí; pořadí signatářů se specifikuje v datech žádosti).</a:t>
            </a:r>
          </a:p>
          <a:p>
            <a:pPr marL="0" lvl="1" indent="0">
              <a:lnSpc>
                <a:spcPts val="2880"/>
              </a:lnSpc>
              <a:spcBef>
                <a:spcPts val="600"/>
              </a:spcBef>
              <a:spcAft>
                <a:spcPts val="600"/>
              </a:spcAft>
              <a:buSzPct val="100000"/>
              <a:buFont typeface="Wingdings" panose="05000000000000000000" pitchFamily="2" charset="2"/>
              <a:buNone/>
            </a:pPr>
            <a:r>
              <a:rPr lang="cs-CZ" sz="2400" dirty="0"/>
              <a:t>Není možné přidělit přístup někomu, kdo pro IS KP14+ neexistuje.</a:t>
            </a:r>
          </a:p>
          <a:p>
            <a:r>
              <a:rPr lang="cs-CZ" dirty="0"/>
              <a:t>Správce přístupů je vždy jedním z editorů.</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52</a:t>
            </a:fld>
            <a:endParaRPr lang="cs-CZ"/>
          </a:p>
        </p:txBody>
      </p:sp>
    </p:spTree>
    <p:extLst>
      <p:ext uri="{BB962C8B-B14F-4D97-AF65-F5344CB8AC3E}">
        <p14:creationId xmlns:p14="http://schemas.microsoft.com/office/powerpoint/2010/main" val="2367555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Zkrácený název projektu </a:t>
            </a:r>
            <a:r>
              <a:rPr lang="cs-CZ" dirty="0"/>
              <a:t>– Identifikační údaj sloužící k základní orientaci v systému</a:t>
            </a:r>
          </a:p>
          <a:p>
            <a:r>
              <a:rPr lang="cs-CZ" b="1" dirty="0"/>
              <a:t>Typ podání </a:t>
            </a:r>
            <a:r>
              <a:rPr lang="cs-CZ" dirty="0"/>
              <a:t>– Automatické x Ruční</a:t>
            </a:r>
          </a:p>
          <a:p>
            <a:pPr lvl="1"/>
            <a:r>
              <a:rPr lang="cs-CZ" dirty="0"/>
              <a:t>Automatické – automaticky po podpisu signatáře/ů</a:t>
            </a:r>
          </a:p>
          <a:p>
            <a:pPr lvl="1"/>
            <a:r>
              <a:rPr lang="cs-CZ" dirty="0"/>
              <a:t>Ruční – aktivní účast žadatele přes tlačítko </a:t>
            </a:r>
            <a:r>
              <a:rPr lang="pl-PL" dirty="0"/>
              <a:t>Podat žádost, které se vygeneruje po podpisu žádosti </a:t>
            </a:r>
          </a:p>
          <a:p>
            <a:r>
              <a:rPr lang="cs-CZ" b="1" dirty="0"/>
              <a:t>Způsob jednání</a:t>
            </a:r>
            <a:r>
              <a:rPr lang="cs-CZ" dirty="0"/>
              <a:t> – nastavení pravidla pro podpis žádosti, </a:t>
            </a:r>
            <a:r>
              <a:rPr lang="cs-CZ" dirty="0" err="1"/>
              <a:t>provazba</a:t>
            </a:r>
            <a:r>
              <a:rPr lang="cs-CZ" dirty="0"/>
              <a:t> se záložkou Přístup k projektu (určení rolí)</a:t>
            </a:r>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53</a:t>
            </a:fld>
            <a:endParaRPr lang="cs-CZ"/>
          </a:p>
        </p:txBody>
      </p:sp>
    </p:spTree>
    <p:extLst>
      <p:ext uri="{BB962C8B-B14F-4D97-AF65-F5344CB8AC3E}">
        <p14:creationId xmlns:p14="http://schemas.microsoft.com/office/powerpoint/2010/main" val="31270267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u="none" dirty="0"/>
              <a:t>Název projektu </a:t>
            </a:r>
          </a:p>
          <a:p>
            <a:r>
              <a:rPr lang="cs-CZ" b="1" dirty="0"/>
              <a:t>Anotace projektu </a:t>
            </a:r>
            <a:r>
              <a:rPr lang="cs-CZ" dirty="0"/>
              <a:t>– Stručné shrnutí projektu – bude zveřejněno v seznamu podpořených projektů</a:t>
            </a:r>
          </a:p>
          <a:p>
            <a:pPr>
              <a:spcBef>
                <a:spcPts val="375"/>
              </a:spcBef>
              <a:buClr>
                <a:srgbClr val="000000"/>
              </a:buClr>
              <a:buSzPct val="100000"/>
              <a:buFont typeface="Wingdings" panose="05000000000000000000" pitchFamily="2" charset="2"/>
              <a:buChar char=""/>
              <a:defRPr/>
            </a:pPr>
            <a:r>
              <a:rPr lang="cs-CZ" altLang="cs-CZ" dirty="0"/>
              <a:t> zobrazuje se na začátku žádosti</a:t>
            </a:r>
          </a:p>
          <a:p>
            <a:pPr>
              <a:spcBef>
                <a:spcPts val="375"/>
              </a:spcBef>
              <a:buClr>
                <a:srgbClr val="000000"/>
              </a:buClr>
              <a:buSzPct val="100000"/>
              <a:buFont typeface="Wingdings" panose="05000000000000000000" pitchFamily="2" charset="2"/>
              <a:buChar char=""/>
              <a:defRPr/>
            </a:pPr>
            <a:r>
              <a:rPr lang="cs-CZ" altLang="cs-CZ" dirty="0"/>
              <a:t> projekt v kostce, souhrnný obraz</a:t>
            </a:r>
          </a:p>
          <a:p>
            <a:pPr>
              <a:spcBef>
                <a:spcPts val="375"/>
              </a:spcBef>
              <a:buClr>
                <a:srgbClr val="000000"/>
              </a:buClr>
              <a:buSzPct val="100000"/>
              <a:buFont typeface="Wingdings" panose="05000000000000000000" pitchFamily="2" charset="2"/>
              <a:buChar char=""/>
              <a:defRPr/>
            </a:pPr>
            <a:r>
              <a:rPr lang="cs-CZ" altLang="cs-CZ" dirty="0"/>
              <a:t> jednoduše a výstižně (představte si, že píšete odstavec do novin pro projektem a tématem nedotčenou veřejnost)</a:t>
            </a:r>
          </a:p>
          <a:p>
            <a:pPr>
              <a:spcBef>
                <a:spcPts val="375"/>
              </a:spcBef>
              <a:buClr>
                <a:srgbClr val="000000"/>
              </a:buClr>
              <a:buSzPct val="100000"/>
              <a:buFont typeface="Wingdings" panose="05000000000000000000" pitchFamily="2" charset="2"/>
              <a:buChar char=""/>
              <a:defRPr/>
            </a:pPr>
            <a:r>
              <a:rPr lang="cs-CZ" altLang="cs-CZ" dirty="0"/>
              <a:t> úvodní informace pro hodnotitele</a:t>
            </a:r>
          </a:p>
          <a:p>
            <a:pPr>
              <a:spcBef>
                <a:spcPts val="375"/>
              </a:spcBef>
              <a:buClr>
                <a:srgbClr val="000000"/>
              </a:buClr>
              <a:buSzPct val="100000"/>
              <a:buFont typeface="Wingdings" panose="05000000000000000000" pitchFamily="2" charset="2"/>
              <a:buChar char=""/>
              <a:defRPr/>
            </a:pPr>
            <a:r>
              <a:rPr lang="cs-CZ" altLang="cs-CZ" dirty="0"/>
              <a:t> co, kdo, jak, proč, jak dlouho, za kolik</a:t>
            </a:r>
          </a:p>
          <a:p>
            <a:endParaRPr lang="cs-CZ" dirty="0"/>
          </a:p>
          <a:p>
            <a:r>
              <a:rPr lang="cs-CZ" b="1" dirty="0"/>
              <a:t>Datum zahájení a ukončení</a:t>
            </a:r>
            <a:r>
              <a:rPr lang="cs-CZ" dirty="0"/>
              <a:t> – předpokládané/skutečné</a:t>
            </a:r>
          </a:p>
          <a:p>
            <a:pPr lvl="1"/>
            <a:r>
              <a:rPr lang="cs-CZ" dirty="0"/>
              <a:t>generuje se délka projektu</a:t>
            </a:r>
          </a:p>
          <a:p>
            <a:pPr lvl="1"/>
            <a:r>
              <a:rPr lang="cs-CZ" dirty="0"/>
              <a:t>nutno respektovat limity nastavené výzvou</a:t>
            </a:r>
          </a:p>
          <a:p>
            <a:pPr marL="432000" lvl="1" indent="-432000">
              <a:lnSpc>
                <a:spcPts val="2880"/>
              </a:lnSpc>
              <a:spcBef>
                <a:spcPts val="600"/>
              </a:spcBef>
              <a:spcAft>
                <a:spcPts val="600"/>
              </a:spcAft>
              <a:buSzPct val="100000"/>
              <a:buFont typeface="Wingdings" panose="05000000000000000000" pitchFamily="2" charset="2"/>
              <a:buChar char=""/>
            </a:pPr>
            <a:r>
              <a:rPr lang="cs-CZ" sz="2400" b="1" dirty="0"/>
              <a:t>Jiné finanční příjmy</a:t>
            </a:r>
            <a:r>
              <a:rPr lang="cs-CZ" sz="2400" dirty="0"/>
              <a:t> – Vytváří x Nevytváří. </a:t>
            </a:r>
            <a:r>
              <a:rPr lang="cs-CZ" sz="2400" dirty="0" err="1"/>
              <a:t>Provazba</a:t>
            </a:r>
            <a:r>
              <a:rPr lang="cs-CZ" sz="2400" dirty="0"/>
              <a:t> s záložkou Rozpad financování</a:t>
            </a:r>
          </a:p>
          <a:p>
            <a:pPr marL="432000" lvl="1" indent="-432000">
              <a:lnSpc>
                <a:spcPts val="2880"/>
              </a:lnSpc>
              <a:spcBef>
                <a:spcPts val="600"/>
              </a:spcBef>
              <a:spcAft>
                <a:spcPts val="600"/>
              </a:spcAft>
              <a:buSzPct val="100000"/>
              <a:buFont typeface="Wingdings" panose="05000000000000000000" pitchFamily="2" charset="2"/>
              <a:buChar char=""/>
            </a:pPr>
            <a:r>
              <a:rPr lang="cs-CZ" sz="2400" b="1" dirty="0"/>
              <a:t>Příjmy dle čl. 61 obecného nařízení </a:t>
            </a:r>
            <a:r>
              <a:rPr lang="cs-CZ" sz="2400" dirty="0"/>
              <a:t>- Projekt nevytváří příjmy dle článku 61</a:t>
            </a:r>
            <a:endParaRPr lang="cs-CZ" sz="2400" b="1" dirty="0"/>
          </a:p>
          <a:p>
            <a:endParaRPr lang="cs-CZ" b="1" dirty="0"/>
          </a:p>
          <a:p>
            <a:r>
              <a:rPr lang="cs-CZ" b="1" dirty="0"/>
              <a:t>Doplňkové informace – checkboxy</a:t>
            </a:r>
          </a:p>
          <a:p>
            <a:r>
              <a:rPr lang="pl-PL" dirty="0"/>
              <a:t>Realizace zadávacích řízení na projektu</a:t>
            </a:r>
          </a:p>
          <a:p>
            <a:r>
              <a:rPr lang="cs-CZ" dirty="0"/>
              <a:t>Režim financování – nastaveno na výzvě</a:t>
            </a:r>
          </a:p>
          <a:p>
            <a:r>
              <a:rPr lang="cs-CZ" dirty="0"/>
              <a:t>Veřejná podpora – orientační, není provázáno s další záložkou. Bude řešeno až před podpisem právního aktu</a:t>
            </a:r>
          </a:p>
          <a:p>
            <a:r>
              <a:rPr lang="cs-CZ" dirty="0"/>
              <a:t>Projekt je zcela nebo zčásti prováděn sociálními partnery nebo NNO – checkbox s </a:t>
            </a:r>
            <a:r>
              <a:rPr lang="cs-CZ" dirty="0" err="1"/>
              <a:t>provazbou</a:t>
            </a:r>
            <a:r>
              <a:rPr lang="cs-CZ" dirty="0"/>
              <a:t> na indikátor – relevantní v případě, že žadatel je NNO nebo sociální partner</a:t>
            </a:r>
            <a:endParaRPr lang="cs-CZ" b="1"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54</a:t>
            </a:fld>
            <a:endParaRPr lang="cs-CZ"/>
          </a:p>
        </p:txBody>
      </p:sp>
    </p:spTree>
    <p:extLst>
      <p:ext uri="{BB962C8B-B14F-4D97-AF65-F5344CB8AC3E}">
        <p14:creationId xmlns:p14="http://schemas.microsoft.com/office/powerpoint/2010/main" val="2255389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4</a:t>
            </a:fld>
            <a:endParaRPr lang="cs-CZ"/>
          </a:p>
        </p:txBody>
      </p:sp>
    </p:spTree>
    <p:extLst>
      <p:ext uri="{BB962C8B-B14F-4D97-AF65-F5344CB8AC3E}">
        <p14:creationId xmlns:p14="http://schemas.microsoft.com/office/powerpoint/2010/main" val="7547880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Základní identifikace specifických cílů je nastavena na úrovni výzvy.</a:t>
            </a:r>
          </a:p>
          <a:p>
            <a:r>
              <a:rPr lang="cs-CZ" b="1" dirty="0"/>
              <a:t>Název</a:t>
            </a:r>
            <a:r>
              <a:rPr lang="cs-CZ" dirty="0"/>
              <a:t> – žadatel vybírá z číselníku</a:t>
            </a:r>
          </a:p>
          <a:p>
            <a:r>
              <a:rPr lang="cs-CZ" b="1" dirty="0"/>
              <a:t>Procentní podíl </a:t>
            </a:r>
            <a:r>
              <a:rPr lang="cs-CZ" dirty="0"/>
              <a:t>– míra aktivit projektu pod specifickým cílem</a:t>
            </a:r>
          </a:p>
          <a:p>
            <a:pPr lvl="1"/>
            <a:r>
              <a:rPr lang="cs-CZ" dirty="0"/>
              <a:t>- zadané hodnoty nejsou pro příjemce závazné</a:t>
            </a:r>
          </a:p>
          <a:p>
            <a:pPr lvl="1"/>
            <a:r>
              <a:rPr lang="cs-CZ" dirty="0"/>
              <a:t>- systém provádí kontrolu součtu procentních podílů jednotlivých cílů</a:t>
            </a:r>
          </a:p>
          <a:p>
            <a:pPr lvl="1"/>
            <a:r>
              <a:rPr lang="cs-CZ" dirty="0"/>
              <a:t>- určený poměr je využit při automatických rozpadech v oblasti finančního plánu, indikátorů a kategorie intervencí</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55</a:t>
            </a:fld>
            <a:endParaRPr lang="cs-CZ"/>
          </a:p>
        </p:txBody>
      </p:sp>
    </p:spTree>
    <p:extLst>
      <p:ext uri="{BB962C8B-B14F-4D97-AF65-F5344CB8AC3E}">
        <p14:creationId xmlns:p14="http://schemas.microsoft.com/office/powerpoint/2010/main" val="9706563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Jaký problém projekt řeší? </a:t>
            </a:r>
            <a:r>
              <a:rPr lang="cs-CZ" dirty="0"/>
              <a:t>– popis problému, proč ho řeší, koho se týká, důsledky neřešení</a:t>
            </a:r>
          </a:p>
          <a:p>
            <a:r>
              <a:rPr lang="cs-CZ" b="1" dirty="0"/>
              <a:t>Jaké jsou příčiny problému?</a:t>
            </a:r>
            <a:r>
              <a:rPr lang="cs-CZ" dirty="0"/>
              <a:t> – popis příčin problému, doklady existence problému, zda byl již v minulosti řešen a s jakým výsledkem</a:t>
            </a:r>
          </a:p>
          <a:p>
            <a:r>
              <a:rPr lang="cs-CZ" b="1" dirty="0"/>
              <a:t>Co je cílem projektu? </a:t>
            </a:r>
            <a:r>
              <a:rPr lang="cs-CZ" dirty="0"/>
              <a:t>– cíl/e projektu, provázanost cílů, měřitelnost, jak dosažení cíle řeší problém, jak ověřit dosažení cíle </a:t>
            </a:r>
          </a:p>
          <a:p>
            <a:endParaRPr lang="cs-CZ" b="1" dirty="0"/>
          </a:p>
          <a:p>
            <a:r>
              <a:rPr lang="cs-CZ" b="1" dirty="0"/>
              <a:t>Jaká/é změna/y je/jsou v důsledku projektu očekávána/y? </a:t>
            </a:r>
            <a:r>
              <a:rPr lang="cs-CZ" dirty="0"/>
              <a:t>– co se změní, obecnější než cíl, dopad na cílovou skupinu</a:t>
            </a:r>
          </a:p>
          <a:p>
            <a:pPr>
              <a:buNone/>
            </a:pPr>
            <a:r>
              <a:rPr lang="cs-CZ" altLang="cs-CZ" sz="1200" dirty="0">
                <a:solidFill>
                  <a:srgbClr val="000000"/>
                </a:solidFill>
              </a:rPr>
              <a:t>- nová kolonka v žádosti, která rozvíjí kolonku „cíle“</a:t>
            </a:r>
          </a:p>
          <a:p>
            <a:pPr>
              <a:buNone/>
            </a:pPr>
            <a:r>
              <a:rPr lang="cs-CZ" altLang="cs-CZ" sz="1200" dirty="0">
                <a:solidFill>
                  <a:srgbClr val="000000"/>
                </a:solidFill>
              </a:rPr>
              <a:t>- nutí žadatele popsat kvalitativní dopady projektu</a:t>
            </a:r>
          </a:p>
          <a:p>
            <a:pPr>
              <a:buNone/>
            </a:pPr>
            <a:r>
              <a:rPr lang="cs-CZ" altLang="cs-CZ" sz="1200" dirty="0">
                <a:solidFill>
                  <a:srgbClr val="000000"/>
                </a:solidFill>
              </a:rPr>
              <a:t>- od instrumentálních cílů (cílem je usnadnit přístup rodičům po mateřské dovolené</a:t>
            </a:r>
            <a:r>
              <a:rPr lang="cs-CZ" altLang="cs-CZ" sz="1200" baseline="0" dirty="0">
                <a:solidFill>
                  <a:srgbClr val="000000"/>
                </a:solidFill>
              </a:rPr>
              <a:t> zpět do pracovního procesu</a:t>
            </a:r>
            <a:r>
              <a:rPr lang="cs-CZ" altLang="cs-CZ" sz="1200" dirty="0">
                <a:solidFill>
                  <a:srgbClr val="000000"/>
                </a:solidFill>
              </a:rPr>
              <a:t>) k efektům</a:t>
            </a:r>
          </a:p>
          <a:p>
            <a:pPr>
              <a:buNone/>
            </a:pPr>
            <a:r>
              <a:rPr lang="cs-CZ" altLang="cs-CZ" sz="1200" baseline="0" dirty="0">
                <a:solidFill>
                  <a:srgbClr val="000000"/>
                </a:solidFill>
              </a:rPr>
              <a:t>  </a:t>
            </a:r>
            <a:r>
              <a:rPr lang="cs-CZ" altLang="cs-CZ" sz="1200" dirty="0">
                <a:solidFill>
                  <a:srgbClr val="000000"/>
                </a:solidFill>
              </a:rPr>
              <a:t>(změnou bude získání pracovního uplatnění</a:t>
            </a:r>
            <a:r>
              <a:rPr lang="cs-CZ" altLang="cs-CZ" sz="1200" baseline="0" dirty="0">
                <a:solidFill>
                  <a:srgbClr val="000000"/>
                </a:solidFill>
              </a:rPr>
              <a:t> pro rodiče po mateřské dovolené </a:t>
            </a:r>
            <a:r>
              <a:rPr lang="cs-CZ" altLang="cs-CZ" sz="1200" dirty="0">
                <a:solidFill>
                  <a:srgbClr val="000000"/>
                </a:solidFill>
              </a:rPr>
              <a:t>a sladění rodinného a pracovního života)</a:t>
            </a:r>
          </a:p>
          <a:p>
            <a:pPr>
              <a:buNone/>
            </a:pPr>
            <a:r>
              <a:rPr lang="cs-CZ" altLang="cs-CZ" sz="1200" dirty="0">
                <a:solidFill>
                  <a:srgbClr val="000000"/>
                </a:solidFill>
              </a:rPr>
              <a:t>- kvantifikovat tu změnu</a:t>
            </a:r>
          </a:p>
          <a:p>
            <a:endParaRPr lang="cs-CZ" b="1" dirty="0"/>
          </a:p>
          <a:p>
            <a:r>
              <a:rPr lang="cs-CZ" b="1" dirty="0"/>
              <a:t>Jaké aktivity v projektu budou realizovány? (N) </a:t>
            </a:r>
            <a:r>
              <a:rPr lang="cs-CZ" dirty="0"/>
              <a:t>– KA jsou dále řešeny na samostatné záložce – lze uvést odkaz na tuto záložku nebo stručný popis. </a:t>
            </a:r>
            <a:r>
              <a:rPr lang="cs-CZ" b="1" dirty="0"/>
              <a:t>Údaje zde uvedené nesmí být v rozporu s údaji na záložce KA.</a:t>
            </a:r>
          </a:p>
          <a:p>
            <a:r>
              <a:rPr lang="cs-CZ" b="1" dirty="0"/>
              <a:t>Popis realizačního týmu projektu – </a:t>
            </a:r>
            <a:r>
              <a:rPr lang="cs-CZ" dirty="0"/>
              <a:t>všechny pozice v RT</a:t>
            </a:r>
            <a:r>
              <a:rPr lang="cs-CZ" b="1" dirty="0"/>
              <a:t> </a:t>
            </a:r>
            <a:r>
              <a:rPr lang="cs-CZ" dirty="0"/>
              <a:t>(NN i PN, příjemce i partner)</a:t>
            </a:r>
          </a:p>
          <a:p>
            <a:pPr lvl="1"/>
            <a:r>
              <a:rPr lang="cs-CZ" dirty="0"/>
              <a:t>- hlavní činnosti</a:t>
            </a:r>
          </a:p>
          <a:p>
            <a:pPr lvl="1"/>
            <a:r>
              <a:rPr lang="cs-CZ" dirty="0"/>
              <a:t>- rozsah zapojení</a:t>
            </a:r>
          </a:p>
          <a:p>
            <a:pPr lvl="1"/>
            <a:r>
              <a:rPr lang="cs-CZ" dirty="0"/>
              <a:t>- odborná kapacita (ne konkrétní jména)</a:t>
            </a:r>
          </a:p>
          <a:p>
            <a:pPr marL="457200" lvl="1" indent="0">
              <a:spcAft>
                <a:spcPts val="600"/>
              </a:spcAft>
              <a:buFontTx/>
              <a:buNone/>
            </a:pPr>
            <a:r>
              <a:rPr lang="cs-CZ" dirty="0"/>
              <a:t>- omezený rozsah pole - samostatná příloha s odkazem</a:t>
            </a:r>
          </a:p>
          <a:p>
            <a:pPr marL="628650" lvl="1" indent="-171450">
              <a:spcAft>
                <a:spcPts val="600"/>
              </a:spcAft>
              <a:buFontTx/>
              <a:buChar char="-"/>
            </a:pPr>
            <a:endParaRPr lang="cs-CZ" dirty="0"/>
          </a:p>
          <a:p>
            <a:r>
              <a:rPr lang="cs-CZ" b="1" dirty="0"/>
              <a:t>Jak bude zajištěno šíření výstupů projektu? (N) </a:t>
            </a:r>
            <a:r>
              <a:rPr lang="cs-CZ" dirty="0"/>
              <a:t>– produkty, povědomí cílové skupiny apod.</a:t>
            </a:r>
          </a:p>
          <a:p>
            <a:r>
              <a:rPr lang="cs-CZ" b="1" dirty="0"/>
              <a:t>V čem je navržené řešení inovativní? (N) </a:t>
            </a:r>
            <a:r>
              <a:rPr lang="cs-CZ" dirty="0"/>
              <a:t>- osa 3 OPZ, výzvy zaměřené na sociální inovace.</a:t>
            </a:r>
          </a:p>
          <a:p>
            <a:pPr>
              <a:spcBef>
                <a:spcPts val="450"/>
              </a:spcBef>
              <a:buNone/>
            </a:pPr>
            <a:r>
              <a:rPr lang="cs-CZ" altLang="cs-CZ" sz="1200" dirty="0">
                <a:solidFill>
                  <a:srgbClr val="000000"/>
                </a:solidFill>
              </a:rPr>
              <a:t>- některé výzvy vyžadují popis toho, v čem je projekt inovativní, v čem je nový, neokoukaný</a:t>
            </a:r>
          </a:p>
          <a:p>
            <a:pPr>
              <a:spcBef>
                <a:spcPts val="450"/>
              </a:spcBef>
              <a:buNone/>
            </a:pPr>
            <a:r>
              <a:rPr lang="cs-CZ" altLang="cs-CZ" sz="1200" dirty="0">
                <a:solidFill>
                  <a:srgbClr val="000000"/>
                </a:solidFill>
              </a:rPr>
              <a:t>- </a:t>
            </a:r>
            <a:r>
              <a:rPr lang="cs-CZ" altLang="cs-CZ" sz="1200" u="sng" dirty="0">
                <a:solidFill>
                  <a:srgbClr val="000000"/>
                </a:solidFill>
              </a:rPr>
              <a:t>tři základní roviny inovace:</a:t>
            </a:r>
          </a:p>
          <a:p>
            <a:pPr>
              <a:spcBef>
                <a:spcPts val="450"/>
              </a:spcBef>
              <a:buFont typeface="Wingdings" panose="05000000000000000000" pitchFamily="2" charset="2"/>
              <a:buChar char=""/>
            </a:pPr>
            <a:r>
              <a:rPr lang="cs-CZ" altLang="cs-CZ" sz="1200" dirty="0">
                <a:solidFill>
                  <a:srgbClr val="000000"/>
                </a:solidFill>
              </a:rPr>
              <a:t> buď zavádíte projektem zcela </a:t>
            </a:r>
            <a:r>
              <a:rPr lang="cs-CZ" altLang="cs-CZ" sz="1200" b="1" dirty="0">
                <a:solidFill>
                  <a:srgbClr val="000000"/>
                </a:solidFill>
              </a:rPr>
              <a:t>nové služby</a:t>
            </a:r>
            <a:r>
              <a:rPr lang="cs-CZ" altLang="cs-CZ" sz="1200" dirty="0">
                <a:solidFill>
                  <a:srgbClr val="000000"/>
                </a:solidFill>
              </a:rPr>
              <a:t>, zaplňujete mezeru na trhu</a:t>
            </a:r>
          </a:p>
          <a:p>
            <a:pPr>
              <a:spcBef>
                <a:spcPts val="450"/>
              </a:spcBef>
              <a:buFont typeface="Wingdings" panose="05000000000000000000" pitchFamily="2" charset="2"/>
              <a:buChar char=""/>
            </a:pPr>
            <a:r>
              <a:rPr lang="cs-CZ" altLang="cs-CZ" sz="1200" dirty="0">
                <a:solidFill>
                  <a:srgbClr val="000000"/>
                </a:solidFill>
              </a:rPr>
              <a:t> nebo existující služby </a:t>
            </a:r>
            <a:r>
              <a:rPr lang="cs-CZ" altLang="cs-CZ" sz="1200" b="1" dirty="0">
                <a:solidFill>
                  <a:srgbClr val="000000"/>
                </a:solidFill>
              </a:rPr>
              <a:t>modifikujete, rozšiřujete, posouváte, zkvalitňujete</a:t>
            </a:r>
          </a:p>
          <a:p>
            <a:pPr>
              <a:spcBef>
                <a:spcPts val="450"/>
              </a:spcBef>
              <a:buFont typeface="Wingdings" panose="05000000000000000000" pitchFamily="2" charset="2"/>
              <a:buChar char=""/>
            </a:pPr>
            <a:r>
              <a:rPr lang="cs-CZ" altLang="cs-CZ" sz="1200" dirty="0">
                <a:solidFill>
                  <a:srgbClr val="000000"/>
                </a:solidFill>
              </a:rPr>
              <a:t> nebo vytváříte </a:t>
            </a:r>
            <a:r>
              <a:rPr lang="cs-CZ" altLang="cs-CZ" sz="1200" b="1" dirty="0">
                <a:solidFill>
                  <a:srgbClr val="000000"/>
                </a:solidFill>
              </a:rPr>
              <a:t>komplex</a:t>
            </a:r>
            <a:r>
              <a:rPr lang="cs-CZ" altLang="cs-CZ" sz="1200" dirty="0">
                <a:solidFill>
                  <a:srgbClr val="000000"/>
                </a:solidFill>
              </a:rPr>
              <a:t> vzájemně provázaných nebo se doplňujících služeb, který násobí efekt každé jedné služby v takovém komplexu zařazené a mění situaci v místě celkově</a:t>
            </a:r>
          </a:p>
          <a:p>
            <a:endParaRPr lang="cs-CZ" dirty="0"/>
          </a:p>
          <a:p>
            <a:r>
              <a:rPr lang="cs-CZ" b="1" dirty="0"/>
              <a:t>Jaká existují rizika projektu? </a:t>
            </a:r>
            <a:r>
              <a:rPr lang="cs-CZ" dirty="0"/>
              <a:t>– rizika spojená s realizací projektu a návrh jejich řešení. Ta rizika, jejichž vzniku může příjemce předcházet (kapacita cílové skupiny, personální obsazení projektu, finanční zdroje apod.).</a:t>
            </a:r>
          </a:p>
          <a:p>
            <a:pPr marL="457200" lvl="1" indent="0">
              <a:spcAft>
                <a:spcPts val="600"/>
              </a:spcAft>
              <a:buFontTx/>
              <a:buNone/>
            </a:pPr>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56</a:t>
            </a:fld>
            <a:endParaRPr lang="cs-CZ"/>
          </a:p>
        </p:txBody>
      </p:sp>
    </p:spTree>
    <p:extLst>
      <p:ext uri="{BB962C8B-B14F-4D97-AF65-F5344CB8AC3E}">
        <p14:creationId xmlns:p14="http://schemas.microsoft.com/office/powerpoint/2010/main" val="8589412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lvl="1" indent="0">
              <a:lnSpc>
                <a:spcPts val="2880"/>
              </a:lnSpc>
              <a:spcBef>
                <a:spcPts val="600"/>
              </a:spcBef>
              <a:spcAft>
                <a:spcPts val="600"/>
              </a:spcAft>
              <a:buSzPct val="100000"/>
              <a:buFont typeface="Wingdings" panose="05000000000000000000" pitchFamily="2" charset="2"/>
              <a:buNone/>
            </a:pPr>
            <a:r>
              <a:rPr lang="cs-CZ" sz="1200" b="1" u="sng" dirty="0"/>
              <a:t>Indikátory povinné k naplnění</a:t>
            </a:r>
            <a:r>
              <a:rPr lang="cs-CZ" sz="1200" b="1" u="none" dirty="0"/>
              <a:t> </a:t>
            </a:r>
            <a:r>
              <a:rPr lang="cs-CZ" sz="1200" dirty="0"/>
              <a:t>(výstupové či výsledkové):</a:t>
            </a:r>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r>
              <a:rPr lang="cs-CZ" sz="1200" dirty="0">
                <a:solidFill>
                  <a:srgbClr val="FF0000"/>
                </a:solidFill>
              </a:rPr>
              <a:t>Každý projekt musí mít povinně stanovenou nenulovou hodnotu </a:t>
            </a:r>
            <a:r>
              <a:rPr lang="cs-CZ" sz="1200" b="1" dirty="0">
                <a:solidFill>
                  <a:srgbClr val="FF0000"/>
                </a:solidFill>
              </a:rPr>
              <a:t>minimálně</a:t>
            </a:r>
            <a:r>
              <a:rPr lang="cs-CZ" sz="1200" dirty="0">
                <a:solidFill>
                  <a:srgbClr val="FF0000"/>
                </a:solidFill>
              </a:rPr>
              <a:t> buď pro indikátor </a:t>
            </a:r>
            <a:r>
              <a:rPr lang="cs-CZ" sz="1200" b="1" dirty="0">
                <a:solidFill>
                  <a:srgbClr val="FF0000"/>
                </a:solidFill>
              </a:rPr>
              <a:t>6 00 00 - Celkový počet účastníků</a:t>
            </a:r>
            <a:r>
              <a:rPr lang="cs-CZ" sz="1200" dirty="0">
                <a:solidFill>
                  <a:srgbClr val="FF0000"/>
                </a:solidFill>
              </a:rPr>
              <a:t> nebo </a:t>
            </a:r>
            <a:br>
              <a:rPr lang="cs-CZ" sz="1200" dirty="0">
                <a:solidFill>
                  <a:srgbClr val="FF0000"/>
                </a:solidFill>
              </a:rPr>
            </a:br>
            <a:r>
              <a:rPr lang="cs-CZ" sz="1200" b="1" dirty="0">
                <a:solidFill>
                  <a:srgbClr val="FF0000"/>
                </a:solidFill>
              </a:rPr>
              <a:t>6 70 01 - Kapacita podpořených služeb!!!</a:t>
            </a:r>
          </a:p>
          <a:p>
            <a:pPr marL="432000" marR="0" lvl="1" indent="-432000" algn="l" defTabSz="914400" rtl="0" eaLnBrk="1" fontAlgn="auto" latinLnBrk="0" hangingPunct="1">
              <a:lnSpc>
                <a:spcPts val="2880"/>
              </a:lnSpc>
              <a:spcBef>
                <a:spcPts val="600"/>
              </a:spcBef>
              <a:spcAft>
                <a:spcPts val="600"/>
              </a:spcAft>
              <a:buClrTx/>
              <a:buSzPct val="100000"/>
              <a:buFont typeface="Wingdings" panose="05000000000000000000" pitchFamily="2" charset="2"/>
              <a:buChar char=""/>
              <a:tabLst/>
              <a:defRPr/>
            </a:pPr>
            <a:endParaRPr lang="cs-CZ" sz="1200" b="1" dirty="0">
              <a:solidFill>
                <a:srgbClr val="FF0000"/>
              </a:solidFill>
            </a:endParaRPr>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r>
              <a:rPr lang="cs-CZ" sz="1200" kern="1200" dirty="0">
                <a:solidFill>
                  <a:schemeClr val="tx1"/>
                </a:solidFill>
                <a:effectLst/>
                <a:latin typeface="+mn-lt"/>
                <a:ea typeface="+mn-ea"/>
                <a:cs typeface="+mn-cs"/>
              </a:rPr>
              <a:t>Sledování parametrů týkajících se podpořených osob a související indikátory jsou detailně popsány v Obecné části pravidel pro žadatele a příjemce v rámci Operačního programu zaměstnanost v kapitole 18.</a:t>
            </a:r>
          </a:p>
          <a:p>
            <a:pPr marL="432000" marR="0" lvl="1" indent="-432000" algn="l" defTabSz="914400" rtl="0" eaLnBrk="1" fontAlgn="auto" latinLnBrk="0" hangingPunct="1">
              <a:lnSpc>
                <a:spcPts val="2880"/>
              </a:lnSpc>
              <a:spcBef>
                <a:spcPts val="600"/>
              </a:spcBef>
              <a:spcAft>
                <a:spcPts val="600"/>
              </a:spcAft>
              <a:buClrTx/>
              <a:buSzPct val="100000"/>
              <a:buFont typeface="Wingdings" panose="05000000000000000000" pitchFamily="2" charset="2"/>
              <a:buChar char=""/>
              <a:tabLst/>
              <a:defRPr/>
            </a:pPr>
            <a:endParaRPr lang="cs-CZ" sz="1200" kern="1200" dirty="0">
              <a:solidFill>
                <a:schemeClr val="tx1"/>
              </a:solidFill>
              <a:effectLst/>
              <a:latin typeface="+mn-lt"/>
              <a:ea typeface="+mn-ea"/>
              <a:cs typeface="+mn-cs"/>
            </a:endParaRPr>
          </a:p>
          <a:p>
            <a:r>
              <a:rPr lang="cs-CZ" sz="1200" dirty="0">
                <a:latin typeface="+mn-lt"/>
              </a:rPr>
              <a:t>Žadatel není nucen k tomu, aby všechny osoby byly „účastníky“ a čerpaly povinně podporu nad stanovený limit.</a:t>
            </a:r>
          </a:p>
          <a:p>
            <a:r>
              <a:rPr lang="cs-CZ" sz="1200" dirty="0">
                <a:latin typeface="+mn-lt"/>
              </a:rPr>
              <a:t>Žadatel nebude znevýhodněn oproti projektům s vyššími cílovými hodnotami indikátorů za předpokladu, že zapojení osob, které nelze vykazovat v indikátoru, řádně odůvodní a popíše zamýšlené efekty.</a:t>
            </a:r>
          </a:p>
          <a:p>
            <a:r>
              <a:rPr lang="cs-CZ" sz="1200" dirty="0">
                <a:latin typeface="+mn-lt"/>
              </a:rPr>
              <a:t>Hodnotitel hodnotí žádost jako celek, nikoli jen s ohledem na plánované hodnoty indikátorů.</a:t>
            </a:r>
          </a:p>
          <a:p>
            <a:r>
              <a:rPr lang="cs-CZ" sz="1200" dirty="0">
                <a:latin typeface="+mn-lt"/>
              </a:rPr>
              <a:t>Vždy záleží na charakteru projektu, cílové skupiny a plánovaných efektech projektu.</a:t>
            </a:r>
          </a:p>
          <a:p>
            <a:endParaRPr lang="cs-CZ" sz="1200" dirty="0">
              <a:latin typeface="+mn-lt"/>
            </a:endParaRPr>
          </a:p>
          <a:p>
            <a:pPr marL="432000" lvl="2" indent="-432000">
              <a:lnSpc>
                <a:spcPct val="100000"/>
              </a:lnSpc>
              <a:spcBef>
                <a:spcPts val="600"/>
              </a:spcBef>
              <a:spcAft>
                <a:spcPts val="600"/>
              </a:spcAft>
              <a:buSzPct val="100000"/>
              <a:buFont typeface="Courier New" panose="02070309020205020404" pitchFamily="49" charset="0"/>
              <a:buChar char="o"/>
            </a:pPr>
            <a:r>
              <a:rPr lang="cs-CZ" sz="1200" u="sng" dirty="0">
                <a:latin typeface="+mn-lt"/>
                <a:cs typeface="Arial" panose="020B0604020202020204" pitchFamily="34" charset="0"/>
              </a:rPr>
              <a:t>6 00 00 - Celkový počet účastníků  + indikátory </a:t>
            </a:r>
            <a:r>
              <a:rPr lang="cs-CZ" sz="1200" u="sng" dirty="0">
                <a:latin typeface="+mn-lt"/>
              </a:rPr>
              <a:t>týkající se „účastníků“</a:t>
            </a:r>
          </a:p>
          <a:p>
            <a:pPr marL="504000" lvl="4" indent="0">
              <a:lnSpc>
                <a:spcPct val="100000"/>
              </a:lnSpc>
              <a:spcBef>
                <a:spcPts val="600"/>
              </a:spcBef>
              <a:spcAft>
                <a:spcPts val="600"/>
              </a:spcAft>
              <a:buSzPct val="100000"/>
              <a:buNone/>
            </a:pPr>
            <a:r>
              <a:rPr lang="cs-CZ" sz="1200" dirty="0">
                <a:latin typeface="+mn-lt"/>
                <a:cs typeface="Arial" panose="020B0604020202020204" pitchFamily="34" charset="0"/>
              </a:rPr>
              <a:t>= </a:t>
            </a:r>
            <a:r>
              <a:rPr lang="cs-CZ" sz="1200" dirty="0">
                <a:latin typeface="+mn-lt"/>
              </a:rPr>
              <a:t>osoby jednoznačně identifikované, které zároveň překročí hranici pro bagatelní podporu </a:t>
            </a:r>
            <a:r>
              <a:rPr lang="cs-CZ" sz="1200" dirty="0">
                <a:latin typeface="+mn-lt"/>
                <a:cs typeface="Arial" panose="020B0604020202020204" pitchFamily="34" charset="0"/>
              </a:rPr>
              <a:t>(tj. min. 40 hod., </a:t>
            </a:r>
            <a:r>
              <a:rPr lang="cs-CZ" sz="1200" dirty="0">
                <a:latin typeface="+mn-lt"/>
              </a:rPr>
              <a:t>z toho min 20 hod. jinou formou než elektronickou</a:t>
            </a:r>
            <a:r>
              <a:rPr lang="cs-CZ" sz="1200" dirty="0">
                <a:latin typeface="+mn-lt"/>
                <a:cs typeface="Arial" panose="020B0604020202020204" pitchFamily="34" charset="0"/>
              </a:rPr>
              <a:t>)</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latin typeface="+mn-lt"/>
                <a:cs typeface="Arial" panose="020B0604020202020204" pitchFamily="34" charset="0"/>
              </a:rPr>
              <a:t>Účastník započítán pouze jednou za projekt, bez ohledu na počet získaných podpor (víckrát ve více projektech).</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latin typeface="+mn-lt"/>
                <a:cs typeface="Arial" panose="020B0604020202020204" pitchFamily="34" charset="0"/>
              </a:rPr>
              <a:t>Vykazování příjemcem skrze Monitorovací list podpořené osoby v IS ESF </a:t>
            </a:r>
            <a:r>
              <a:rPr lang="cs-CZ" sz="1200" dirty="0">
                <a:latin typeface="+mn-lt"/>
              </a:rPr>
              <a:t>2014+ (</a:t>
            </a:r>
            <a:r>
              <a:rPr lang="cs-CZ" sz="1200" cap="none" baseline="0" dirty="0">
                <a:latin typeface="+mn-lt"/>
              </a:rPr>
              <a:t>Pokyny pro evidenci podpory poskytnuté účastníkům projektu).</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solidFill>
                  <a:srgbClr val="FF0000"/>
                </a:solidFill>
                <a:latin typeface="+mn-lt"/>
                <a:cs typeface="Arial" panose="020B0604020202020204" pitchFamily="34" charset="0"/>
              </a:rPr>
              <a:t>Celkový počet podpořených osob </a:t>
            </a:r>
            <a:r>
              <a:rPr lang="cs-CZ" sz="1200" strike="sngStrike" dirty="0">
                <a:solidFill>
                  <a:srgbClr val="FF0000"/>
                </a:solidFill>
                <a:latin typeface="+mn-lt"/>
                <a:cs typeface="Arial" panose="020B0604020202020204" pitchFamily="34" charset="0"/>
              </a:rPr>
              <a:t>≠</a:t>
            </a:r>
            <a:r>
              <a:rPr lang="cs-CZ" sz="1200" dirty="0">
                <a:solidFill>
                  <a:srgbClr val="FF0000"/>
                </a:solidFill>
                <a:latin typeface="+mn-lt"/>
                <a:cs typeface="Arial" panose="020B0604020202020204" pitchFamily="34" charset="0"/>
              </a:rPr>
              <a:t> celkový počet účastníků!! </a:t>
            </a:r>
            <a:r>
              <a:rPr lang="cs-CZ" sz="1200" dirty="0">
                <a:latin typeface="+mn-lt"/>
              </a:rPr>
              <a:t>(Žadatel předem popíše rozsah skupiny osob, kterou plánuje podpořit, ale která nebude pravděpodobně moci být zahrnuta do dosažených hodnot indikátorů).</a:t>
            </a:r>
            <a:endParaRPr lang="cs-CZ" sz="1200" dirty="0">
              <a:solidFill>
                <a:srgbClr val="FF0000"/>
              </a:solidFill>
              <a:latin typeface="+mn-lt"/>
              <a:cs typeface="Arial" panose="020B0604020202020204" pitchFamily="34" charset="0"/>
            </a:endParaRPr>
          </a:p>
          <a:p>
            <a:pPr>
              <a:lnSpc>
                <a:spcPct val="100000"/>
              </a:lnSpc>
              <a:buFont typeface="Courier New" panose="02070309020205020404" pitchFamily="49" charset="0"/>
              <a:buChar char="o"/>
            </a:pPr>
            <a:r>
              <a:rPr lang="cs-CZ" sz="1200" dirty="0">
                <a:latin typeface="+mn-lt"/>
                <a:cs typeface="Arial" panose="020B0604020202020204" pitchFamily="34" charset="0"/>
              </a:rPr>
              <a:t>       Podpora by měla směřovat výhradně k osobám překračujícím bagatelní podporu a osobám, u kterých je jejich totožnost známá v potřebném rozsahu!!!</a:t>
            </a:r>
          </a:p>
          <a:p>
            <a:pPr>
              <a:lnSpc>
                <a:spcPct val="100000"/>
              </a:lnSpc>
              <a:buFont typeface="Courier New" panose="02070309020205020404" pitchFamily="49" charset="0"/>
              <a:buChar char="o"/>
            </a:pPr>
            <a:r>
              <a:rPr lang="cs-CZ" sz="1200" dirty="0">
                <a:latin typeface="+mn-lt"/>
                <a:cs typeface="Arial" panose="020B0604020202020204" pitchFamily="34" charset="0"/>
              </a:rPr>
              <a:t>       Podpora by měla směřovat výhradně k osobám z území MAS, pokud není zdůvodněno!!!</a:t>
            </a:r>
          </a:p>
          <a:p>
            <a:pPr>
              <a:lnSpc>
                <a:spcPct val="100000"/>
              </a:lnSpc>
              <a:buFont typeface="Courier New" panose="02070309020205020404" pitchFamily="49" charset="0"/>
              <a:buChar char="o"/>
            </a:pPr>
            <a:endParaRPr lang="cs-CZ" sz="1200" dirty="0">
              <a:latin typeface="+mn-lt"/>
              <a:cs typeface="Arial" panose="020B0604020202020204" pitchFamily="34" charset="0"/>
            </a:endParaRPr>
          </a:p>
          <a:p>
            <a:endParaRPr lang="cs-CZ" sz="1200" b="1" dirty="0"/>
          </a:p>
          <a:p>
            <a:r>
              <a:rPr lang="cs-CZ" sz="1200" b="1" u="sng" dirty="0"/>
              <a:t>Indikátory povinné k vykazování</a:t>
            </a:r>
            <a:endParaRPr lang="cs-CZ" sz="1200" b="1" dirty="0"/>
          </a:p>
          <a:p>
            <a:pPr lvl="1"/>
            <a:r>
              <a:rPr lang="cs-CZ" sz="1200" b="1" dirty="0"/>
              <a:t>U projektů, které nebudou sledovat žádný výsledkový indikátor, musí být ze strany žadatele v žádosti o podporu povinně vyplněno textové pole popisující konkrétní cíle projektu včetně popisu očekávaných výsledků a změny, které má být prostřednictvím projektu dosaženo.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chemeClr val="tx1"/>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cs-CZ" sz="1200" b="1" dirty="0">
                <a:solidFill>
                  <a:srgbClr val="FF0000"/>
                </a:solidFill>
              </a:rPr>
              <a:t>U indikátoru týkajícího</a:t>
            </a:r>
            <a:r>
              <a:rPr lang="cs-CZ" sz="1200" b="1" baseline="0" dirty="0">
                <a:solidFill>
                  <a:srgbClr val="FF0000"/>
                </a:solidFill>
              </a:rPr>
              <a:t> se účastníků je cílová hodnota vždy 0, protože se dosažené hodnoty načítají automaticky z IS ESF!!!</a:t>
            </a:r>
          </a:p>
          <a:p>
            <a:pPr marL="0" lvl="1" indent="0">
              <a:lnSpc>
                <a:spcPct val="100000"/>
              </a:lnSpc>
              <a:spcBef>
                <a:spcPts val="600"/>
              </a:spcBef>
              <a:spcAft>
                <a:spcPts val="600"/>
              </a:spcAft>
              <a:buSzPct val="100000"/>
              <a:buFont typeface="Wingdings" panose="05000000000000000000" pitchFamily="2" charset="2"/>
              <a:buNone/>
            </a:pPr>
            <a:endParaRPr lang="cs-CZ" sz="800" dirty="0"/>
          </a:p>
          <a:p>
            <a:pPr marL="0" lvl="1" indent="0">
              <a:lnSpc>
                <a:spcPct val="100000"/>
              </a:lnSpc>
              <a:spcBef>
                <a:spcPts val="600"/>
              </a:spcBef>
              <a:spcAft>
                <a:spcPts val="600"/>
              </a:spcAft>
              <a:buSzPct val="100000"/>
              <a:buFont typeface="Wingdings" panose="05000000000000000000" pitchFamily="2" charset="2"/>
              <a:buNone/>
            </a:pPr>
            <a:r>
              <a:rPr lang="cs-CZ" sz="1800" dirty="0"/>
              <a:t>Podrobné informace včetně definic jednotlivých indikátorů viz:</a:t>
            </a:r>
          </a:p>
          <a:p>
            <a:pPr marL="936000" lvl="3" indent="-432000">
              <a:lnSpc>
                <a:spcPct val="100000"/>
              </a:lnSpc>
              <a:spcBef>
                <a:spcPts val="600"/>
              </a:spcBef>
              <a:spcAft>
                <a:spcPts val="600"/>
              </a:spcAft>
              <a:buSzPct val="100000"/>
              <a:buFont typeface="Wingdings" panose="05000000000000000000" pitchFamily="2" charset="2"/>
              <a:buChar char=""/>
            </a:pPr>
            <a:r>
              <a:rPr lang="cs-CZ" sz="1800" dirty="0"/>
              <a:t>Obecná část pravidel pro žadatele a příjemce v rámci OPZ, kpt. 18</a:t>
            </a:r>
          </a:p>
          <a:p>
            <a:pPr marL="936000" lvl="3" indent="-432000">
              <a:lnSpc>
                <a:spcPct val="100000"/>
              </a:lnSpc>
              <a:spcBef>
                <a:spcPts val="600"/>
              </a:spcBef>
              <a:spcAft>
                <a:spcPts val="600"/>
              </a:spcAft>
              <a:buSzPct val="100000"/>
              <a:buFont typeface="Wingdings" panose="05000000000000000000" pitchFamily="2" charset="2"/>
              <a:buChar char=""/>
            </a:pPr>
            <a:r>
              <a:rPr lang="cs-CZ" sz="1800" dirty="0"/>
              <a:t>Systém záznamu rozsahu a typu podpory poskytnuté cílovým skupinám projektů</a:t>
            </a:r>
            <a:endParaRPr lang="cs-CZ" dirty="0"/>
          </a:p>
          <a:p>
            <a:pPr>
              <a:lnSpc>
                <a:spcPct val="100000"/>
              </a:lnSpc>
              <a:buFont typeface="Courier New" panose="02070309020205020404" pitchFamily="49" charset="0"/>
              <a:buNone/>
            </a:pPr>
            <a:endParaRPr lang="cs-CZ" sz="1200" dirty="0">
              <a:latin typeface="+mn-lt"/>
            </a:endParaRPr>
          </a:p>
          <a:p>
            <a:pPr hangingPunct="0"/>
            <a:r>
              <a:rPr lang="cs-CZ" sz="1200" b="1" kern="1200" dirty="0">
                <a:solidFill>
                  <a:schemeClr val="tx1"/>
                </a:solidFill>
                <a:effectLst/>
                <a:latin typeface="+mn-lt"/>
                <a:ea typeface="+mn-ea"/>
                <a:cs typeface="+mn-cs"/>
              </a:rPr>
              <a:t>Bagatelní podpora:</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Je stanoven limit, že účastníkem/podpořenou osobou z hlediska indikátorů, je pouze osoba, která:</a:t>
            </a:r>
          </a:p>
          <a:p>
            <a:pPr hangingPunct="0"/>
            <a:r>
              <a:rPr lang="cs-CZ" sz="1200" kern="1200" dirty="0">
                <a:solidFill>
                  <a:schemeClr val="tx1"/>
                </a:solidFill>
                <a:effectLst/>
                <a:latin typeface="+mn-lt"/>
                <a:ea typeface="+mn-ea"/>
                <a:cs typeface="+mn-cs"/>
              </a:rPr>
              <a:t>a) získala v daném projektu podporu v rozsahu minimálně </a:t>
            </a:r>
            <a:r>
              <a:rPr lang="cs-CZ" sz="1200" b="1" kern="1200" dirty="0">
                <a:solidFill>
                  <a:schemeClr val="tx1"/>
                </a:solidFill>
                <a:effectLst/>
                <a:latin typeface="+mn-lt"/>
                <a:ea typeface="+mn-ea"/>
                <a:cs typeface="+mn-cs"/>
              </a:rPr>
              <a:t>40 hodin </a:t>
            </a:r>
            <a:r>
              <a:rPr lang="cs-CZ" sz="1200" kern="1200" dirty="0">
                <a:solidFill>
                  <a:schemeClr val="tx1"/>
                </a:solidFill>
                <a:effectLst/>
                <a:latin typeface="+mn-lt"/>
                <a:ea typeface="+mn-ea"/>
                <a:cs typeface="+mn-cs"/>
              </a:rPr>
              <a:t>(bez ohledu na počet dílčích podpor, tj. počet dílčích zapojení do projektu) a zároveň</a:t>
            </a:r>
          </a:p>
          <a:p>
            <a:pPr hangingPunct="0"/>
            <a:r>
              <a:rPr lang="cs-CZ" sz="1200" kern="1200" dirty="0">
                <a:solidFill>
                  <a:schemeClr val="tx1"/>
                </a:solidFill>
                <a:effectLst/>
                <a:latin typeface="+mn-lt"/>
                <a:ea typeface="+mn-ea"/>
                <a:cs typeface="+mn-cs"/>
              </a:rPr>
              <a:t>b) alespoň 20 hodin z podpory, kterou osoba v daném projektu získala, nemá charakter elektronického vzdělávání.</a:t>
            </a:r>
          </a:p>
          <a:p>
            <a:pPr hangingPunct="0"/>
            <a:r>
              <a:rPr lang="cs-CZ" sz="1200" b="1"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Evidence podpořené osoby:</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U každé osoby je třeba znát jméno, příjmení, adresu bydliště a datum narození -monitorovací list podpořené osoby (na portálu </a:t>
            </a:r>
            <a:r>
              <a:rPr lang="cs-CZ" sz="1200" u="sng" kern="1200" dirty="0">
                <a:solidFill>
                  <a:schemeClr val="tx1"/>
                </a:solidFill>
                <a:effectLst/>
                <a:latin typeface="+mn-lt"/>
                <a:ea typeface="+mn-ea"/>
                <a:cs typeface="+mn-cs"/>
                <a:hlinkClick r:id="rId3"/>
              </a:rPr>
              <a:t>www.esfcr.cz</a:t>
            </a:r>
            <a:endParaRPr lang="cs-CZ" sz="1200" kern="1200" dirty="0">
              <a:solidFill>
                <a:schemeClr val="tx1"/>
              </a:solidFill>
              <a:effectLst/>
              <a:latin typeface="+mn-lt"/>
              <a:ea typeface="+mn-ea"/>
              <a:cs typeface="+mn-cs"/>
            </a:endParaRPr>
          </a:p>
          <a:p>
            <a:pPr hangingPunct="0"/>
            <a:r>
              <a:rPr lang="cs-CZ" sz="1200" u="sng" kern="1200" dirty="0">
                <a:solidFill>
                  <a:schemeClr val="tx1"/>
                </a:solidFill>
                <a:effectLst/>
                <a:latin typeface="+mn-lt"/>
                <a:ea typeface="+mn-ea"/>
                <a:cs typeface="+mn-cs"/>
              </a:rPr>
              <a:t>https://www.esfcr.cz/</a:t>
            </a:r>
            <a:r>
              <a:rPr lang="cs-CZ" sz="1200" u="sng" kern="1200" dirty="0" err="1">
                <a:solidFill>
                  <a:schemeClr val="tx1"/>
                </a:solidFill>
                <a:effectLst/>
                <a:latin typeface="+mn-lt"/>
                <a:ea typeface="+mn-ea"/>
                <a:cs typeface="+mn-cs"/>
              </a:rPr>
              <a:t>monitorovani</a:t>
            </a:r>
            <a:r>
              <a:rPr lang="cs-CZ" sz="1200" u="sng" kern="1200" dirty="0">
                <a:solidFill>
                  <a:schemeClr val="tx1"/>
                </a:solidFill>
                <a:effectLst/>
                <a:latin typeface="+mn-lt"/>
                <a:ea typeface="+mn-ea"/>
                <a:cs typeface="+mn-cs"/>
              </a:rPr>
              <a:t>-</a:t>
            </a:r>
            <a:r>
              <a:rPr lang="cs-CZ" sz="1200" u="sng" kern="1200" dirty="0" err="1">
                <a:solidFill>
                  <a:schemeClr val="tx1"/>
                </a:solidFill>
                <a:effectLst/>
                <a:latin typeface="+mn-lt"/>
                <a:ea typeface="+mn-ea"/>
                <a:cs typeface="+mn-cs"/>
              </a:rPr>
              <a:t>podporenych</a:t>
            </a:r>
            <a:r>
              <a:rPr lang="cs-CZ" sz="1200" u="sng" kern="1200" dirty="0">
                <a:solidFill>
                  <a:schemeClr val="tx1"/>
                </a:solidFill>
                <a:effectLst/>
                <a:latin typeface="+mn-lt"/>
                <a:ea typeface="+mn-ea"/>
                <a:cs typeface="+mn-cs"/>
              </a:rPr>
              <a:t>-osob-</a:t>
            </a:r>
            <a:r>
              <a:rPr lang="cs-CZ" sz="1200" u="sng" kern="1200" dirty="0" err="1">
                <a:solidFill>
                  <a:schemeClr val="tx1"/>
                </a:solidFill>
                <a:effectLst/>
                <a:latin typeface="+mn-lt"/>
                <a:ea typeface="+mn-ea"/>
                <a:cs typeface="+mn-cs"/>
              </a:rPr>
              <a:t>opz</a:t>
            </a:r>
            <a:r>
              <a:rPr lang="cs-CZ" sz="1200" kern="1200" dirty="0">
                <a:solidFill>
                  <a:schemeClr val="tx1"/>
                </a:solidFill>
                <a:effectLst/>
                <a:latin typeface="+mn-lt"/>
                <a:ea typeface="+mn-ea"/>
                <a:cs typeface="+mn-cs"/>
              </a:rPr>
              <a:t>).</a:t>
            </a:r>
          </a:p>
          <a:p>
            <a:pPr hangingPunct="0"/>
            <a:endParaRPr lang="cs-CZ" sz="120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Monitorovací list podpořené osoby </a:t>
            </a:r>
            <a:r>
              <a:rPr lang="cs-CZ" sz="1200" kern="1200" dirty="0">
                <a:solidFill>
                  <a:schemeClr val="tx1"/>
                </a:solidFill>
                <a:effectLst/>
                <a:latin typeface="+mn-lt"/>
                <a:ea typeface="+mn-ea"/>
                <a:cs typeface="+mn-cs"/>
              </a:rPr>
              <a:t>je nezávazný formulář, který je možné využít při sběru údajů od jednotlivých osob podpořených v projektu. Pokud může příjemce (či partner) data potřebná pro sledování monitorovacích indikátorů podložit jinou průkaznou evidencí, není nutné formulář používat. Příjemce (či partner) je také oprávněn si obsah Monitorovacího listu podpořené osoby upravit (např. v něm nezjišťovat něco, co už je mu známo a eviduje to v podobě nějakého jiného dokumentu/databáze).</a:t>
            </a:r>
          </a:p>
          <a:p>
            <a:pPr hangingPunct="0"/>
            <a:r>
              <a:rPr lang="cs-CZ" sz="1200" kern="1200" dirty="0">
                <a:solidFill>
                  <a:schemeClr val="tx1"/>
                </a:solidFill>
                <a:effectLst/>
                <a:latin typeface="+mn-lt"/>
                <a:ea typeface="+mn-ea"/>
                <a:cs typeface="+mn-cs"/>
              </a:rPr>
              <a:t>Díky sledování vymezených parametrů u podpořených osob bude příjemce schopen vykazovat dosažené hodnoty monitorovacích indikátorů týkajících se účastníků projektu.</a:t>
            </a:r>
          </a:p>
          <a:p>
            <a:pPr hangingPunct="0"/>
            <a:endParaRPr lang="cs-CZ" sz="1200" b="1" u="sng" kern="1200" dirty="0">
              <a:solidFill>
                <a:schemeClr val="tx1"/>
              </a:solidFill>
              <a:effectLst/>
              <a:latin typeface="+mn-lt"/>
              <a:ea typeface="+mn-ea"/>
              <a:cs typeface="+mn-cs"/>
            </a:endParaRPr>
          </a:p>
          <a:p>
            <a:pPr hangingPunct="0"/>
            <a:r>
              <a:rPr lang="cs-CZ" sz="1200" b="1" u="sng" kern="1200" dirty="0">
                <a:solidFill>
                  <a:schemeClr val="tx1"/>
                </a:solidFill>
                <a:effectLst/>
                <a:latin typeface="+mn-lt"/>
                <a:ea typeface="+mn-ea"/>
                <a:cs typeface="+mn-cs"/>
              </a:rPr>
              <a:t>Pokyny pro evidenci podpory poskytnuté účastníkům projektů: </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Dosažené hodnoty u indikátorů týkajících se podpořených osob se do zprávy o realizaci projektu, kterou mají příjemci povinnost předkládat, dostanou prostřednictvím informačního systému IS ESF 2014+. Tento systém umožňuje zejména:</a:t>
            </a:r>
          </a:p>
          <a:p>
            <a:pPr hangingPunct="0"/>
            <a:r>
              <a:rPr lang="cs-CZ" sz="1200" kern="1200" dirty="0">
                <a:solidFill>
                  <a:schemeClr val="tx1"/>
                </a:solidFill>
                <a:effectLst/>
                <a:latin typeface="+mn-lt"/>
                <a:ea typeface="+mn-ea"/>
                <a:cs typeface="+mn-cs"/>
              </a:rPr>
              <a:t>- monitoring osob podpořených projekty OPZ s maximálním využitím existujících dat evidovaných v agendových systémech MPSV, které jsou doplňovány sběrem dat od realizátorů jednotlivých projektů;</a:t>
            </a:r>
          </a:p>
          <a:p>
            <a:pPr hangingPunct="0"/>
            <a:r>
              <a:rPr lang="cs-CZ" sz="1200" kern="1200" dirty="0">
                <a:solidFill>
                  <a:schemeClr val="tx1"/>
                </a:solidFill>
                <a:effectLst/>
                <a:latin typeface="+mn-lt"/>
                <a:ea typeface="+mn-ea"/>
                <a:cs typeface="+mn-cs"/>
              </a:rPr>
              <a:t>- monitoring akcí projektů ESF pro potřeby zájemců o účast na projektech prostřednictvím propojení s modulem Akce na portálu www.esfcr.cz;</a:t>
            </a:r>
          </a:p>
          <a:p>
            <a:pPr hangingPunct="0"/>
            <a:r>
              <a:rPr lang="cs-CZ" sz="1200" kern="1200" dirty="0">
                <a:solidFill>
                  <a:schemeClr val="tx1"/>
                </a:solidFill>
                <a:effectLst/>
                <a:latin typeface="+mn-lt"/>
                <a:ea typeface="+mn-ea"/>
                <a:cs typeface="+mn-cs"/>
              </a:rPr>
              <a:t>- automatizovaný výpočet indikátorů týkajících se osob pro jednotlivé projekty a přenos dosažených hodnot indikátorů týkajících se podpořených osob do IS KP14+.</a:t>
            </a:r>
            <a:endParaRPr lang="cs-CZ" dirty="0"/>
          </a:p>
          <a:p>
            <a:pPr lvl="1"/>
            <a:endParaRPr lang="cs-CZ" dirty="0"/>
          </a:p>
          <a:p>
            <a:r>
              <a:rPr lang="cs-CZ" b="1" u="sng" dirty="0"/>
              <a:t>VAZBA IS KP14+ a IS ESF 2014+ </a:t>
            </a:r>
          </a:p>
          <a:p>
            <a:endParaRPr lang="cs-CZ" b="1" u="sng" dirty="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a:t>IS ESF 2014+ </a:t>
            </a:r>
          </a:p>
          <a:p>
            <a:r>
              <a:rPr lang="cs-CZ" dirty="0"/>
              <a:t>Pro každého účastníka projektu veden záznam.</a:t>
            </a:r>
          </a:p>
          <a:p>
            <a:r>
              <a:rPr lang="cs-CZ" dirty="0"/>
              <a:t>Rozsah sledovaných údajů (viz Obecná pravidla pro žadatele a příjemce).</a:t>
            </a:r>
          </a:p>
          <a:p>
            <a:r>
              <a:rPr lang="cs-CZ" dirty="0"/>
              <a:t>Evidence poskytnutých podpor (typ podpory a rozsah podpory - k dispozici výběr z číselníku - bude zveřejněn na webu OPZ).</a:t>
            </a:r>
          </a:p>
          <a:p>
            <a:r>
              <a:rPr lang="cs-CZ" dirty="0"/>
              <a:t>IS automaticky hlídá u jednotlivých osob limit bagatelní podpory.</a:t>
            </a:r>
          </a:p>
          <a:p>
            <a:r>
              <a:rPr lang="cs-CZ" dirty="0"/>
              <a:t>IS z vyplněných údajů generuje hodnoty pro všechny indikátory týkající se účastníků a přenáší hodnoty do IS KP14+.</a:t>
            </a:r>
          </a:p>
          <a:p>
            <a:r>
              <a:rPr lang="cs-CZ" dirty="0"/>
              <a:t>Přímá vazba na externí registry ÚP a ČSSZ.</a:t>
            </a:r>
          </a:p>
          <a:p>
            <a:endParaRPr lang="cs-CZ" dirty="0"/>
          </a:p>
          <a:p>
            <a:r>
              <a:rPr lang="cs-CZ" b="1" dirty="0"/>
              <a:t>IS KP14+</a:t>
            </a:r>
          </a:p>
          <a:p>
            <a:r>
              <a:rPr lang="cs-CZ" dirty="0"/>
              <a:t>Editace pouze hodnot indikátorů netýkajících se účastníků.</a:t>
            </a:r>
          </a:p>
          <a:p>
            <a:r>
              <a:rPr lang="cs-CZ" dirty="0"/>
              <a:t>Indikátory týkající se účastníků přebírány z IS ESF 2014+ bez možnosti editace.</a:t>
            </a:r>
          </a:p>
          <a:p>
            <a:endParaRPr lang="cs-CZ" dirty="0"/>
          </a:p>
          <a:p>
            <a:pPr marL="0" lvl="1" indent="0">
              <a:lnSpc>
                <a:spcPts val="2880"/>
              </a:lnSpc>
              <a:spcBef>
                <a:spcPts val="600"/>
              </a:spcBef>
              <a:spcAft>
                <a:spcPts val="600"/>
              </a:spcAft>
              <a:buSzPct val="100000"/>
              <a:buFont typeface="Wingdings" panose="05000000000000000000" pitchFamily="2" charset="2"/>
              <a:buNone/>
            </a:pPr>
            <a:r>
              <a:rPr lang="cs-CZ" sz="2400" b="1" dirty="0"/>
              <a:t>MS2014+</a:t>
            </a:r>
          </a:p>
          <a:p>
            <a:pPr marL="0" lvl="1" indent="0">
              <a:lnSpc>
                <a:spcPts val="2880"/>
              </a:lnSpc>
              <a:spcBef>
                <a:spcPts val="600"/>
              </a:spcBef>
              <a:spcAft>
                <a:spcPts val="600"/>
              </a:spcAft>
              <a:buSzPct val="100000"/>
              <a:buFont typeface="Wingdings" panose="05000000000000000000" pitchFamily="2" charset="2"/>
              <a:buNone/>
            </a:pPr>
            <a:r>
              <a:rPr lang="cs-CZ" dirty="0"/>
              <a:t>Všechny indikátory sledované na úrovni dané výzvy, tj.:</a:t>
            </a:r>
          </a:p>
          <a:p>
            <a:pPr marL="0" lvl="1" indent="0">
              <a:lnSpc>
                <a:spcPts val="2880"/>
              </a:lnSpc>
              <a:spcBef>
                <a:spcPts val="600"/>
              </a:spcBef>
              <a:spcAft>
                <a:spcPts val="600"/>
              </a:spcAft>
              <a:buSzPct val="100000"/>
              <a:buFont typeface="Wingdings" panose="05000000000000000000" pitchFamily="2" charset="2"/>
              <a:buNone/>
            </a:pPr>
            <a:r>
              <a:rPr lang="cs-CZ" dirty="0"/>
              <a:t>Indikátory vykazované v rámci </a:t>
            </a:r>
            <a:r>
              <a:rPr lang="cs-CZ" dirty="0" err="1"/>
              <a:t>ZoR</a:t>
            </a:r>
            <a:endParaRPr lang="cs-CZ" dirty="0"/>
          </a:p>
          <a:p>
            <a:pPr marL="0" lvl="1" indent="0">
              <a:lnSpc>
                <a:spcPts val="2880"/>
              </a:lnSpc>
              <a:spcBef>
                <a:spcPts val="600"/>
              </a:spcBef>
              <a:spcAft>
                <a:spcPts val="600"/>
              </a:spcAft>
              <a:buSzPct val="100000"/>
              <a:buFont typeface="Wingdings" panose="05000000000000000000" pitchFamily="2" charset="2"/>
              <a:buNone/>
            </a:pPr>
            <a:r>
              <a:rPr lang="cs-CZ" dirty="0"/>
              <a:t>Indikátory sledované po 6 a více měsících po ukončení účasti v projektu</a:t>
            </a:r>
          </a:p>
          <a:p>
            <a:pPr marL="0" lvl="1" indent="0">
              <a:lnSpc>
                <a:spcPts val="2880"/>
              </a:lnSpc>
              <a:spcBef>
                <a:spcPts val="600"/>
              </a:spcBef>
              <a:spcAft>
                <a:spcPts val="600"/>
              </a:spcAft>
              <a:buSzPct val="100000"/>
              <a:buFont typeface="Wingdings" panose="05000000000000000000" pitchFamily="2" charset="2"/>
              <a:buNone/>
            </a:pPr>
            <a:r>
              <a:rPr lang="cs-CZ" dirty="0"/>
              <a:t>Indikátory sledované z úrovně ŘO</a:t>
            </a:r>
          </a:p>
          <a:p>
            <a:pPr marL="0" lvl="1" indent="0">
              <a:lnSpc>
                <a:spcPts val="2880"/>
              </a:lnSpc>
              <a:spcBef>
                <a:spcPts val="600"/>
              </a:spcBef>
              <a:spcAft>
                <a:spcPts val="600"/>
              </a:spcAft>
              <a:buSzPct val="100000"/>
              <a:buFont typeface="Wingdings" panose="05000000000000000000" pitchFamily="2" charset="2"/>
              <a:buNone/>
            </a:pPr>
            <a:r>
              <a:rPr lang="cs-CZ" dirty="0"/>
              <a:t>Indikátory typu „počet projektů“ (žadatel zaškrtne checkbox na žádosti o podporu a systém toto propojí s příslušným indikátorem)</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58</a:t>
            </a:fld>
            <a:endParaRPr lang="cs-CZ"/>
          </a:p>
        </p:txBody>
      </p:sp>
    </p:spTree>
    <p:extLst>
      <p:ext uri="{BB962C8B-B14F-4D97-AF65-F5344CB8AC3E}">
        <p14:creationId xmlns:p14="http://schemas.microsoft.com/office/powerpoint/2010/main" val="29536008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Rovné příležitosti a nediskriminace, Udržitelný rozvoj (environmentální indikátory), Rovné příležitosti mužů a žen</a:t>
            </a:r>
            <a:r>
              <a:rPr lang="cs-CZ" dirty="0"/>
              <a:t> </a:t>
            </a:r>
            <a:r>
              <a:rPr lang="cs-CZ" b="1" dirty="0"/>
              <a:t>– </a:t>
            </a:r>
            <a:r>
              <a:rPr lang="cs-CZ" dirty="0"/>
              <a:t>určení vlivu na princip</a:t>
            </a:r>
          </a:p>
          <a:p>
            <a:pPr lvl="1">
              <a:spcAft>
                <a:spcPts val="600"/>
              </a:spcAft>
            </a:pPr>
            <a:r>
              <a:rPr lang="cs-CZ" dirty="0"/>
              <a:t>Cílené zaměření na horizontální princip - nutno uvést podrobnosti</a:t>
            </a:r>
          </a:p>
          <a:p>
            <a:pPr lvl="1">
              <a:spcAft>
                <a:spcPts val="600"/>
              </a:spcAft>
            </a:pPr>
            <a:r>
              <a:rPr lang="cs-CZ" dirty="0"/>
              <a:t>Pozitivní vliv na horizontální princip – nutno uvést podrobnosti</a:t>
            </a:r>
          </a:p>
          <a:p>
            <a:pPr lvl="1">
              <a:spcAft>
                <a:spcPts val="600"/>
              </a:spcAft>
            </a:pPr>
            <a:r>
              <a:rPr lang="cs-CZ" dirty="0"/>
              <a:t>Neutrální k horizontálnímu principu (vždy u udržitelného rozvoje)</a:t>
            </a:r>
          </a:p>
          <a:p>
            <a:pPr marL="0" lvl="1" indent="0">
              <a:lnSpc>
                <a:spcPts val="2880"/>
              </a:lnSpc>
              <a:spcBef>
                <a:spcPts val="600"/>
              </a:spcBef>
              <a:spcAft>
                <a:spcPts val="600"/>
              </a:spcAft>
              <a:buSzPct val="100000"/>
              <a:buFont typeface="Wingdings" panose="05000000000000000000" pitchFamily="2" charset="2"/>
              <a:buNone/>
            </a:pPr>
            <a:r>
              <a:rPr lang="cs-CZ" sz="2400" b="1" dirty="0"/>
              <a:t>Projekt  zaměřen na udržitelnou zaměstnanost žen a udržitelný postup žen v zaměstnání </a:t>
            </a:r>
            <a:r>
              <a:rPr lang="cs-CZ" sz="2400" dirty="0"/>
              <a:t>-  Checkbox se zaškrtává pouze u projektů, jejichž cílem je udržitelná zaměstnanost žen a udržitelný postup žen v zaměstnání.</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59</a:t>
            </a:fld>
            <a:endParaRPr lang="cs-CZ"/>
          </a:p>
        </p:txBody>
      </p:sp>
    </p:spTree>
    <p:extLst>
      <p:ext uri="{BB962C8B-B14F-4D97-AF65-F5344CB8AC3E}">
        <p14:creationId xmlns:p14="http://schemas.microsoft.com/office/powerpoint/2010/main" val="25249900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Okno zobrazuje nahoře všechny dosud zapsané klíčové aktivity na projektu. V dolní části obrazovky je prostor, v němž uživatel zakládá nový záznam nebo edituje záznam, který si vybral k editaci z tabulky v horní části obrazovky. </a:t>
            </a:r>
          </a:p>
          <a:p>
            <a:r>
              <a:rPr lang="cs-CZ" sz="1200" b="0" i="0" u="none" strike="noStrike" kern="1200" baseline="0" dirty="0">
                <a:solidFill>
                  <a:schemeClr val="tx1"/>
                </a:solidFill>
                <a:latin typeface="+mn-lt"/>
                <a:ea typeface="+mn-ea"/>
                <a:cs typeface="+mn-cs"/>
              </a:rPr>
              <a:t>Jednotlivé klíčové aktivity musí být v přímé vazbě na podporované aktivity uvedené v příslušné výzvě. </a:t>
            </a:r>
          </a:p>
          <a:p>
            <a:r>
              <a:rPr lang="cs-CZ" sz="1200" b="0" i="0" u="none" strike="noStrike" kern="1200" baseline="0" dirty="0">
                <a:solidFill>
                  <a:schemeClr val="tx1"/>
                </a:solidFill>
                <a:latin typeface="+mn-lt"/>
                <a:ea typeface="+mn-ea"/>
                <a:cs typeface="+mn-cs"/>
              </a:rPr>
              <a:t>Každou další klíčovou aktivitu lze zadat přes tlačítko </a:t>
            </a:r>
            <a:r>
              <a:rPr lang="cs-CZ" sz="1200" b="1" i="0" u="none" strike="noStrike" kern="1200" baseline="0" dirty="0">
                <a:solidFill>
                  <a:schemeClr val="tx1"/>
                </a:solidFill>
                <a:latin typeface="+mn-lt"/>
                <a:ea typeface="+mn-ea"/>
                <a:cs typeface="+mn-cs"/>
              </a:rPr>
              <a:t>Nový záznam</a:t>
            </a:r>
            <a:r>
              <a:rPr lang="cs-CZ" sz="1200" b="0" i="0" u="none" strike="noStrike" kern="1200" baseline="0" dirty="0">
                <a:solidFill>
                  <a:schemeClr val="tx1"/>
                </a:solidFill>
                <a:latin typeface="+mn-lt"/>
                <a:ea typeface="+mn-ea"/>
                <a:cs typeface="+mn-cs"/>
              </a:rPr>
              <a:t>. </a:t>
            </a:r>
            <a:endParaRPr lang="cs-CZ" dirty="0"/>
          </a:p>
          <a:p>
            <a:endParaRPr lang="cs-CZ" dirty="0"/>
          </a:p>
          <a:p>
            <a:r>
              <a:rPr lang="cs-CZ" dirty="0"/>
              <a:t>Pole na záložce sice nejsou označena jako povinná pole, přesto byla </a:t>
            </a:r>
            <a:r>
              <a:rPr lang="cs-CZ" b="1" dirty="0"/>
              <a:t>pro OPZ nastavena kontrola v tom smyslu, že nelze finalizovat projektovou žádost, u které by nebyla vyplněna alespoň 1 klíčová aktivita.</a:t>
            </a:r>
          </a:p>
          <a:p>
            <a:r>
              <a:rPr lang="cs-CZ" sz="2400" dirty="0"/>
              <a:t>Zadává se každá aktivita zvlášť, po zadání je nutno záznam uložit.</a:t>
            </a:r>
          </a:p>
          <a:p>
            <a:pPr marL="171450" indent="-171450">
              <a:buFontTx/>
              <a:buChar char="-"/>
            </a:pPr>
            <a:r>
              <a:rPr lang="cs-CZ" b="1" dirty="0"/>
              <a:t>Název</a:t>
            </a:r>
          </a:p>
          <a:p>
            <a:pPr marL="171450" indent="-171450">
              <a:buFontTx/>
              <a:buChar char="-"/>
            </a:pPr>
            <a:r>
              <a:rPr lang="cs-CZ" b="1" dirty="0"/>
              <a:t>Popis</a:t>
            </a:r>
            <a:r>
              <a:rPr lang="cs-CZ" dirty="0"/>
              <a:t> – činnosti, způsob provádění, výstupy, časová dotace, provázanost s dalšími KA, apod.</a:t>
            </a:r>
            <a:r>
              <a:rPr lang="cs-CZ" sz="1200" b="0" i="0" u="none" strike="noStrike" kern="1200" baseline="0" dirty="0">
                <a:solidFill>
                  <a:schemeClr val="tx1"/>
                </a:solidFill>
                <a:latin typeface="+mn-lt"/>
                <a:ea typeface="+mn-ea"/>
                <a:cs typeface="+mn-cs"/>
              </a:rPr>
              <a:t> Podrobně popište plánovanou realizaci klíčové aktivity. Aktivity projektu by měly být logicky strukturovány a provázány. </a:t>
            </a:r>
          </a:p>
          <a:p>
            <a:pPr marL="171450" indent="-171450">
              <a:buFontTx/>
              <a:buChar char="-"/>
            </a:pPr>
            <a:r>
              <a:rPr lang="cs-CZ" b="1" dirty="0"/>
              <a:t>Přehled nákladů </a:t>
            </a:r>
            <a:r>
              <a:rPr lang="cs-CZ" dirty="0"/>
              <a:t>– přímé náklady, vazba na rozpočet a hodnocení efektivity projektu. </a:t>
            </a:r>
            <a:r>
              <a:rPr lang="cs-CZ" sz="1200" b="0" i="0" u="none" strike="noStrike" kern="1200" baseline="0" dirty="0">
                <a:solidFill>
                  <a:schemeClr val="tx1"/>
                </a:solidFill>
                <a:latin typeface="+mn-lt"/>
                <a:ea typeface="+mn-ea"/>
                <a:cs typeface="+mn-cs"/>
              </a:rPr>
              <a:t>Uveďte, jaké náklady z přímých způsobilých výdajů, které jsou v rozpočtu projektu (na samostatné záložce) se vztahují k plnění dané klíčové aktivity. POZOR: </a:t>
            </a:r>
            <a:r>
              <a:rPr lang="cs-CZ" sz="1200" b="0" i="0" u="none" strike="noStrike" kern="1200" baseline="0" dirty="0" err="1">
                <a:solidFill>
                  <a:schemeClr val="tx1"/>
                </a:solidFill>
                <a:latin typeface="+mn-lt"/>
                <a:ea typeface="+mn-ea"/>
                <a:cs typeface="+mn-cs"/>
              </a:rPr>
              <a:t>Provazba</a:t>
            </a:r>
            <a:r>
              <a:rPr lang="cs-CZ" sz="1200" b="0" i="0" u="none" strike="noStrike" kern="1200" baseline="0" dirty="0">
                <a:solidFill>
                  <a:schemeClr val="tx1"/>
                </a:solidFill>
                <a:latin typeface="+mn-lt"/>
                <a:ea typeface="+mn-ea"/>
                <a:cs typeface="+mn-cs"/>
              </a:rPr>
              <a:t> popisu klíčové aktivity s rozpočtem je důležitá pro posouzení efektivity projektu. </a:t>
            </a:r>
            <a:endParaRPr lang="cs-CZ" dirty="0"/>
          </a:p>
          <a:p>
            <a:pPr marL="628650" lvl="1" indent="-171450">
              <a:spcAft>
                <a:spcPts val="600"/>
              </a:spcAft>
              <a:buFontTx/>
              <a:buChar char="-"/>
            </a:pPr>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60</a:t>
            </a:fld>
            <a:endParaRPr lang="cs-CZ"/>
          </a:p>
        </p:txBody>
      </p:sp>
    </p:spTree>
    <p:extLst>
      <p:ext uri="{BB962C8B-B14F-4D97-AF65-F5344CB8AC3E}">
        <p14:creationId xmlns:p14="http://schemas.microsoft.com/office/powerpoint/2010/main" val="42801965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Obsah číselníku nastaven na výzvě.</a:t>
            </a:r>
          </a:p>
          <a:p>
            <a:r>
              <a:rPr lang="cs-CZ" b="1" dirty="0"/>
              <a:t>Cílová skupina </a:t>
            </a:r>
            <a:r>
              <a:rPr lang="cs-CZ" dirty="0"/>
              <a:t>– výběr z číselníku</a:t>
            </a:r>
          </a:p>
          <a:p>
            <a:r>
              <a:rPr lang="cs-CZ" b="1" dirty="0"/>
              <a:t>Popis cílové skupiny </a:t>
            </a:r>
            <a:r>
              <a:rPr lang="cs-CZ" dirty="0"/>
              <a:t>– identifikace, velikost, struktura, potřeby, zapojení cílové skupiny v průběhu projektu.</a:t>
            </a:r>
          </a:p>
          <a:p>
            <a:r>
              <a:rPr lang="cs-CZ" dirty="0"/>
              <a:t>Podstatná změna projektu - zahrnutí nové cílové skupiny, tj. rozšíření projektu i na osoby, na které projekt původně zaměřen nebyl.</a:t>
            </a:r>
          </a:p>
          <a:p>
            <a:r>
              <a:rPr lang="cs-CZ" sz="1200" b="0" i="0" u="none" strike="noStrike" kern="1200" baseline="0" dirty="0">
                <a:solidFill>
                  <a:schemeClr val="tx1"/>
                </a:solidFill>
                <a:latin typeface="+mn-lt"/>
                <a:ea typeface="+mn-ea"/>
                <a:cs typeface="+mn-cs"/>
              </a:rPr>
              <a:t>Ke každé zvolené cílové skupině doplňte bližší popis, který by měl obsahovat zejména informace o identifikaci cílové skupiny, její velikosti a struktuře, popis potřeb cílové skupiny, posouzení potenciálu cílové skupiny uplatnit se na trhu práce a popis zapojení cílové skupiny v průběhu projektu. </a:t>
            </a:r>
          </a:p>
          <a:p>
            <a:r>
              <a:rPr lang="cs-CZ" sz="1200" b="0" i="0" u="none" strike="noStrike" kern="1200" baseline="0" dirty="0">
                <a:solidFill>
                  <a:schemeClr val="tx1"/>
                </a:solidFill>
                <a:latin typeface="+mn-lt"/>
                <a:ea typeface="+mn-ea"/>
                <a:cs typeface="+mn-cs"/>
              </a:rPr>
              <a:t>Po zadání každé cílové skupiny je nutné záložku uložit pomocí tlačítka </a:t>
            </a:r>
            <a:r>
              <a:rPr lang="cs-CZ" sz="1200" b="1" i="0" u="none" strike="noStrike" kern="1200" baseline="0" dirty="0">
                <a:solidFill>
                  <a:schemeClr val="tx1"/>
                </a:solidFill>
                <a:latin typeface="+mn-lt"/>
                <a:ea typeface="+mn-ea"/>
                <a:cs typeface="+mn-cs"/>
              </a:rPr>
              <a:t>Uložit</a:t>
            </a:r>
            <a:r>
              <a:rPr lang="cs-CZ" sz="1200" b="0" i="0" u="none" strike="noStrike" kern="1200" baseline="0" dirty="0">
                <a:solidFill>
                  <a:schemeClr val="tx1"/>
                </a:solidFill>
                <a:latin typeface="+mn-lt"/>
                <a:ea typeface="+mn-ea"/>
                <a:cs typeface="+mn-cs"/>
              </a:rPr>
              <a:t>. Uložené údaje se zobrazí v souhrnné tabulce. </a:t>
            </a:r>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61</a:t>
            </a:fld>
            <a:endParaRPr lang="cs-CZ"/>
          </a:p>
        </p:txBody>
      </p:sp>
    </p:spTree>
    <p:extLst>
      <p:ext uri="{BB962C8B-B14F-4D97-AF65-F5344CB8AC3E}">
        <p14:creationId xmlns:p14="http://schemas.microsoft.com/office/powerpoint/2010/main" val="11515350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Povolené místo realizace a povolené místo dopadu projektu jsou stanovena ve výzvě.</a:t>
            </a:r>
          </a:p>
          <a:p>
            <a:r>
              <a:rPr lang="cs-CZ" b="1" dirty="0"/>
              <a:t>Místo realizace</a:t>
            </a:r>
            <a:r>
              <a:rPr lang="cs-CZ" dirty="0"/>
              <a:t> - realizace aktivit projektu ve prospěch cílových skupin, příp. lokalita, kde vznikají výstupy či výsledky projektu. </a:t>
            </a:r>
            <a:r>
              <a:rPr lang="cs-CZ" b="1" dirty="0"/>
              <a:t>Detail kraje v ČR. </a:t>
            </a:r>
          </a:p>
          <a:p>
            <a:r>
              <a:rPr lang="cs-CZ" b="1" dirty="0"/>
              <a:t>Místo dopadu -</a:t>
            </a:r>
            <a:r>
              <a:rPr lang="cs-CZ" dirty="0"/>
              <a:t> </a:t>
            </a:r>
            <a:r>
              <a:rPr lang="pl-PL" dirty="0"/>
              <a:t>území, které má z realizace projektu prospěch. Může zahrnovat pouze území, z jehož alokace je daná výzva financována. </a:t>
            </a:r>
            <a:r>
              <a:rPr lang="cs-CZ" b="1" dirty="0"/>
              <a:t>Detail kraje v ČR. Pouze ČR.</a:t>
            </a:r>
          </a:p>
          <a:p>
            <a:r>
              <a:rPr lang="cs-CZ" dirty="0"/>
              <a:t>Změna místa realizace nebo území dopadu, které nemají dopad na způsobilost výdajů – nepodstatná změna.</a:t>
            </a:r>
          </a:p>
          <a:p>
            <a:r>
              <a:rPr lang="cs-CZ" sz="1200" b="0" i="0" u="none" strike="noStrike" kern="1200" baseline="0" dirty="0">
                <a:solidFill>
                  <a:schemeClr val="tx1"/>
                </a:solidFill>
                <a:latin typeface="+mn-lt"/>
                <a:ea typeface="+mn-ea"/>
                <a:cs typeface="+mn-cs"/>
              </a:rPr>
              <a:t>V rámci záložky Umístění vyplní žadatel údaje o tom, kde bude projekt realizován (</a:t>
            </a:r>
            <a:r>
              <a:rPr lang="cs-CZ" sz="1200" b="1" i="0" u="none" strike="noStrike" kern="1200" baseline="0" dirty="0">
                <a:solidFill>
                  <a:schemeClr val="tx1"/>
                </a:solidFill>
                <a:latin typeface="+mn-lt"/>
                <a:ea typeface="+mn-ea"/>
                <a:cs typeface="+mn-cs"/>
              </a:rPr>
              <a:t>Místo realizace</a:t>
            </a:r>
            <a:r>
              <a:rPr lang="cs-CZ" sz="1200" b="0" i="0" u="none" strike="noStrike" kern="1200" baseline="0" dirty="0">
                <a:solidFill>
                  <a:schemeClr val="tx1"/>
                </a:solidFill>
                <a:latin typeface="+mn-lt"/>
                <a:ea typeface="+mn-ea"/>
                <a:cs typeface="+mn-cs"/>
              </a:rPr>
              <a:t>) a na jaké území bude mít realizace projektu dopad (</a:t>
            </a:r>
            <a:r>
              <a:rPr lang="cs-CZ" sz="1200" b="1" i="0" u="none" strike="noStrike" kern="1200" baseline="0" dirty="0">
                <a:solidFill>
                  <a:schemeClr val="tx1"/>
                </a:solidFill>
                <a:latin typeface="+mn-lt"/>
                <a:ea typeface="+mn-ea"/>
                <a:cs typeface="+mn-cs"/>
              </a:rPr>
              <a:t>Dopad projektu</a:t>
            </a:r>
            <a:r>
              <a:rPr lang="cs-CZ" sz="1200" b="0" i="0" u="none" strike="noStrike" kern="1200" baseline="0" dirty="0">
                <a:solidFill>
                  <a:schemeClr val="tx1"/>
                </a:solidFill>
                <a:latin typeface="+mn-lt"/>
                <a:ea typeface="+mn-ea"/>
                <a:cs typeface="+mn-cs"/>
              </a:rPr>
              <a:t>). </a:t>
            </a:r>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62</a:t>
            </a:fld>
            <a:endParaRPr lang="cs-CZ"/>
          </a:p>
        </p:txBody>
      </p:sp>
    </p:spTree>
    <p:extLst>
      <p:ext uri="{BB962C8B-B14F-4D97-AF65-F5344CB8AC3E}">
        <p14:creationId xmlns:p14="http://schemas.microsoft.com/office/powerpoint/2010/main" val="16709644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Údaje o subjektech, které se k projektu vztahují. </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Přičemž v rámci této skupiny se rozlišují (a pokud jsou relevantní, musí být na této záložce vyplněny subjekty):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Žadatel/příjemce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Osoba s podílem v právnické osobě žadatele/příjemce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Osoby, v nichž má žadatel/příjemce podíl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Partner s finančním příspěvkem</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Partner bez finančního příspěvku</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Zřizovatel Obec</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Zřizovatel / Nadřízený kraj</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Zřizovatel OSS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Financující kapitola SR</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Financující OSS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Dodavatel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Viz Pokyny pro vyplnění formuláře žádosti o podporu z OPZ, kapitola 6.2.10 Záložka Subjekty projektu.</a:t>
            </a:r>
          </a:p>
          <a:p>
            <a:pPr marL="0" marR="0" indent="0" algn="l" defTabSz="914400" rtl="0" eaLnBrk="1" fontAlgn="auto" latinLnBrk="0" hangingPunct="1">
              <a:lnSpc>
                <a:spcPct val="100000"/>
              </a:lnSpc>
              <a:spcBef>
                <a:spcPts val="0"/>
              </a:spcBef>
              <a:spcAft>
                <a:spcPts val="0"/>
              </a:spcAft>
              <a:buClrTx/>
              <a:buSzTx/>
              <a:buFontTx/>
              <a:buNone/>
              <a:tabLst/>
              <a:defRPr/>
            </a:pPr>
            <a:endParaRPr lang="cs-CZ" b="1" dirty="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a:t>Na</a:t>
            </a:r>
            <a:r>
              <a:rPr lang="cs-CZ" b="1" baseline="0" dirty="0"/>
              <a:t> záložce </a:t>
            </a:r>
            <a:r>
              <a:rPr lang="cs-CZ" b="1" dirty="0"/>
              <a:t>se uvádí údaje za poslední uzavřené účetní období. Relevantní jsou údaje za poslední schválené účetní období. Pokud se údaje týkají nově založené společnosti, uveďte nuly.</a:t>
            </a:r>
            <a:endParaRPr lang="cs-CZ" sz="1200" b="0" i="0" u="none" strike="noStrike" kern="1200" baseline="0" dirty="0">
              <a:solidFill>
                <a:schemeClr val="tx1"/>
              </a:solidFill>
              <a:latin typeface="+mn-lt"/>
              <a:ea typeface="+mn-ea"/>
              <a:cs typeface="+mn-cs"/>
            </a:endParaRP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Pole</a:t>
            </a:r>
            <a:r>
              <a:rPr lang="cs-CZ" sz="1200" b="1" i="0" u="none" strike="noStrike" kern="1200" baseline="0" dirty="0">
                <a:solidFill>
                  <a:schemeClr val="tx1"/>
                </a:solidFill>
                <a:latin typeface="+mn-lt"/>
                <a:ea typeface="+mn-ea"/>
                <a:cs typeface="+mn-cs"/>
              </a:rPr>
              <a:t> Roční obrat (EUR):</a:t>
            </a:r>
          </a:p>
          <a:p>
            <a:r>
              <a:rPr lang="cs-CZ" sz="1200" b="0" i="0" u="none" strike="noStrike" kern="1200" baseline="0" dirty="0">
                <a:solidFill>
                  <a:schemeClr val="tx1"/>
                </a:solidFill>
                <a:latin typeface="+mn-lt"/>
                <a:ea typeface="+mn-ea"/>
                <a:cs typeface="+mn-cs"/>
              </a:rPr>
              <a:t>Jaké kurzy pro převod měn se používají?</a:t>
            </a:r>
          </a:p>
          <a:p>
            <a:r>
              <a:rPr lang="cs-CZ" sz="1200" b="0" i="0" u="none" strike="noStrike" kern="1200" baseline="0" dirty="0">
                <a:solidFill>
                  <a:schemeClr val="tx1"/>
                </a:solidFill>
                <a:latin typeface="+mn-lt"/>
                <a:ea typeface="+mn-ea"/>
                <a:cs typeface="+mn-cs"/>
              </a:rPr>
              <a:t>Pro převod na EUR se použije kurz Evropské centrální banky ke dni účetní závěrky. Kurz je k dispozici na webových stránkách banky https://www.ecb.europa.eu/</a:t>
            </a:r>
            <a:r>
              <a:rPr lang="cs-CZ" sz="1200" b="0" i="0" u="none" strike="noStrike" kern="1200" baseline="0" dirty="0" err="1">
                <a:solidFill>
                  <a:schemeClr val="tx1"/>
                </a:solidFill>
                <a:latin typeface="+mn-lt"/>
                <a:ea typeface="+mn-ea"/>
                <a:cs typeface="+mn-cs"/>
              </a:rPr>
              <a:t>ecb</a:t>
            </a:r>
            <a:r>
              <a:rPr lang="cs-CZ" sz="1200" b="0" i="0" u="none" strike="noStrike" kern="1200" baseline="0" dirty="0">
                <a:solidFill>
                  <a:schemeClr val="tx1"/>
                </a:solidFill>
                <a:latin typeface="+mn-lt"/>
                <a:ea typeface="+mn-ea"/>
                <a:cs typeface="+mn-cs"/>
              </a:rPr>
              <a:t>/</a:t>
            </a:r>
            <a:r>
              <a:rPr lang="cs-CZ" sz="1200" b="0" i="0" u="none" strike="noStrike" kern="1200" baseline="0" dirty="0" err="1">
                <a:solidFill>
                  <a:schemeClr val="tx1"/>
                </a:solidFill>
                <a:latin typeface="+mn-lt"/>
                <a:ea typeface="+mn-ea"/>
                <a:cs typeface="+mn-cs"/>
              </a:rPr>
              <a:t>html</a:t>
            </a:r>
            <a:r>
              <a:rPr lang="cs-CZ" sz="1200" b="0" i="0" u="none" strike="noStrike" kern="1200" baseline="0" dirty="0">
                <a:solidFill>
                  <a:schemeClr val="tx1"/>
                </a:solidFill>
                <a:latin typeface="+mn-lt"/>
                <a:ea typeface="+mn-ea"/>
                <a:cs typeface="+mn-cs"/>
              </a:rPr>
              <a:t>/index.en.html.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V poli </a:t>
            </a:r>
            <a:r>
              <a:rPr lang="cs-CZ" sz="1200" b="1" i="0" u="none" strike="noStrike" kern="1200" baseline="0" dirty="0">
                <a:solidFill>
                  <a:schemeClr val="tx1"/>
                </a:solidFill>
                <a:latin typeface="+mn-lt"/>
                <a:ea typeface="+mn-ea"/>
                <a:cs typeface="+mn-cs"/>
              </a:rPr>
              <a:t>Typ plátce DPH </a:t>
            </a:r>
            <a:r>
              <a:rPr lang="cs-CZ" sz="1200" b="0" i="0" u="none" strike="noStrike" kern="1200" baseline="0" dirty="0">
                <a:solidFill>
                  <a:schemeClr val="tx1"/>
                </a:solidFill>
                <a:latin typeface="+mn-lt"/>
                <a:ea typeface="+mn-ea"/>
                <a:cs typeface="+mn-cs"/>
              </a:rPr>
              <a:t>se vybírá z číselníku: </a:t>
            </a:r>
          </a:p>
          <a:p>
            <a:r>
              <a:rPr lang="cs-CZ" sz="1200" b="0" i="0" u="none" strike="noStrike" kern="1200" baseline="0" dirty="0">
                <a:solidFill>
                  <a:schemeClr val="tx1"/>
                </a:solidFill>
                <a:latin typeface="+mn-lt"/>
                <a:ea typeface="+mn-ea"/>
                <a:cs typeface="+mn-cs"/>
              </a:rPr>
              <a:t> Nejsem plátce DPH </a:t>
            </a:r>
          </a:p>
          <a:p>
            <a:r>
              <a:rPr lang="cs-CZ" sz="1200" b="0" i="0" u="none" strike="noStrike" kern="1200" baseline="0" dirty="0">
                <a:solidFill>
                  <a:schemeClr val="tx1"/>
                </a:solidFill>
                <a:latin typeface="+mn-lt"/>
                <a:ea typeface="+mn-ea"/>
                <a:cs typeface="+mn-cs"/>
              </a:rPr>
              <a:t> Jsem plátce DPH a nemám zákonný nárok na odpočet DPH ve vztahu k aktivitám projektu </a:t>
            </a:r>
          </a:p>
          <a:p>
            <a:r>
              <a:rPr lang="cs-CZ" sz="1200" b="0" i="0" u="none" strike="noStrike" kern="1200" baseline="0" dirty="0">
                <a:solidFill>
                  <a:schemeClr val="tx1"/>
                </a:solidFill>
                <a:latin typeface="+mn-lt"/>
                <a:ea typeface="+mn-ea"/>
                <a:cs typeface="+mn-cs"/>
              </a:rPr>
              <a:t> Jsem plátce DPH a mám nárok na odpočet DPH ve vztahu k aktivitám projektu - tuto variantu zvolte i pro případy, kdy má subjekt nárok pouze na částečný odpočet DPH ve vztahu k aktivitám projektu</a:t>
            </a:r>
          </a:p>
          <a:p>
            <a:endParaRPr lang="cs-CZ" sz="1200" b="1"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POZOR: </a:t>
            </a:r>
            <a:r>
              <a:rPr lang="cs-CZ" sz="1200" b="0" i="0" u="none" strike="noStrike" kern="1200" baseline="0" dirty="0">
                <a:solidFill>
                  <a:schemeClr val="tx1"/>
                </a:solidFill>
                <a:latin typeface="+mn-lt"/>
                <a:ea typeface="+mn-ea"/>
                <a:cs typeface="+mn-cs"/>
              </a:rPr>
              <a:t>Toto pole je povinné k vyplnění u všech typů subjektů. Relevantní je ovšem pouze pro ty subjekty, u kterých je předpokládáno, že podporu využijí na úhradu výdajů, které jim v souvislosti s realizací projektu vzniknou, tj. </a:t>
            </a:r>
            <a:r>
              <a:rPr lang="cs-CZ" sz="1200" b="1" i="0" u="none" strike="noStrike" kern="1200" baseline="0" dirty="0">
                <a:solidFill>
                  <a:schemeClr val="tx1"/>
                </a:solidFill>
                <a:latin typeface="+mn-lt"/>
                <a:ea typeface="+mn-ea"/>
                <a:cs typeface="+mn-cs"/>
              </a:rPr>
              <a:t>relevantní je pouze pro žadatele/příjemce a partnera s finančním příspěvkem</a:t>
            </a:r>
            <a:r>
              <a:rPr lang="cs-CZ" sz="1200" b="0" i="0" u="none" strike="noStrike" kern="1200" baseline="0" dirty="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cs-CZ" dirty="0"/>
              <a:t>Systém IS KP14+ je napojený na Základní registry. Systém základních registrů obsahuje tyto čtyři registry: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osob – ROS (gestorem je Český statistický úřad)</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obyvatel – ROB (gestorem je Ministerstvo vnitra)</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územní identifikace, adres a nemovitostí – RÚIAN (gestorem je Český úřad zeměměřický a katastrální)</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práv a povinností – RPP (gestorem je Ministerstvo vnitra)</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63</a:t>
            </a:fld>
            <a:endParaRPr lang="cs-CZ"/>
          </a:p>
        </p:txBody>
      </p:sp>
    </p:spTree>
    <p:extLst>
      <p:ext uri="{BB962C8B-B14F-4D97-AF65-F5344CB8AC3E}">
        <p14:creationId xmlns:p14="http://schemas.microsoft.com/office/powerpoint/2010/main" val="29613542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b="1" dirty="0"/>
              <a:t>Osoby subjektu </a:t>
            </a:r>
            <a:r>
              <a:rPr lang="cs-CZ" dirty="0"/>
              <a:t>–</a:t>
            </a:r>
            <a:r>
              <a:rPr lang="cs-CZ" baseline="0" dirty="0"/>
              <a:t> </a:t>
            </a:r>
            <a:r>
              <a:rPr lang="cs-CZ" dirty="0"/>
              <a:t>musí být zadán statutární zástupce a hlavní kontaktní osoba – jméno, příjmení, telefon, e-mail </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64</a:t>
            </a:fld>
            <a:endParaRPr lang="cs-CZ"/>
          </a:p>
        </p:txBody>
      </p:sp>
    </p:spTree>
    <p:extLst>
      <p:ext uri="{BB962C8B-B14F-4D97-AF65-F5344CB8AC3E}">
        <p14:creationId xmlns:p14="http://schemas.microsoft.com/office/powerpoint/2010/main" val="18675806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Účty subjektu – až při tvorbě právního aktu.</a:t>
            </a:r>
          </a:p>
          <a:p>
            <a:r>
              <a:rPr lang="cs-CZ" dirty="0"/>
              <a:t>Účetní období – až při tvorbě právního aktu, při veřejné podpoře.</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65</a:t>
            </a:fld>
            <a:endParaRPr lang="cs-CZ"/>
          </a:p>
        </p:txBody>
      </p:sp>
    </p:spTree>
    <p:extLst>
      <p:ext uri="{BB962C8B-B14F-4D97-AF65-F5344CB8AC3E}">
        <p14:creationId xmlns:p14="http://schemas.microsoft.com/office/powerpoint/2010/main" val="146874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00000"/>
              </a:lnSpc>
            </a:pPr>
            <a:r>
              <a:rPr lang="cs-CZ" sz="1200" b="1" dirty="0"/>
              <a:t>Prorodinná opatření by měla pomoci rodičům snadněji sladit rodinný a pracovní život.</a:t>
            </a:r>
          </a:p>
          <a:p>
            <a:pPr algn="just">
              <a:lnSpc>
                <a:spcPct val="100000"/>
              </a:lnSpc>
            </a:pPr>
            <a:r>
              <a:rPr lang="cs-CZ" sz="1200" b="1" dirty="0"/>
              <a:t>Cílem není pasivní podpora rodiny, ale vytváření podmínek a odstraňování překážek ztěžujících rodičům snadnější skloubení pracovního a rodinného života.</a:t>
            </a:r>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5</a:t>
            </a:fld>
            <a:endParaRPr lang="cs-CZ"/>
          </a:p>
        </p:txBody>
      </p:sp>
    </p:spTree>
    <p:extLst>
      <p:ext uri="{BB962C8B-B14F-4D97-AF65-F5344CB8AC3E}">
        <p14:creationId xmlns:p14="http://schemas.microsoft.com/office/powerpoint/2010/main" val="31021361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Základní struktura rozpočtu </a:t>
            </a:r>
            <a:r>
              <a:rPr lang="cs-CZ" dirty="0"/>
              <a:t>je stanovená (viz </a:t>
            </a:r>
            <a:r>
              <a:rPr lang="cs-CZ" i="1" dirty="0"/>
              <a:t>Pokyny k vyplnění</a:t>
            </a:r>
            <a:r>
              <a:rPr lang="cs-CZ" dirty="0"/>
              <a:t>), žadatel rozpočet specifikuje řádky v nižší úrovni struktury.</a:t>
            </a:r>
          </a:p>
          <a:p>
            <a:r>
              <a:rPr lang="cs-CZ" dirty="0"/>
              <a:t>Potřebné být konkrétní (posouzení efektivity a hospodárnosti).</a:t>
            </a:r>
          </a:p>
          <a:p>
            <a:r>
              <a:rPr lang="cs-CZ" dirty="0"/>
              <a:t>Zpracovává se jeden rozpočet (nedělá se detail po subjektech, ani detail na kalendářní roky).</a:t>
            </a:r>
          </a:p>
          <a:p>
            <a:r>
              <a:rPr lang="cs-CZ" dirty="0"/>
              <a:t>Řádek Celkové nezpůsobilé výdaje OPZ nepoužívá, ale systém jej zobrazuje; NN se vypočtou automaticky.</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66</a:t>
            </a:fld>
            <a:endParaRPr lang="cs-CZ"/>
          </a:p>
        </p:txBody>
      </p:sp>
    </p:spTree>
    <p:extLst>
      <p:ext uri="{BB962C8B-B14F-4D97-AF65-F5344CB8AC3E}">
        <p14:creationId xmlns:p14="http://schemas.microsoft.com/office/powerpoint/2010/main" val="18481416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Pro zadání řádku nižší úrovně je nutné kliknout na položku úrovně, do které má být řádek založen; poté Nový záznam a vyplnit Název nákladu, Měrnou jednotku, Cenu jednotky a Počet jednotek. </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67</a:t>
            </a:fld>
            <a:endParaRPr lang="cs-CZ"/>
          </a:p>
        </p:txBody>
      </p:sp>
    </p:spTree>
    <p:extLst>
      <p:ext uri="{BB962C8B-B14F-4D97-AF65-F5344CB8AC3E}">
        <p14:creationId xmlns:p14="http://schemas.microsoft.com/office/powerpoint/2010/main" val="12954437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Vyplněný rozpočet na žádosti o podporu je podkladem pro Přehled zdrojů financování. Rozpad na jednotlivé zdroje financování provádí systém na pokyn uživatele. </a:t>
            </a:r>
          </a:p>
          <a:p>
            <a:r>
              <a:rPr lang="cs-CZ" dirty="0"/>
              <a:t>Žadatel uvádí </a:t>
            </a:r>
            <a:r>
              <a:rPr lang="cs-CZ" b="1" dirty="0"/>
              <a:t>% spolufinancování</a:t>
            </a:r>
            <a:r>
              <a:rPr lang="cs-CZ" dirty="0"/>
              <a:t> ze svých zdrojů a typ zdrojů</a:t>
            </a:r>
            <a:r>
              <a:rPr lang="cs-CZ" baseline="0" dirty="0"/>
              <a:t> - </a:t>
            </a:r>
            <a:r>
              <a:rPr lang="cs-CZ" dirty="0"/>
              <a:t>% pro vlastní zdroj.</a:t>
            </a:r>
          </a:p>
          <a:p>
            <a:r>
              <a:rPr lang="cs-CZ" dirty="0"/>
              <a:t>U některých právních forem je automaticky doplněno, z jaké kategorie financí je vlastní zdroj (např. rozpočet obce, jiné národní zdroje), u některých právních forem to nebylo možné stanovit (žadatel to musí upřesnit sám).</a:t>
            </a:r>
          </a:p>
          <a:p>
            <a:endParaRPr lang="cs-CZ" dirty="0"/>
          </a:p>
          <a:p>
            <a:r>
              <a:rPr lang="cs-CZ" sz="1200" b="0" i="0" u="none" strike="noStrike" kern="1200" baseline="0" dirty="0">
                <a:solidFill>
                  <a:schemeClr val="tx1"/>
                </a:solidFill>
                <a:latin typeface="+mn-lt"/>
                <a:ea typeface="+mn-ea"/>
                <a:cs typeface="+mn-cs"/>
              </a:rPr>
              <a:t>Pokud žadatel počítá s tím, že realizace projektu vygeneruje čisté příjmy (a to žadateli/příjemci či partnerům), je nutné je vyčíslit v poli </a:t>
            </a:r>
            <a:r>
              <a:rPr lang="cs-CZ" sz="1200" b="1" i="0" u="none" strike="noStrike" kern="1200" baseline="0" dirty="0">
                <a:solidFill>
                  <a:schemeClr val="tx1"/>
                </a:solidFill>
                <a:latin typeface="+mn-lt"/>
                <a:ea typeface="+mn-ea"/>
                <a:cs typeface="+mn-cs"/>
              </a:rPr>
              <a:t>Jiné peněžní příjmy</a:t>
            </a:r>
            <a:r>
              <a:rPr lang="cs-CZ" sz="1200" b="0" i="0" u="none" strike="noStrike" kern="1200" baseline="0" dirty="0">
                <a:solidFill>
                  <a:schemeClr val="tx1"/>
                </a:solidFill>
                <a:latin typeface="+mn-lt"/>
                <a:ea typeface="+mn-ea"/>
                <a:cs typeface="+mn-cs"/>
              </a:rPr>
              <a:t>. </a:t>
            </a:r>
            <a:endParaRPr lang="cs-CZ" dirty="0"/>
          </a:p>
          <a:p>
            <a:r>
              <a:rPr lang="cs-CZ" dirty="0"/>
              <a:t>Žadatel uvádí </a:t>
            </a:r>
            <a:r>
              <a:rPr lang="cs-CZ" b="1" dirty="0"/>
              <a:t>Jiné peněžní příjmy </a:t>
            </a:r>
            <a:r>
              <a:rPr lang="cs-CZ" dirty="0"/>
              <a:t>(JPP).</a:t>
            </a:r>
          </a:p>
          <a:p>
            <a:r>
              <a:rPr lang="cs-CZ" dirty="0"/>
              <a:t>Uvádí se ČISTÉ příjmy, tj. ty, které jsou nad rámec výdajů za zdroje příjemce.</a:t>
            </a:r>
          </a:p>
          <a:p>
            <a:r>
              <a:rPr lang="cs-CZ" dirty="0"/>
              <a:t>Kategorie </a:t>
            </a:r>
            <a:r>
              <a:rPr lang="cs-CZ" b="1" dirty="0"/>
              <a:t>Příjmy podle čl. 61 </a:t>
            </a:r>
            <a:r>
              <a:rPr lang="cs-CZ" dirty="0"/>
              <a:t>nejsou pro ESF projekty relevantní.</a:t>
            </a:r>
          </a:p>
          <a:p>
            <a:r>
              <a:rPr lang="cs-CZ" dirty="0"/>
              <a:t>Na základě % vlastního zdroje a JPP se provede rozpad celkových způsobilých výdajů (z rozpočtu) na jednotlivé zdroje financování.</a:t>
            </a:r>
          </a:p>
          <a:p>
            <a:r>
              <a:rPr lang="cs-CZ" dirty="0"/>
              <a:t>Při změně celkových způsobilých výdajů v rozpočtu je nutné znovu provést rozpad (hlídá finalizační kontrola).</a:t>
            </a:r>
          </a:p>
          <a:p>
            <a:endParaRPr lang="cs-CZ" dirty="0"/>
          </a:p>
          <a:p>
            <a:r>
              <a:rPr lang="cs-CZ" sz="1200" b="1" i="0" u="none" strike="noStrike" kern="1200" baseline="0" dirty="0">
                <a:solidFill>
                  <a:schemeClr val="tx1"/>
                </a:solidFill>
                <a:latin typeface="+mn-lt"/>
                <a:ea typeface="+mn-ea"/>
                <a:cs typeface="+mn-cs"/>
              </a:rPr>
              <a:t>Pro projekty, které budou spolufinancovány z vlastních zdrojů žadatele (případně partnera) platí pro vyplnění pole Jiné peněžní příjmy následující: </a:t>
            </a:r>
          </a:p>
          <a:p>
            <a:r>
              <a:rPr lang="cs-CZ" sz="1200" b="0" i="0" u="none" strike="noStrike" kern="1200" baseline="0" dirty="0">
                <a:solidFill>
                  <a:schemeClr val="tx1"/>
                </a:solidFill>
                <a:latin typeface="+mn-lt"/>
                <a:ea typeface="+mn-ea"/>
                <a:cs typeface="+mn-cs"/>
              </a:rPr>
              <a:t>Do tohoto pole uvádějte jen tu část očekávaných příjmů, která převyšuje objem vlastního financování projektu. Příjmy nižší nebo rovnající se částce vlastního spolufinancování do tohoto pole nepište. (Podle pravidel příjmy nepřesahující částku, kterou do financování projektu vkládá příjemce podpory, nejsou čistými příjmy a nesnižují tak podporu projektu ze zdrojů ŘO.) Více informací o tom, jaké příjmy vygenerované projektem patří do čistých příjmů, je uvedeno ve Specifické části pravidel pro žadatele a příjemce v rámci OPZ pro projekty se skutečně vzniklými výdaji a případně také s nepřímými náklady.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Číselník může kromě „Národní soukromé zdroje“ nabízet položku „Soukromé zdroje“. Tuto položku ovšem v případě OPZ nikdy nevybírejte. Protože v případě OPZ se soukromé zdroje započítávají do národního spolufinancování (tj. prostředky, které musí doplňovat zdroje Evropského sociálního fondu, mohou pocházet jak z veřejných, tak ze soukromých zdrojů), je pro OPZ pro prostředky z privátního sektoru vždy používáno značení </a:t>
            </a:r>
            <a:r>
              <a:rPr lang="cs-CZ" sz="1200" b="1" i="0" u="none" strike="noStrike" kern="1200" baseline="0" dirty="0">
                <a:solidFill>
                  <a:schemeClr val="tx1"/>
                </a:solidFill>
                <a:latin typeface="+mn-lt"/>
                <a:ea typeface="+mn-ea"/>
                <a:cs typeface="+mn-cs"/>
              </a:rPr>
              <a:t>Národní soukromé zdroje. </a:t>
            </a:r>
            <a:endParaRPr lang="cs-CZ"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68</a:t>
            </a:fld>
            <a:endParaRPr lang="cs-CZ"/>
          </a:p>
        </p:txBody>
      </p:sp>
    </p:spTree>
    <p:extLst>
      <p:ext uri="{BB962C8B-B14F-4D97-AF65-F5344CB8AC3E}">
        <p14:creationId xmlns:p14="http://schemas.microsoft.com/office/powerpoint/2010/main" val="7975561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Vytváří žadatel ručně nebo</a:t>
            </a:r>
            <a:r>
              <a:rPr lang="cs-CZ" baseline="0" dirty="0"/>
              <a:t> se</a:t>
            </a:r>
            <a:r>
              <a:rPr lang="cs-CZ" dirty="0"/>
              <a:t> vygeneruje automaticky (pokud vyhlašovatel na výzvě aktivoval automatické generování).</a:t>
            </a:r>
          </a:p>
          <a:p>
            <a:r>
              <a:rPr lang="cs-CZ" dirty="0"/>
              <a:t>Obsahuje tolik řádků, kolik žádostí o platbu se na projektu dá předpokládat (obecně 1x za 6 měsíců); případně se upraví před vydáním právního aktu či následně.</a:t>
            </a:r>
          </a:p>
          <a:p>
            <a:endParaRPr lang="cs-CZ" dirty="0"/>
          </a:p>
          <a:p>
            <a:r>
              <a:rPr lang="cs-CZ" dirty="0"/>
              <a:t>EX ANTE: pole </a:t>
            </a:r>
            <a:r>
              <a:rPr lang="cs-CZ" b="1" dirty="0"/>
              <a:t>Záloha – plán pro zálohu </a:t>
            </a:r>
            <a:r>
              <a:rPr lang="cs-CZ" dirty="0"/>
              <a:t>a </a:t>
            </a:r>
            <a:r>
              <a:rPr lang="cs-CZ" b="1" dirty="0"/>
              <a:t>Vyúčtování – plán pro vyúčtování zálohy</a:t>
            </a:r>
          </a:p>
          <a:p>
            <a:r>
              <a:rPr lang="cs-CZ" dirty="0"/>
              <a:t>EX POST:  pole </a:t>
            </a:r>
            <a:r>
              <a:rPr lang="cs-CZ" b="1" dirty="0"/>
              <a:t>Vyúčtování – plán</a:t>
            </a:r>
            <a:endParaRPr lang="cs-CZ" dirty="0"/>
          </a:p>
          <a:p>
            <a:r>
              <a:rPr lang="cs-CZ" dirty="0"/>
              <a:t>Uvádí se částky za všechny zdroje financování projektu (včetně případných vlastních zdrojů žadatele).</a:t>
            </a:r>
          </a:p>
          <a:p>
            <a:endParaRPr lang="cs-CZ" dirty="0"/>
          </a:p>
          <a:p>
            <a:r>
              <a:rPr lang="cs-CZ" b="1" dirty="0"/>
              <a:t>Uvádí se datum předložení žádosti o platbu:</a:t>
            </a:r>
          </a:p>
          <a:p>
            <a:pPr lvl="1"/>
            <a:r>
              <a:rPr lang="cs-CZ" dirty="0"/>
              <a:t>- předkládané v průběhu realizace projektu 1 měsíc od konce monitorovacího období</a:t>
            </a:r>
          </a:p>
          <a:p>
            <a:pPr lvl="1"/>
            <a:r>
              <a:rPr lang="cs-CZ" dirty="0"/>
              <a:t>- u závěrečné žádosti o platbu pak 2 měsíce od ukončení posledního monitorovacího období, tj. od ukončení realizace projektu</a:t>
            </a:r>
          </a:p>
          <a:p>
            <a:pPr marL="0" lvl="1" indent="0">
              <a:lnSpc>
                <a:spcPts val="2880"/>
              </a:lnSpc>
              <a:spcBef>
                <a:spcPts val="600"/>
              </a:spcBef>
              <a:spcAft>
                <a:spcPts val="600"/>
              </a:spcAft>
              <a:buSzPct val="100000"/>
              <a:buFont typeface="Wingdings" panose="05000000000000000000" pitchFamily="2" charset="2"/>
              <a:buNone/>
            </a:pPr>
            <a:r>
              <a:rPr lang="cs-CZ" sz="2400" dirty="0"/>
              <a:t>Finanční plán musí odpovídat celkovým způsobilým výdajům v rozpočtu (hlídá finalizační kontrola).</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69</a:t>
            </a:fld>
            <a:endParaRPr lang="cs-CZ"/>
          </a:p>
        </p:txBody>
      </p:sp>
    </p:spTree>
    <p:extLst>
      <p:ext uri="{BB962C8B-B14F-4D97-AF65-F5344CB8AC3E}">
        <p14:creationId xmlns:p14="http://schemas.microsoft.com/office/powerpoint/2010/main" val="24241479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Oblast Veřejných zakázek se zaktivuje po zaškrtnutí checkboxu Realizace zadávacích řízení na projektu na záložce Projekt (sekce Identifikace projektu) a uložení této změny. </a:t>
            </a:r>
          </a:p>
          <a:p>
            <a:r>
              <a:rPr lang="cs-CZ" sz="1200" b="0" i="0" u="none" strike="noStrike" kern="1200" baseline="0" dirty="0">
                <a:solidFill>
                  <a:schemeClr val="tx1"/>
                </a:solidFill>
                <a:latin typeface="+mn-lt"/>
                <a:ea typeface="+mn-ea"/>
                <a:cs typeface="+mn-cs"/>
              </a:rPr>
              <a:t>IS KP14+ používá pro zadávací řízení i pro výběrová řízení pojem veřejné zakázky. </a:t>
            </a:r>
          </a:p>
          <a:p>
            <a:r>
              <a:rPr lang="cs-CZ" sz="1200" b="0" i="0" u="none" strike="noStrike" kern="1200" baseline="0" dirty="0">
                <a:solidFill>
                  <a:schemeClr val="tx1"/>
                </a:solidFill>
                <a:latin typeface="+mn-lt"/>
                <a:ea typeface="+mn-ea"/>
                <a:cs typeface="+mn-cs"/>
              </a:rPr>
              <a:t>Jakmile je změna uložena, jsou zpřístupněny datové oblasti k zadání údajů o plánovaných (či už zrealizovaných) výběrových/zadávacích řízeních. Jedná se o zaktivnění následujících záložek: </a:t>
            </a:r>
          </a:p>
          <a:p>
            <a:r>
              <a:rPr lang="cs-CZ" sz="1200" b="0" i="0" u="none" strike="noStrike" kern="1200" baseline="0" dirty="0">
                <a:solidFill>
                  <a:schemeClr val="tx1"/>
                </a:solidFill>
                <a:latin typeface="+mn-lt"/>
                <a:ea typeface="+mn-ea"/>
                <a:cs typeface="+mn-cs"/>
              </a:rPr>
              <a:t> Veřejné zakázky </a:t>
            </a:r>
          </a:p>
          <a:p>
            <a:r>
              <a:rPr lang="cs-CZ" sz="1200" b="0" i="0" u="none" strike="noStrike" kern="1200" baseline="0" dirty="0">
                <a:solidFill>
                  <a:schemeClr val="tx1"/>
                </a:solidFill>
                <a:latin typeface="+mn-lt"/>
                <a:ea typeface="+mn-ea"/>
                <a:cs typeface="+mn-cs"/>
              </a:rPr>
              <a:t> Hodnocení a odvolání </a:t>
            </a:r>
          </a:p>
          <a:p>
            <a:r>
              <a:rPr lang="cs-CZ" sz="1200" b="0" i="0" u="none" strike="noStrike" kern="1200" baseline="0" dirty="0">
                <a:solidFill>
                  <a:schemeClr val="tx1"/>
                </a:solidFill>
                <a:latin typeface="+mn-lt"/>
                <a:ea typeface="+mn-ea"/>
                <a:cs typeface="+mn-cs"/>
              </a:rPr>
              <a:t> Návrh/podnět na ÚOHS </a:t>
            </a:r>
          </a:p>
          <a:p>
            <a:r>
              <a:rPr lang="cs-CZ" sz="1200" b="0" i="0" u="none" strike="noStrike" kern="1200" baseline="0" dirty="0">
                <a:solidFill>
                  <a:schemeClr val="tx1"/>
                </a:solidFill>
                <a:latin typeface="+mn-lt"/>
                <a:ea typeface="+mn-ea"/>
                <a:cs typeface="+mn-cs"/>
              </a:rPr>
              <a:t> Údaje o smlouvě/dodatku </a:t>
            </a:r>
          </a:p>
          <a:p>
            <a:r>
              <a:rPr lang="cs-CZ" sz="1200" b="0" i="0" u="none" strike="noStrike" kern="1200" baseline="0" dirty="0">
                <a:solidFill>
                  <a:schemeClr val="tx1"/>
                </a:solidFill>
                <a:latin typeface="+mn-lt"/>
                <a:ea typeface="+mn-ea"/>
                <a:cs typeface="+mn-cs"/>
              </a:rPr>
              <a:t> Přílohy k VZ </a:t>
            </a:r>
            <a:endParaRPr lang="cs-CZ" sz="1200" b="1" i="0" u="none" strike="noStrike" kern="1200" baseline="0" dirty="0">
              <a:solidFill>
                <a:schemeClr val="tx1"/>
              </a:solidFill>
              <a:latin typeface="+mn-lt"/>
              <a:ea typeface="+mn-ea"/>
              <a:cs typeface="+mn-cs"/>
            </a:endParaRPr>
          </a:p>
          <a:p>
            <a:endParaRPr lang="cs-CZ" sz="2200" dirty="0"/>
          </a:p>
          <a:p>
            <a:r>
              <a:rPr lang="cs-CZ" sz="2200" b="1" dirty="0"/>
              <a:t>V IS KP14+ se k zakázkám vyplňují záložky</a:t>
            </a:r>
          </a:p>
          <a:p>
            <a:pPr lvl="1"/>
            <a:r>
              <a:rPr lang="cs-CZ" dirty="0"/>
              <a:t>1) Veřejné zakázky, 2) Údaje o smlouvě/dodatku, 3) Hodnocení a odvolání, 4) Návrh/podnět na ÚOHS, 5) Přílohy k VZ </a:t>
            </a:r>
          </a:p>
          <a:p>
            <a:r>
              <a:rPr lang="cs-CZ" sz="2200" dirty="0"/>
              <a:t>Záložka</a:t>
            </a:r>
            <a:r>
              <a:rPr lang="cs-CZ" sz="2200" b="1" dirty="0"/>
              <a:t> Údaje o smlouvě/dodatku </a:t>
            </a:r>
          </a:p>
          <a:p>
            <a:pPr lvl="1"/>
            <a:r>
              <a:rPr lang="cs-CZ" dirty="0"/>
              <a:t>Zakládá se každá podepsaná smlouva i dodatek</a:t>
            </a:r>
          </a:p>
          <a:p>
            <a:r>
              <a:rPr lang="cs-CZ" sz="2200" dirty="0"/>
              <a:t>Záložka </a:t>
            </a:r>
            <a:r>
              <a:rPr lang="cs-CZ" sz="2200" b="1" dirty="0"/>
              <a:t>Hodnocení a odvolání </a:t>
            </a:r>
          </a:p>
          <a:p>
            <a:pPr lvl="1"/>
            <a:r>
              <a:rPr lang="cs-CZ" dirty="0"/>
              <a:t>Údaje o procesu zadávání a také o vybraném dodavateli</a:t>
            </a:r>
          </a:p>
          <a:p>
            <a:pPr lvl="1"/>
            <a:r>
              <a:rPr lang="cs-CZ" dirty="0"/>
              <a:t>Dodavatel musí být nejprve zaevidován mezi SUBJEKTY  projektu</a:t>
            </a:r>
          </a:p>
          <a:p>
            <a:pPr lvl="1"/>
            <a:r>
              <a:rPr lang="cs-CZ" dirty="0"/>
              <a:t>Lze vyplnit údaje k případným námitkám vzneseným k zadavateli </a:t>
            </a:r>
          </a:p>
          <a:p>
            <a:r>
              <a:rPr lang="cs-CZ" sz="2200" dirty="0"/>
              <a:t>Záložka</a:t>
            </a:r>
            <a:r>
              <a:rPr lang="cs-CZ" sz="2200" b="1" dirty="0"/>
              <a:t> Návrh/podnět na ÚOHS </a:t>
            </a:r>
          </a:p>
          <a:p>
            <a:pPr lvl="1"/>
            <a:r>
              <a:rPr lang="cs-CZ" dirty="0"/>
              <a:t>Eviduje se agenda týkající se řízení ze strany ÚOHS</a:t>
            </a:r>
          </a:p>
          <a:p>
            <a:r>
              <a:rPr lang="cs-CZ" sz="2200" dirty="0"/>
              <a:t>Záložka </a:t>
            </a:r>
            <a:r>
              <a:rPr lang="cs-CZ" sz="2200" b="1" dirty="0"/>
              <a:t>Přílohy k VZ </a:t>
            </a:r>
            <a:endParaRPr lang="cs-CZ" sz="2200" dirty="0"/>
          </a:p>
          <a:p>
            <a:pPr lvl="1"/>
            <a:r>
              <a:rPr lang="cs-CZ" dirty="0"/>
              <a:t>Záložka Přílohy k VZ slouží k předání dokumentace k zakázce na ŘO</a:t>
            </a:r>
          </a:p>
          <a:p>
            <a:endParaRPr lang="cs-CZ" sz="1200" b="1"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Záložka Veřejné zakázky</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Uživatel eviduje všechny zakázky s vazbou na projekt (včetně těch plánovaných), které musí na základě pravidel OPZ nebo právních předpisů zadat prostřednictvím zadávacího/výběrového řízení, více viz Obecná část pravidel pro žadatele a příjemce v rámci OPZ. </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70</a:t>
            </a:fld>
            <a:endParaRPr lang="cs-CZ"/>
          </a:p>
        </p:txBody>
      </p:sp>
    </p:spTree>
    <p:extLst>
      <p:ext uri="{BB962C8B-B14F-4D97-AF65-F5344CB8AC3E}">
        <p14:creationId xmlns:p14="http://schemas.microsoft.com/office/powerpoint/2010/main" val="41503992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a:solidFill>
                  <a:schemeClr val="tx1"/>
                </a:solidFill>
                <a:effectLst/>
                <a:latin typeface="+mn-lt"/>
                <a:ea typeface="+mn-ea"/>
                <a:cs typeface="+mn-cs"/>
              </a:rPr>
              <a:t>Veřejným zadavatelem</a:t>
            </a:r>
            <a:r>
              <a:rPr lang="cs-CZ" sz="1200" kern="1200" dirty="0">
                <a:solidFill>
                  <a:schemeClr val="tx1"/>
                </a:solidFill>
                <a:effectLst/>
                <a:latin typeface="+mn-lt"/>
                <a:ea typeface="+mn-ea"/>
                <a:cs typeface="+mn-cs"/>
              </a:rPr>
              <a:t> podle § 2 odst. 1 zákona je ČR, státní příspěvková organizace, územní samosprávný celek nebo příspěvková organizace, u níž funkci zřizovatele vykonává územní samosprávný celek.</a:t>
            </a:r>
          </a:p>
          <a:p>
            <a:r>
              <a:rPr lang="cs-CZ" sz="1200" b="1" kern="1200" dirty="0">
                <a:solidFill>
                  <a:schemeClr val="tx1"/>
                </a:solidFill>
                <a:effectLst/>
                <a:latin typeface="+mn-lt"/>
                <a:ea typeface="+mn-ea"/>
                <a:cs typeface="+mn-cs"/>
              </a:rPr>
              <a:t>Dotovaným zadavatelem</a:t>
            </a:r>
            <a:r>
              <a:rPr lang="cs-CZ" sz="1200" kern="1200" dirty="0">
                <a:solidFill>
                  <a:schemeClr val="tx1"/>
                </a:solidFill>
                <a:effectLst/>
                <a:latin typeface="+mn-lt"/>
                <a:ea typeface="+mn-ea"/>
                <a:cs typeface="+mn-cs"/>
              </a:rPr>
              <a:t> je právnická nebo fyzická osoba, která zadává veřejnou zakázku hrazenou </a:t>
            </a:r>
            <a:r>
              <a:rPr lang="cs-CZ" sz="1200" b="1" kern="1200" dirty="0">
                <a:solidFill>
                  <a:schemeClr val="tx1"/>
                </a:solidFill>
                <a:effectLst/>
                <a:latin typeface="+mn-lt"/>
                <a:ea typeface="+mn-ea"/>
                <a:cs typeface="+mn-cs"/>
              </a:rPr>
              <a:t>z více než 50 % z peněžních prostředků z veřejných zdrojů,</a:t>
            </a:r>
            <a:r>
              <a:rPr lang="cs-CZ" sz="1200" kern="1200" dirty="0">
                <a:solidFill>
                  <a:schemeClr val="tx1"/>
                </a:solidFill>
                <a:effectLst/>
                <a:latin typeface="+mn-lt"/>
                <a:ea typeface="+mn-ea"/>
                <a:cs typeface="+mn-cs"/>
              </a:rPr>
              <a:t> nebo pokud peněžní prostředky poskytnuté na veřejnou zakázku z těchto zdrojů přesahují 200.000.000 Kč, přičemž se může jednat i o peněžní prostředky poskytované prostřednictvím jiné osoby (např. partnerovi prostřednictvím příjemce).</a:t>
            </a:r>
          </a:p>
          <a:p>
            <a:r>
              <a:rPr lang="cs-CZ" sz="1200" b="1" kern="1200" dirty="0">
                <a:solidFill>
                  <a:schemeClr val="tx1"/>
                </a:solidFill>
                <a:effectLst/>
                <a:latin typeface="+mn-lt"/>
                <a:ea typeface="+mn-ea"/>
                <a:cs typeface="+mn-cs"/>
              </a:rPr>
              <a:t>Sektorovým zadavatelem</a:t>
            </a:r>
            <a:r>
              <a:rPr lang="cs-CZ" sz="1200" kern="1200" dirty="0">
                <a:solidFill>
                  <a:schemeClr val="tx1"/>
                </a:solidFill>
                <a:effectLst/>
                <a:latin typeface="+mn-lt"/>
                <a:ea typeface="+mn-ea"/>
                <a:cs typeface="+mn-cs"/>
              </a:rPr>
              <a:t> je osoba vykonávající některou z relevantních činností podle § 4 zákona (např. v odvětvích teplárenství, plynárenství, elektroenergetiky, vodárenství aj.) za zákonem blíže specifikovaných podmínek.</a:t>
            </a:r>
          </a:p>
          <a:p>
            <a:r>
              <a:rPr lang="cs-CZ" sz="1200" b="1" kern="1200" dirty="0">
                <a:solidFill>
                  <a:schemeClr val="tx1"/>
                </a:solidFill>
                <a:effectLst/>
                <a:latin typeface="+mn-lt"/>
                <a:ea typeface="+mn-ea"/>
                <a:cs typeface="+mn-cs"/>
              </a:rPr>
              <a:t>Veřejnými zakázkami malého rozsahu</a:t>
            </a:r>
            <a:r>
              <a:rPr lang="cs-CZ" sz="1200" kern="1200" dirty="0">
                <a:solidFill>
                  <a:schemeClr val="tx1"/>
                </a:solidFill>
                <a:effectLst/>
                <a:latin typeface="+mn-lt"/>
                <a:ea typeface="+mn-ea"/>
                <a:cs typeface="+mn-cs"/>
              </a:rPr>
              <a:t> jsou veřejné zakázky na dodávku či nákup služeb, jejichž předpokládaná hodnota nedosahuje 2.000.000 Kč bez DPH, a zakázky na stavební práce, jejichž předpokládaná hodnota nedosahuje 6.000.000 Kč bez DPH. </a:t>
            </a:r>
            <a:r>
              <a:rPr lang="cs-CZ" sz="1200" b="1" kern="1200" dirty="0">
                <a:solidFill>
                  <a:schemeClr val="tx1"/>
                </a:solidFill>
                <a:effectLst/>
                <a:latin typeface="+mn-lt"/>
                <a:ea typeface="+mn-ea"/>
                <a:cs typeface="+mn-cs"/>
              </a:rPr>
              <a:t>Podlimitními a nadlimitními veřejnými zakázkami jsou veřejné zakázky s předpokládanou hodnotou vyšší, než je uvedeno v předchozí větě.</a:t>
            </a:r>
          </a:p>
          <a:p>
            <a:r>
              <a:rPr lang="cs-CZ" sz="1200" b="0" kern="1200" dirty="0">
                <a:solidFill>
                  <a:schemeClr val="tx1"/>
                </a:solidFill>
                <a:effectLst/>
                <a:latin typeface="+mn-lt"/>
                <a:ea typeface="+mn-ea"/>
                <a:cs typeface="+mn-cs"/>
              </a:rPr>
              <a:t>Obchodní společnosti, družstva, neziskové organizace, fyzické osoby a další neveřejní zadavatelé zadávají zakázky na dodávky či služby s předpokládanou hodnotou nejméně 2.000.000 Kč bez DPH a vyšší (resp. zakázky na stavební práce s předpokládanou hodnotou nejméně 6.000.000 Kč bez DPH a vyšší) podle kap. 20.5 (tj. kapitoly pro zadávání zakázek, na které se nevztahují postupy upravené zákonem č. 137/2006 Sb.)</a:t>
            </a:r>
            <a:r>
              <a:rPr lang="cs-CZ" sz="1200" b="1" kern="1200" dirty="0">
                <a:solidFill>
                  <a:schemeClr val="tx1"/>
                </a:solidFill>
                <a:effectLst/>
                <a:latin typeface="+mn-lt"/>
                <a:ea typeface="+mn-ea"/>
                <a:cs typeface="+mn-cs"/>
              </a:rPr>
              <a:t> </a:t>
            </a:r>
            <a:r>
              <a:rPr lang="cs-CZ" sz="1200" b="0" kern="1200" dirty="0">
                <a:solidFill>
                  <a:schemeClr val="tx1"/>
                </a:solidFill>
                <a:effectLst/>
                <a:latin typeface="+mn-lt"/>
                <a:ea typeface="+mn-ea"/>
                <a:cs typeface="+mn-cs"/>
              </a:rPr>
              <a:t>pouze v případech, kdy bude jejich zakázka hrazena nejvýše z 50 % z veřejných zdrojů. Bude-li zakázka takových zadavatelů hrazena z více než 50 % z veřejných zdrojů, zadávají zakázky přesahující hodnotu 2.000.000 Kč bez DPH v režimu zákona č. 137/2006 Sb.</a:t>
            </a:r>
            <a:endParaRPr lang="cs-CZ" sz="1200" b="1"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Veřejným zadavatelem je také jiná právnická osoba, pokud byla založena či zřízena za účelem uspokojování potřeb veřejného zájmu, které nemají průmyslovou nebo obchodní povahu, a pokud je financována převážně státem či jiným veřejným zadavatelem nebo je státem či jiným veřejným zadavatelem ovládána nebo stát či jiný veřejný zadavatel jmenuje či volí více než polovinu členů v jejím statutárním, správním, dozorčím či kontrolním orgánu.</a:t>
            </a:r>
          </a:p>
          <a:p>
            <a:r>
              <a:rPr lang="cs-CZ" sz="1200" kern="1200" dirty="0">
                <a:solidFill>
                  <a:schemeClr val="tx1"/>
                </a:solidFill>
                <a:effectLst/>
                <a:latin typeface="+mn-lt"/>
                <a:ea typeface="+mn-ea"/>
                <a:cs typeface="+mn-cs"/>
              </a:rPr>
              <a:t>Pokud tito zadavatelé nepatří jako tzv. jiná právnická osoba mezi veřejné zadavatele, kteří jsou povinni zadávat podlimitní a nadlimitní zakázky postupy podle zákona, resp. mezi sektorové zadavatele, kteří postupy podle zákona zadávají své nadlimitní zakázky. </a:t>
            </a:r>
          </a:p>
          <a:p>
            <a:endParaRPr lang="cs-CZ" sz="1200" kern="1200" dirty="0">
              <a:solidFill>
                <a:schemeClr val="tx1"/>
              </a:solidFill>
              <a:effectLst/>
              <a:latin typeface="+mn-lt"/>
              <a:ea typeface="+mn-ea"/>
              <a:cs typeface="+mn-cs"/>
            </a:endParaRPr>
          </a:p>
          <a:p>
            <a:r>
              <a:rPr lang="cs-CZ" sz="1200" dirty="0"/>
              <a:t>MAS (resp. Příjemci) se řídí podmínkami stanovenými v Obecné části pravidel pro žadatele a příjemce v rámci OPZ, kapitola 20 Pravidla pro zadávání zakázek.</a:t>
            </a:r>
          </a:p>
          <a:p>
            <a:r>
              <a:rPr lang="cs-CZ" sz="1200" dirty="0"/>
              <a:t>Kontrolu administrace VZ provádí ŘO.</a:t>
            </a:r>
          </a:p>
          <a:p>
            <a:r>
              <a:rPr lang="cs-CZ" sz="1200" dirty="0"/>
              <a:t>Od přepokládané hodnoty VZ </a:t>
            </a:r>
            <a:r>
              <a:rPr lang="cs-CZ" sz="1200" b="1" dirty="0"/>
              <a:t>2 mil. Kč </a:t>
            </a:r>
            <a:r>
              <a:rPr lang="cs-CZ" sz="1200" dirty="0"/>
              <a:t>bez DPH se musí veřejný a dotovaný zadavatel řídit zákonem č.137/2006 Sb., o veřejných zakázkách.</a:t>
            </a:r>
          </a:p>
          <a:p>
            <a:r>
              <a:rPr lang="cs-CZ" sz="1200" dirty="0"/>
              <a:t>Výdaje na pořízení plnění musí i v OPZ splňovat </a:t>
            </a:r>
            <a:r>
              <a:rPr lang="cs-CZ" sz="1200" b="1" dirty="0"/>
              <a:t>pravidla hospodárnosti, efektivnosti a účelnosti.</a:t>
            </a:r>
          </a:p>
          <a:p>
            <a:r>
              <a:rPr lang="cs-CZ" sz="1200" dirty="0"/>
              <a:t>Dále je zadavatel povinen dodržet </a:t>
            </a:r>
            <a:r>
              <a:rPr lang="cs-CZ" sz="1200" b="1" dirty="0"/>
              <a:t>zásady transparentnosti, rovného zacházení a nediskriminace.</a:t>
            </a:r>
          </a:p>
          <a:p>
            <a:endParaRPr lang="cs-CZ" sz="1200" b="1" dirty="0"/>
          </a:p>
          <a:p>
            <a:endParaRPr lang="cs-CZ" sz="1200" dirty="0"/>
          </a:p>
          <a:p>
            <a:endParaRPr lang="cs-CZ" sz="1200" kern="1200" dirty="0">
              <a:solidFill>
                <a:schemeClr val="tx1"/>
              </a:solidFill>
              <a:effectLst/>
              <a:latin typeface="+mn-lt"/>
              <a:ea typeface="+mn-ea"/>
              <a:cs typeface="+mn-cs"/>
            </a:endParaRPr>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71</a:t>
            </a:fld>
            <a:endParaRPr lang="cs-CZ"/>
          </a:p>
        </p:txBody>
      </p:sp>
    </p:spTree>
    <p:extLst>
      <p:ext uri="{BB962C8B-B14F-4D97-AF65-F5344CB8AC3E}">
        <p14:creationId xmlns:p14="http://schemas.microsoft.com/office/powerpoint/2010/main" val="8032576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Žadatel nemůže editovat, musí potvrdit soulad s obsahem předpřipraveného prohlášení.</a:t>
            </a:r>
          </a:p>
          <a:p>
            <a:r>
              <a:rPr lang="cs-CZ" dirty="0"/>
              <a:t>Potvrzuje např. pravdivost údajů, bezdlužnost, absenci citlivých údajů v žádosti, souhlasí s uváděním v seznamu příjemců, vylučuje dvojí financování, akceptuje, že neumožnění ex ante kontroly je důvod pro vyloučení z hodnocení, bere na vědomí závazek mít aktivní datovou schránku.</a:t>
            </a:r>
          </a:p>
          <a:p>
            <a:endParaRPr lang="cs-CZ" dirty="0"/>
          </a:p>
          <a:p>
            <a:r>
              <a:rPr lang="cs-CZ" dirty="0"/>
              <a:t>Z technických důvodů je čestné prohlášení v IS KP14+ evidováno ve dvou částech; žadatel musí </a:t>
            </a:r>
            <a:r>
              <a:rPr lang="cs-CZ" b="1" dirty="0"/>
              <a:t>na každou část kliknout </a:t>
            </a:r>
            <a:r>
              <a:rPr lang="cs-CZ" dirty="0"/>
              <a:t>(tj. otevřít jej pro editaci) a </a:t>
            </a:r>
            <a:r>
              <a:rPr lang="cs-CZ" b="1" dirty="0"/>
              <a:t>potvrdit, že s čestným prohlášením souhlasí </a:t>
            </a:r>
            <a:r>
              <a:rPr lang="cs-CZ" dirty="0"/>
              <a:t>(zaškrtnutím checkboxu „Souhlasím s čestným prohlášením“).</a:t>
            </a:r>
          </a:p>
          <a:p>
            <a:r>
              <a:rPr lang="cs-CZ" sz="1200" b="0" i="0" u="none" strike="noStrike" kern="1200" baseline="0" dirty="0">
                <a:solidFill>
                  <a:schemeClr val="tx1"/>
                </a:solidFill>
                <a:latin typeface="+mn-lt"/>
                <a:ea typeface="+mn-ea"/>
                <a:cs typeface="+mn-cs"/>
              </a:rPr>
              <a:t> </a:t>
            </a:r>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72</a:t>
            </a:fld>
            <a:endParaRPr lang="cs-CZ"/>
          </a:p>
        </p:txBody>
      </p:sp>
    </p:spTree>
    <p:extLst>
      <p:ext uri="{BB962C8B-B14F-4D97-AF65-F5344CB8AC3E}">
        <p14:creationId xmlns:p14="http://schemas.microsoft.com/office/powerpoint/2010/main" val="39126637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Patří sem všechny přílohy žádosti o podporu (povinné i nepovinné).</a:t>
            </a:r>
          </a:p>
          <a:p>
            <a:r>
              <a:rPr lang="cs-CZ" sz="1200" b="0" i="0" u="none" strike="noStrike" kern="1200" baseline="0" dirty="0">
                <a:solidFill>
                  <a:schemeClr val="tx1"/>
                </a:solidFill>
                <a:latin typeface="+mn-lt"/>
                <a:ea typeface="+mn-ea"/>
                <a:cs typeface="+mn-cs"/>
              </a:rPr>
              <a:t>Systém automaticky přílohy čísluje, uživatel každé příloze připojuje vlastní název. </a:t>
            </a:r>
          </a:p>
          <a:p>
            <a:r>
              <a:rPr lang="cs-CZ" sz="1200" b="0" i="0" u="none" strike="noStrike" kern="1200" baseline="0" dirty="0">
                <a:solidFill>
                  <a:schemeClr val="tx1"/>
                </a:solidFill>
                <a:latin typeface="+mn-lt"/>
                <a:ea typeface="+mn-ea"/>
                <a:cs typeface="+mn-cs"/>
              </a:rPr>
              <a:t>Pokud výzva k předkládání žádostí o podporu stanovila povinnost předložit spolu se žádostí o podporu nějaký dokument, pak je tato </a:t>
            </a:r>
            <a:r>
              <a:rPr lang="cs-CZ" sz="1200" b="1" i="0" u="none" strike="noStrike" kern="1200" baseline="0" dirty="0">
                <a:solidFill>
                  <a:schemeClr val="tx1"/>
                </a:solidFill>
                <a:latin typeface="+mn-lt"/>
                <a:ea typeface="+mn-ea"/>
                <a:cs typeface="+mn-cs"/>
              </a:rPr>
              <a:t>povinná příloha zařazena do číselníku</a:t>
            </a:r>
            <a:r>
              <a:rPr lang="cs-CZ" sz="1200" b="0" i="0" u="none" strike="noStrike" kern="1200" baseline="0" dirty="0">
                <a:solidFill>
                  <a:schemeClr val="tx1"/>
                </a:solidFill>
                <a:latin typeface="+mn-lt"/>
                <a:ea typeface="+mn-ea"/>
                <a:cs typeface="+mn-cs"/>
              </a:rPr>
              <a:t> v poli „Název předdefinovaného dokumentu“. </a:t>
            </a:r>
          </a:p>
          <a:p>
            <a:r>
              <a:rPr lang="cs-CZ" sz="1200" b="0" i="0" u="none" strike="noStrike" kern="1200" baseline="0" dirty="0">
                <a:solidFill>
                  <a:schemeClr val="tx1"/>
                </a:solidFill>
                <a:latin typeface="+mn-lt"/>
                <a:ea typeface="+mn-ea"/>
                <a:cs typeface="+mn-cs"/>
              </a:rPr>
              <a:t>Pokud se nejedná o povinnou přílohu, pak se toto pole ponechává prázdné.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Záložka </a:t>
            </a:r>
            <a:r>
              <a:rPr lang="cs-CZ" sz="1200" b="1" i="0" u="none" strike="noStrike" kern="1200" baseline="0" dirty="0">
                <a:solidFill>
                  <a:schemeClr val="tx1"/>
                </a:solidFill>
                <a:latin typeface="+mn-lt"/>
                <a:ea typeface="+mn-ea"/>
                <a:cs typeface="+mn-cs"/>
              </a:rPr>
              <a:t>Seznam odborností projektu </a:t>
            </a:r>
            <a:r>
              <a:rPr lang="cs-CZ" sz="1200" b="0" i="0" u="none" strike="noStrike" kern="1200" baseline="0" dirty="0">
                <a:solidFill>
                  <a:schemeClr val="tx1"/>
                </a:solidFill>
                <a:latin typeface="+mn-lt"/>
                <a:ea typeface="+mn-ea"/>
                <a:cs typeface="+mn-cs"/>
              </a:rPr>
              <a:t>je pro žadatele needitovatelná, žadatel na této záložce žádná data nevyplňuje. </a:t>
            </a:r>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73</a:t>
            </a:fld>
            <a:endParaRPr lang="cs-CZ"/>
          </a:p>
        </p:txBody>
      </p:sp>
    </p:spTree>
    <p:extLst>
      <p:ext uri="{BB962C8B-B14F-4D97-AF65-F5344CB8AC3E}">
        <p14:creationId xmlns:p14="http://schemas.microsoft.com/office/powerpoint/2010/main" val="4633372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Stisknutím tlačítka </a:t>
            </a:r>
            <a:r>
              <a:rPr lang="cs-CZ" sz="1200" b="1" i="0" u="none" strike="noStrike" kern="1200" baseline="0" dirty="0">
                <a:solidFill>
                  <a:schemeClr val="tx1"/>
                </a:solidFill>
                <a:latin typeface="+mn-lt"/>
                <a:ea typeface="+mn-ea"/>
                <a:cs typeface="+mn-cs"/>
              </a:rPr>
              <a:t>Přístup k projektu </a:t>
            </a:r>
            <a:r>
              <a:rPr lang="cs-CZ" sz="1200" b="0" i="0" u="none" strike="noStrike" kern="1200" baseline="0" dirty="0">
                <a:solidFill>
                  <a:schemeClr val="tx1"/>
                </a:solidFill>
                <a:latin typeface="+mn-lt"/>
                <a:ea typeface="+mn-ea"/>
                <a:cs typeface="+mn-cs"/>
              </a:rPr>
              <a:t>se zobrazí obrazovka, v rámci které lze přidělit/odebrat role v rámci dané žádosti o podporu konkrétním uživatelům, kteří jsou v IS KP14+ registrováni. S výjimkou níže uvedeného „Neregistrovaného signatáře“ není možné přidělit přístup k žádosti/projektu někomu, kdo pro aplikaci IS KP14+ jako uživatel neexistuje. Neregistrovaný signatář navíc skutečný přístup nemá, protože bez uživatelského konta v IS KP14+ nemůže data žádným způsobem prohlížet ani editovat. </a:t>
            </a:r>
            <a:endParaRPr lang="cs-CZ" dirty="0"/>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Uživatel, který žádost o podporu založil, je aplikací IS KP14+ určen jako </a:t>
            </a:r>
            <a:r>
              <a:rPr lang="cs-CZ" sz="1200" b="1" i="0" u="none" strike="noStrike" kern="1200" baseline="0" dirty="0">
                <a:solidFill>
                  <a:schemeClr val="tx1"/>
                </a:solidFill>
                <a:latin typeface="+mn-lt"/>
                <a:ea typeface="+mn-ea"/>
                <a:cs typeface="+mn-cs"/>
              </a:rPr>
              <a:t>správce přístupů </a:t>
            </a:r>
            <a:r>
              <a:rPr lang="cs-CZ" sz="1200" b="0" i="0" u="none" strike="noStrike" kern="1200" baseline="0" dirty="0">
                <a:solidFill>
                  <a:schemeClr val="tx1"/>
                </a:solidFill>
                <a:latin typeface="+mn-lt"/>
                <a:ea typeface="+mn-ea"/>
                <a:cs typeface="+mn-cs"/>
              </a:rPr>
              <a:t>a má právo přidělit/odebrat k dané žádosti příslušné role dalším uživatelům.  </a:t>
            </a:r>
          </a:p>
          <a:p>
            <a:r>
              <a:rPr lang="cs-CZ" sz="1200" b="1" i="0" u="none" strike="noStrike" kern="1200" baseline="0" dirty="0">
                <a:solidFill>
                  <a:schemeClr val="tx1"/>
                </a:solidFill>
                <a:latin typeface="+mn-lt"/>
                <a:ea typeface="+mn-ea"/>
                <a:cs typeface="+mn-cs"/>
              </a:rPr>
              <a:t>Rozlišují se role: </a:t>
            </a:r>
          </a:p>
          <a:p>
            <a:r>
              <a:rPr lang="cs-CZ" sz="1200" b="1" i="0" u="none" strike="noStrike" kern="1200" baseline="0" dirty="0">
                <a:solidFill>
                  <a:schemeClr val="tx1"/>
                </a:solidFill>
                <a:latin typeface="+mn-lt"/>
                <a:ea typeface="+mn-ea"/>
                <a:cs typeface="+mn-cs"/>
              </a:rPr>
              <a:t>- čtenář </a:t>
            </a:r>
            <a:r>
              <a:rPr lang="cs-CZ" sz="1200" b="0" i="0" u="none" strike="noStrike" kern="1200" baseline="0" dirty="0">
                <a:solidFill>
                  <a:schemeClr val="tx1"/>
                </a:solidFill>
                <a:latin typeface="+mn-lt"/>
                <a:ea typeface="+mn-ea"/>
                <a:cs typeface="+mn-cs"/>
              </a:rPr>
              <a:t>= data jsou mu zobrazena pouze k náhledu, </a:t>
            </a:r>
          </a:p>
          <a:p>
            <a:r>
              <a:rPr lang="cs-CZ" sz="1200" b="1" i="0" u="none" strike="noStrike" kern="1200" baseline="0" dirty="0">
                <a:solidFill>
                  <a:schemeClr val="tx1"/>
                </a:solidFill>
                <a:latin typeface="+mn-lt"/>
                <a:ea typeface="+mn-ea"/>
                <a:cs typeface="+mn-cs"/>
              </a:rPr>
              <a:t>- editor </a:t>
            </a:r>
            <a:r>
              <a:rPr lang="cs-CZ" sz="1200" b="0" i="0" u="none" strike="noStrike" kern="1200" baseline="0" dirty="0">
                <a:solidFill>
                  <a:schemeClr val="tx1"/>
                </a:solidFill>
                <a:latin typeface="+mn-lt"/>
                <a:ea typeface="+mn-ea"/>
                <a:cs typeface="+mn-cs"/>
              </a:rPr>
              <a:t>= má možnost zápisu změn, </a:t>
            </a:r>
          </a:p>
          <a:p>
            <a:pPr marL="0" indent="0">
              <a:buFontTx/>
              <a:buNone/>
            </a:pPr>
            <a:r>
              <a:rPr lang="cs-CZ" sz="1200" b="1" i="0" u="none" strike="noStrike" kern="1200" baseline="0" dirty="0">
                <a:solidFill>
                  <a:schemeClr val="tx1"/>
                </a:solidFill>
                <a:latin typeface="+mn-lt"/>
                <a:ea typeface="+mn-ea"/>
                <a:cs typeface="+mn-cs"/>
              </a:rPr>
              <a:t>- signatář </a:t>
            </a:r>
            <a:r>
              <a:rPr lang="cs-CZ" sz="1200" b="0" i="0" u="none" strike="noStrike" kern="1200" baseline="0" dirty="0">
                <a:solidFill>
                  <a:schemeClr val="tx1"/>
                </a:solidFill>
                <a:latin typeface="+mn-lt"/>
                <a:ea typeface="+mn-ea"/>
                <a:cs typeface="+mn-cs"/>
              </a:rPr>
              <a:t>= je odpovědný za podepisování žádosti o podporu a na ní navázaných prvků, které samostatný podpis vyžadují,</a:t>
            </a:r>
          </a:p>
          <a:p>
            <a:pPr marL="0" indent="0">
              <a:buFontTx/>
              <a:buNone/>
            </a:pPr>
            <a:r>
              <a:rPr lang="cs-CZ" sz="1200" b="0" i="0" u="none" strike="noStrike" kern="1200" baseline="0" dirty="0">
                <a:solidFill>
                  <a:schemeClr val="tx1"/>
                </a:solidFill>
                <a:latin typeface="+mn-lt"/>
                <a:ea typeface="+mn-ea"/>
                <a:cs typeface="+mn-cs"/>
              </a:rPr>
              <a:t>- </a:t>
            </a:r>
            <a:r>
              <a:rPr lang="cs-CZ" sz="1200" b="1" i="0" u="none" strike="noStrike" kern="1200" baseline="0" dirty="0">
                <a:solidFill>
                  <a:schemeClr val="tx1"/>
                </a:solidFill>
                <a:latin typeface="+mn-lt"/>
                <a:ea typeface="+mn-ea"/>
                <a:cs typeface="+mn-cs"/>
              </a:rPr>
              <a:t>správce přístupů</a:t>
            </a:r>
          </a:p>
          <a:p>
            <a:r>
              <a:rPr lang="cs-CZ" sz="1200" b="1" i="0" u="none" strike="noStrike" kern="1200" baseline="0" dirty="0">
                <a:solidFill>
                  <a:schemeClr val="tx1"/>
                </a:solidFill>
                <a:latin typeface="+mn-lt"/>
                <a:ea typeface="+mn-ea"/>
                <a:cs typeface="+mn-cs"/>
              </a:rPr>
              <a:t>- zástupce správce přístupu </a:t>
            </a:r>
            <a:r>
              <a:rPr lang="cs-CZ" sz="1200" b="0" i="0" u="none" strike="noStrike" kern="1200" baseline="0" dirty="0">
                <a:solidFill>
                  <a:schemeClr val="tx1"/>
                </a:solidFill>
                <a:latin typeface="+mn-lt"/>
                <a:ea typeface="+mn-ea"/>
                <a:cs typeface="+mn-cs"/>
              </a:rPr>
              <a:t>= role, která má stejná práva jako správce přístupu.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Upozornění! </a:t>
            </a:r>
          </a:p>
          <a:p>
            <a:r>
              <a:rPr lang="cs-CZ" sz="1200" b="0" i="0" u="none" strike="noStrike" kern="1200" baseline="0" dirty="0">
                <a:solidFill>
                  <a:schemeClr val="tx1"/>
                </a:solidFill>
                <a:latin typeface="+mn-lt"/>
                <a:ea typeface="+mn-ea"/>
                <a:cs typeface="+mn-cs"/>
              </a:rPr>
              <a:t>Přístup k žádosti nelze měnit (přidávat nové přístupy/rušit přístupy stávající), pokud je žádost o podporu ve stavu „Finalizována“. Ve všech ostatních stavech (tj. ve stavu Rozpracována i Podána) lze měnit přístupy k žádosti (přidávat i rušit sdílení osob). </a:t>
            </a:r>
            <a:endParaRPr lang="cs-CZ"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75</a:t>
            </a:fld>
            <a:endParaRPr lang="cs-CZ"/>
          </a:p>
        </p:txBody>
      </p:sp>
    </p:spTree>
    <p:extLst>
      <p:ext uri="{BB962C8B-B14F-4D97-AF65-F5344CB8AC3E}">
        <p14:creationId xmlns:p14="http://schemas.microsoft.com/office/powerpoint/2010/main" val="11709433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a:solidFill>
                  <a:schemeClr val="tx1"/>
                </a:solidFill>
                <a:latin typeface="+mn-lt"/>
                <a:ea typeface="+mn-ea"/>
                <a:cs typeface="+mn-cs"/>
              </a:rPr>
              <a:t>Přidělení role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Nový záznam</a:t>
            </a:r>
            <a:r>
              <a:rPr lang="cs-CZ" sz="1200" b="0" i="0" u="none" strike="noStrike" kern="1200" baseline="0" dirty="0">
                <a:solidFill>
                  <a:schemeClr val="tx1"/>
                </a:solidFill>
                <a:latin typeface="+mn-lt"/>
                <a:ea typeface="+mn-ea"/>
                <a:cs typeface="+mn-cs"/>
              </a:rPr>
              <a:t>, zadáním uživatelského jména osoby, pod nímž je registrována v IS KP14+ a zaškrtnutím vybraného </a:t>
            </a:r>
            <a:r>
              <a:rPr lang="cs-CZ" sz="1200" b="1" i="0" u="none" strike="noStrike" kern="1200" baseline="0" dirty="0">
                <a:solidFill>
                  <a:schemeClr val="tx1"/>
                </a:solidFill>
                <a:latin typeface="+mn-lt"/>
                <a:ea typeface="+mn-ea"/>
                <a:cs typeface="+mn-cs"/>
              </a:rPr>
              <a:t>checkboxu (editor, signatář, čtenář) </a:t>
            </a:r>
            <a:r>
              <a:rPr lang="cs-CZ" sz="1200" b="0" i="0" u="none" strike="noStrike" kern="1200" baseline="0" dirty="0">
                <a:solidFill>
                  <a:schemeClr val="tx1"/>
                </a:solidFill>
                <a:latin typeface="+mn-lt"/>
                <a:ea typeface="+mn-ea"/>
                <a:cs typeface="+mn-cs"/>
              </a:rPr>
              <a:t>se příslušnému uživateli přiřadí konkrétní role k dané žádosti o podporu. Pokud je signatářů na žádosti založeno více než jeden, určuje se i pořadí, v jakém mají žádost o podporu podepisovat. Tlačítkem Uložit se záznam uloží</a:t>
            </a:r>
            <a:r>
              <a:rPr lang="cs-CZ" sz="1200" b="1" i="0" u="none" strike="noStrike" kern="1200" baseline="0" dirty="0">
                <a:solidFill>
                  <a:schemeClr val="tx1"/>
                </a:solidFill>
                <a:latin typeface="+mn-lt"/>
                <a:ea typeface="+mn-ea"/>
                <a:cs typeface="+mn-cs"/>
              </a:rPr>
              <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Pro možnost finalizace a následného podpisu žádosti o podporu je nutné, aby v rámci žádosti vystupoval alespoň jeden uživatel s přiřazenou rolí signatář. </a:t>
            </a:r>
          </a:p>
          <a:p>
            <a:r>
              <a:rPr lang="cs-CZ" sz="1200" b="1" i="0" u="none" strike="noStrike" kern="1200" baseline="0" dirty="0">
                <a:solidFill>
                  <a:schemeClr val="tx1"/>
                </a:solidFill>
                <a:latin typeface="+mn-lt"/>
                <a:ea typeface="+mn-ea"/>
                <a:cs typeface="+mn-cs"/>
              </a:rPr>
              <a:t>Signatář musí disponovat kvalifikovaným elektronickým podpisem </a:t>
            </a:r>
            <a:r>
              <a:rPr lang="cs-CZ" sz="1200" b="0" i="0" u="none" strike="noStrike" kern="1200" baseline="0" dirty="0">
                <a:solidFill>
                  <a:schemeClr val="tx1"/>
                </a:solidFill>
                <a:latin typeface="+mn-lt"/>
                <a:ea typeface="+mn-ea"/>
                <a:cs typeface="+mn-cs"/>
              </a:rPr>
              <a:t>(typ: osobní kvalifikovaný certifikát). Bez tohoto podpisu nemůže dokumentaci v IS KP14+ podepisovat.</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POZOR: </a:t>
            </a:r>
            <a:r>
              <a:rPr lang="cs-CZ" sz="1200" b="0" i="0" u="none" strike="noStrike" kern="1200" baseline="0" dirty="0">
                <a:solidFill>
                  <a:schemeClr val="tx1"/>
                </a:solidFill>
                <a:latin typeface="+mn-lt"/>
                <a:ea typeface="+mn-ea"/>
                <a:cs typeface="+mn-cs"/>
              </a:rPr>
              <a:t>Během kontroly formálních náležitostí bude ověřováno, zda předloženou žádost o podporu podepsala osoba oprávněná za žadatele jednat (statutární zástupce, OSVČ). </a:t>
            </a:r>
          </a:p>
          <a:p>
            <a:r>
              <a:rPr lang="cs-CZ" sz="1200" b="0" i="0" u="none" strike="noStrike" kern="1200" baseline="0" dirty="0">
                <a:solidFill>
                  <a:schemeClr val="tx1"/>
                </a:solidFill>
                <a:latin typeface="+mn-lt"/>
                <a:ea typeface="+mn-ea"/>
                <a:cs typeface="+mn-cs"/>
              </a:rPr>
              <a:t>Role signatáře ovšem nemusí být vždy přidělena statutárnímu zástupci (resp. v případě, že žadatelem je osoba samostatně výdělečně činná, pak této fyzické osobě), pokud je k žádosti připojena plná moc (či vnitřní předpis subjektu žadatele, který opravňuje určitou osobu k vystupování za subjekt žadatele vůči ŘO); k tomuto tématu více viz další slide </a:t>
            </a:r>
            <a:r>
              <a:rPr lang="cs-CZ" sz="1200" b="1" i="0" u="none" strike="noStrike" kern="1200" baseline="0" dirty="0">
                <a:solidFill>
                  <a:schemeClr val="tx1"/>
                </a:solidFill>
                <a:latin typeface="+mn-lt"/>
                <a:ea typeface="+mn-ea"/>
                <a:cs typeface="+mn-cs"/>
              </a:rPr>
              <a:t>Plné moci</a:t>
            </a:r>
            <a:r>
              <a:rPr lang="cs-CZ" sz="1200" b="0" i="0" u="none" strike="noStrike" kern="1200" baseline="0" dirty="0">
                <a:solidFill>
                  <a:schemeClr val="tx1"/>
                </a:solidFill>
                <a:latin typeface="+mn-lt"/>
                <a:ea typeface="+mn-ea"/>
                <a:cs typeface="+mn-cs"/>
              </a:rPr>
              <a:t>.  </a:t>
            </a:r>
            <a:endParaRPr lang="cs-CZ"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76</a:t>
            </a:fld>
            <a:endParaRPr lang="cs-CZ"/>
          </a:p>
        </p:txBody>
      </p:sp>
    </p:spTree>
    <p:extLst>
      <p:ext uri="{BB962C8B-B14F-4D97-AF65-F5344CB8AC3E}">
        <p14:creationId xmlns:p14="http://schemas.microsoft.com/office/powerpoint/2010/main" val="2879203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Případné příspěvky rodičů (ponížené o úhradu výdajů mimo rozpočet projektu, např. stravné dětí) mohou být zahrnuty do spolufinancování ze strany příjemce. Pokud by částka vybraných příspěvků přesáhla výši spolufinancování, bude se jednat o příjmy projektu, což by vedlo ke snížení </a:t>
            </a:r>
            <a:r>
              <a:rPr lang="pl-PL" dirty="0"/>
              <a:t>podpory projektu ze zdrojů ŘO</a:t>
            </a:r>
            <a:endParaRPr lang="cs-CZ" dirty="0"/>
          </a:p>
          <a:p>
            <a:r>
              <a:rPr lang="cs-CZ" dirty="0"/>
              <a:t>Výdaje, které nebudou součástí projektu (jako např. stravné dětí), ale jsou nezbytné pro realizaci projektu, je potřeba přesně definovat v projektové žádosti</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a:t>
            </a:fld>
            <a:endParaRPr lang="cs-CZ"/>
          </a:p>
        </p:txBody>
      </p:sp>
    </p:spTree>
    <p:extLst>
      <p:ext uri="{BB962C8B-B14F-4D97-AF65-F5344CB8AC3E}">
        <p14:creationId xmlns:p14="http://schemas.microsoft.com/office/powerpoint/2010/main" val="39801345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V systému IS KP14+ je zapracována funkcionalita umožňující určité osobě (zmocniteli) pověřit podepsáním vybraných úloh nějakého jiného uživatele registrovaného v IS KP14+ (tj. zmocněnce).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Zmocnitelem je vždy statutární zástupce organizace (resp. v případě, že žadatelem je osoba samostatně výdělečně činná, pak tato fyzická osoba), tj. osoba, která je oprávněná zastupovat žadatele vůči ŘO.</a:t>
            </a:r>
          </a:p>
          <a:p>
            <a:r>
              <a:rPr lang="cs-CZ" sz="1200" b="0" i="0" u="none" strike="noStrike" kern="1200" baseline="0" dirty="0">
                <a:solidFill>
                  <a:schemeClr val="tx1"/>
                </a:solidFill>
                <a:latin typeface="+mn-lt"/>
                <a:ea typeface="+mn-ea"/>
                <a:cs typeface="+mn-cs"/>
              </a:rPr>
              <a:t> </a:t>
            </a:r>
          </a:p>
          <a:p>
            <a:r>
              <a:rPr lang="cs-CZ" sz="1200" b="1" i="0" u="none" strike="noStrike" kern="1200" baseline="0" dirty="0">
                <a:solidFill>
                  <a:schemeClr val="tx1"/>
                </a:solidFill>
                <a:latin typeface="+mn-lt"/>
                <a:ea typeface="+mn-ea"/>
                <a:cs typeface="+mn-cs"/>
              </a:rPr>
              <a:t>Jak zmocnitel, tak zmocněnec musí být (před tím, než má dojít k zapsání plné moci do systému) na žádosti evidovaní jako uživatelé s rolí signatářů. </a:t>
            </a:r>
            <a:r>
              <a:rPr lang="cs-CZ" sz="1200" b="0" i="0" u="none" strike="noStrike" kern="1200" baseline="0" dirty="0">
                <a:solidFill>
                  <a:schemeClr val="tx1"/>
                </a:solidFill>
                <a:latin typeface="+mn-lt"/>
                <a:ea typeface="+mn-ea"/>
                <a:cs typeface="+mn-cs"/>
              </a:rPr>
              <a:t>Zatímco </a:t>
            </a:r>
            <a:r>
              <a:rPr lang="cs-CZ" sz="1200" b="1" i="0" u="none" strike="noStrike" kern="1200" baseline="0" dirty="0">
                <a:solidFill>
                  <a:schemeClr val="tx1"/>
                </a:solidFill>
                <a:latin typeface="+mn-lt"/>
                <a:ea typeface="+mn-ea"/>
                <a:cs typeface="+mn-cs"/>
              </a:rPr>
              <a:t>zmocnitel může být </a:t>
            </a:r>
            <a:r>
              <a:rPr lang="cs-CZ" sz="1200" b="0" i="0" u="none" strike="noStrike" kern="1200" baseline="0" dirty="0">
                <a:solidFill>
                  <a:schemeClr val="tx1"/>
                </a:solidFill>
                <a:latin typeface="+mn-lt"/>
                <a:ea typeface="+mn-ea"/>
                <a:cs typeface="+mn-cs"/>
              </a:rPr>
              <a:t>(pokud plná moc nemá být podepsaná elektronicky přímo v IS KP14+) evidován jako „</a:t>
            </a:r>
            <a:r>
              <a:rPr lang="cs-CZ" sz="1200" b="1" i="0" u="none" strike="noStrike" kern="1200" baseline="0" dirty="0">
                <a:solidFill>
                  <a:schemeClr val="tx1"/>
                </a:solidFill>
                <a:latin typeface="+mn-lt"/>
                <a:ea typeface="+mn-ea"/>
                <a:cs typeface="+mn-cs"/>
              </a:rPr>
              <a:t>Neregistrovaný signatář</a:t>
            </a:r>
            <a:r>
              <a:rPr lang="cs-CZ" sz="1200" b="0" i="0" u="none" strike="noStrike" kern="1200" baseline="0" dirty="0">
                <a:solidFill>
                  <a:schemeClr val="tx1"/>
                </a:solidFill>
                <a:latin typeface="+mn-lt"/>
                <a:ea typeface="+mn-ea"/>
                <a:cs typeface="+mn-cs"/>
              </a:rPr>
              <a:t>“ (viz kap. 5.1 Přístupy k projektu), zmocněnec musí být registrovaným uživatelem IS KP14+.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V případě, kdy bude využito tzv. </a:t>
            </a:r>
            <a:r>
              <a:rPr lang="cs-CZ" sz="1200" b="1" i="0" u="none" strike="noStrike" kern="1200" baseline="0" dirty="0">
                <a:solidFill>
                  <a:schemeClr val="tx1"/>
                </a:solidFill>
                <a:latin typeface="+mn-lt"/>
                <a:ea typeface="+mn-ea"/>
                <a:cs typeface="+mn-cs"/>
              </a:rPr>
              <a:t>papírové plné moci</a:t>
            </a:r>
            <a:r>
              <a:rPr lang="cs-CZ" sz="1200" b="0" i="0" u="none" strike="noStrike" kern="1200" baseline="0" dirty="0">
                <a:solidFill>
                  <a:schemeClr val="tx1"/>
                </a:solidFill>
                <a:latin typeface="+mn-lt"/>
                <a:ea typeface="+mn-ea"/>
                <a:cs typeface="+mn-cs"/>
              </a:rPr>
              <a:t> (viz níže), pak postačuje, aby byl zmocnitel na žádosti o podporu založen jako „Neregistrovaný signatář“, ale tento záznam může založit jakýkoli editor projektu.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Zmocněnec </a:t>
            </a:r>
            <a:r>
              <a:rPr lang="cs-CZ" sz="1200" b="0" i="0" u="none" strike="noStrike" kern="1200" baseline="0" dirty="0">
                <a:solidFill>
                  <a:schemeClr val="tx1"/>
                </a:solidFill>
                <a:latin typeface="+mn-lt"/>
                <a:ea typeface="+mn-ea"/>
                <a:cs typeface="+mn-cs"/>
              </a:rPr>
              <a:t>musí vždy disponovat </a:t>
            </a:r>
            <a:r>
              <a:rPr lang="cs-CZ" sz="1200" b="1" i="0" u="none" strike="noStrike" kern="1200" baseline="0" dirty="0">
                <a:solidFill>
                  <a:schemeClr val="tx1"/>
                </a:solidFill>
                <a:latin typeface="+mn-lt"/>
                <a:ea typeface="+mn-ea"/>
                <a:cs typeface="+mn-cs"/>
              </a:rPr>
              <a:t>osobním kvalifikovaným elektronickým podpisem </a:t>
            </a:r>
            <a:r>
              <a:rPr lang="cs-CZ" sz="1200" b="0" i="0" u="none" strike="noStrike" kern="1200" baseline="0" dirty="0">
                <a:solidFill>
                  <a:schemeClr val="tx1"/>
                </a:solidFill>
                <a:latin typeface="+mn-lt"/>
                <a:ea typeface="+mn-ea"/>
                <a:cs typeface="+mn-cs"/>
              </a:rPr>
              <a:t>(bez tohoto podpisu nemůže dokumentaci v IS KP14+ podepisovat).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V rámci výběru typu plné moci uživatel vybere, zda se jedná o plnou moc „elektronickou“, nebo „papírovou“. </a:t>
            </a:r>
          </a:p>
          <a:p>
            <a:r>
              <a:rPr lang="cs-CZ" sz="1200" b="0" i="0" u="none" strike="noStrike" kern="1200" baseline="0" dirty="0">
                <a:solidFill>
                  <a:schemeClr val="tx1"/>
                </a:solidFill>
                <a:latin typeface="+mn-lt"/>
                <a:ea typeface="+mn-ea"/>
                <a:cs typeface="+mn-cs"/>
              </a:rPr>
              <a:t>Elektronickou plnou mocí se rozumí, že signatář podepíše plnou moc přímo v aplikaci IS KP14+ a uživatel, který je na základě plné moci zmocněn k nějakému úkonu, přímo v IS KP14+ potvrdí svým podpisem přijetí této plné moci. Podpisy se připojují k souboru, který je třeba vložit do IS KP14+. </a:t>
            </a:r>
          </a:p>
          <a:p>
            <a:endParaRPr lang="cs-CZ" sz="1200" b="0" i="0" u="none" strike="noStrike" kern="1200" baseline="0" dirty="0">
              <a:solidFill>
                <a:schemeClr val="tx1"/>
              </a:solidFill>
              <a:latin typeface="+mn-lt"/>
              <a:ea typeface="+mn-ea"/>
              <a:cs typeface="+mn-cs"/>
            </a:endParaRPr>
          </a:p>
          <a:p>
            <a:r>
              <a:rPr lang="cs-CZ" b="1" dirty="0"/>
              <a:t>Plné moci</a:t>
            </a:r>
          </a:p>
          <a:p>
            <a:r>
              <a:rPr lang="cs-CZ" dirty="0"/>
              <a:t>Nutné podepsat zmocnění v IS KP14+ nebo vložit sken listiny se zmocněním.</a:t>
            </a:r>
          </a:p>
          <a:p>
            <a:r>
              <a:rPr lang="cs-CZ" dirty="0"/>
              <a:t>Listinnou plnou mocí mohou být také vnitřní předpisy organizace, ze kterých vyplývá, že organizaci je oprávněn zastupovat např. řídící pracovník na určité pozici, avšak i vnitřní předpisy musí být podepsány.</a:t>
            </a:r>
          </a:p>
          <a:p>
            <a:r>
              <a:rPr lang="cs-CZ" dirty="0"/>
              <a:t>Uvádí se platnost plné moci </a:t>
            </a:r>
            <a:r>
              <a:rPr lang="cs-CZ" b="1" dirty="0"/>
              <a:t>od – do.</a:t>
            </a:r>
          </a:p>
          <a:p>
            <a:r>
              <a:rPr lang="cs-CZ" dirty="0"/>
              <a:t>Nutné nastavit, pro jaké činnosti je plná moc platná (zda jen pro žádost o podporu, nebo i další úkony).</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78</a:t>
            </a:fld>
            <a:endParaRPr lang="cs-CZ"/>
          </a:p>
        </p:txBody>
      </p:sp>
    </p:spTree>
    <p:extLst>
      <p:ext uri="{BB962C8B-B14F-4D97-AF65-F5344CB8AC3E}">
        <p14:creationId xmlns:p14="http://schemas.microsoft.com/office/powerpoint/2010/main" val="31656465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Tlačítko </a:t>
            </a:r>
            <a:r>
              <a:rPr lang="cs-CZ" sz="1200" b="1" i="0" u="none" strike="noStrike" kern="1200" baseline="0" dirty="0">
                <a:solidFill>
                  <a:schemeClr val="tx1"/>
                </a:solidFill>
                <a:latin typeface="+mn-lt"/>
                <a:ea typeface="+mn-ea"/>
                <a:cs typeface="+mn-cs"/>
              </a:rPr>
              <a:t>Kontrola </a:t>
            </a:r>
            <a:r>
              <a:rPr lang="cs-CZ" sz="1200" b="0" i="0" u="none" strike="noStrike" kern="1200" baseline="0" dirty="0">
                <a:solidFill>
                  <a:schemeClr val="tx1"/>
                </a:solidFill>
                <a:latin typeface="+mn-lt"/>
                <a:ea typeface="+mn-ea"/>
                <a:cs typeface="+mn-cs"/>
              </a:rPr>
              <a:t>slouží k ověření, zda jsou vyplněny všechny požadované údaje. Systém automaticky dle předem definovaných kontrol ověří, jednak zda jsou všechna povinná data vyplněna a dále ověří zadaná data ve vztahu k nastavení výzvy, pod kterou je žádost o podporu založena. Pokud nejsou všechna povinná data vyplněna (nebo neodpovídají podmínkám nastavení výzvy), zobrazí se odkaz na konkrétní záložku, kde je možné příslušná data doplnit/opravit. Kontrolu si může uživatel spustit kdykoli během procesu vyplňování žádosti o podporu. </a:t>
            </a:r>
            <a:endParaRPr lang="cs-CZ"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79</a:t>
            </a:fld>
            <a:endParaRPr lang="cs-CZ"/>
          </a:p>
        </p:txBody>
      </p:sp>
    </p:spTree>
    <p:extLst>
      <p:ext uri="{BB962C8B-B14F-4D97-AF65-F5344CB8AC3E}">
        <p14:creationId xmlns:p14="http://schemas.microsoft.com/office/powerpoint/2010/main" val="34448455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Finalizace </a:t>
            </a:r>
            <a:r>
              <a:rPr lang="cs-CZ" sz="1200" b="0" i="0" u="none" strike="noStrike" kern="1200" baseline="0" dirty="0">
                <a:solidFill>
                  <a:schemeClr val="tx1"/>
                </a:solidFill>
                <a:latin typeface="+mn-lt"/>
                <a:ea typeface="+mn-ea"/>
                <a:cs typeface="+mn-cs"/>
              </a:rPr>
              <a:t>se projekt uzamkne pro další editaci a je připraven k podpisu s využitím kvalifikovaného elektronického podpisu (typ: osobní kvalifikovaný certifikát). Během procesu finalizace jsou spuštěny předem definované kontroly vyplnění všech povinných údajů žádosti o podporu (viz předchozí bod Kontrola). Není tedy možné finalizovat žádost, která nemá vyplněná všechna povinná pole.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Finalizaci lze před podpisem žádosti o podporu </a:t>
            </a:r>
            <a:r>
              <a:rPr lang="cs-CZ" sz="1200" b="1" i="0" u="none" strike="noStrike" kern="1200" baseline="0" dirty="0">
                <a:solidFill>
                  <a:schemeClr val="tx1"/>
                </a:solidFill>
                <a:latin typeface="+mn-lt"/>
                <a:ea typeface="+mn-ea"/>
                <a:cs typeface="+mn-cs"/>
              </a:rPr>
              <a:t>stornovat </a:t>
            </a:r>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Storno finalizace</a:t>
            </a:r>
            <a:r>
              <a:rPr lang="cs-CZ" sz="1200" b="0" i="0" u="none" strike="noStrike" kern="1200" baseline="0" dirty="0">
                <a:solidFill>
                  <a:schemeClr val="tx1"/>
                </a:solidFill>
                <a:latin typeface="+mn-lt"/>
                <a:ea typeface="+mn-ea"/>
                <a:cs typeface="+mn-cs"/>
              </a:rPr>
              <a:t>, které se objeví v horní liště poté, co byla provedena finalizace. </a:t>
            </a:r>
            <a:r>
              <a:rPr lang="cs-CZ" sz="1200" b="1" i="0" u="none" strike="noStrike" kern="1200" baseline="0" dirty="0">
                <a:solidFill>
                  <a:schemeClr val="tx1"/>
                </a:solidFill>
                <a:latin typeface="+mn-lt"/>
                <a:ea typeface="+mn-ea"/>
                <a:cs typeface="+mn-cs"/>
              </a:rPr>
              <a:t>Storno finalizace ovšem může provést pouze signatář žádosti.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Žádost lze následně opět editovat. (Před potvrzením storna finalizace kliknutím na Storno finalizace lze vyplnit textové pole Důvod vracení žádosti o podporu a poznamenat si v něm, co bylo důvodem storna, nicméně vyplnění tohoto pole není vyžadováno, je to možnost pro žadatele.) </a:t>
            </a:r>
            <a:endParaRPr lang="cs-CZ" b="1" dirty="0"/>
          </a:p>
          <a:p>
            <a:endParaRPr lang="cs-CZ" b="1" dirty="0"/>
          </a:p>
          <a:p>
            <a:r>
              <a:rPr lang="cs-CZ" b="1" dirty="0"/>
              <a:t>Záložka Kopírovat</a:t>
            </a:r>
          </a:p>
          <a:p>
            <a:r>
              <a:rPr lang="cs-CZ" sz="1200" b="0" i="0" u="none" strike="noStrike" kern="1200" baseline="0" dirty="0">
                <a:solidFill>
                  <a:schemeClr val="tx1"/>
                </a:solidFill>
                <a:latin typeface="+mn-lt"/>
                <a:ea typeface="+mn-ea"/>
                <a:cs typeface="+mn-cs"/>
              </a:rPr>
              <a:t>Po stisknutí tlačítka </a:t>
            </a:r>
            <a:r>
              <a:rPr lang="cs-CZ" sz="1200" b="1" i="0" u="none" strike="noStrike" kern="1200" baseline="0" dirty="0">
                <a:solidFill>
                  <a:schemeClr val="tx1"/>
                </a:solidFill>
                <a:latin typeface="+mn-lt"/>
                <a:ea typeface="+mn-ea"/>
                <a:cs typeface="+mn-cs"/>
              </a:rPr>
              <a:t>Kopírovat </a:t>
            </a:r>
            <a:r>
              <a:rPr lang="cs-CZ" sz="1200" b="0" i="0" u="none" strike="noStrike" kern="1200" baseline="0" dirty="0">
                <a:solidFill>
                  <a:schemeClr val="tx1"/>
                </a:solidFill>
                <a:latin typeface="+mn-lt"/>
                <a:ea typeface="+mn-ea"/>
                <a:cs typeface="+mn-cs"/>
              </a:rPr>
              <a:t>je žadatel systémem dotázán, zda skutečně chce vytvořit kopii. </a:t>
            </a:r>
          </a:p>
          <a:p>
            <a:r>
              <a:rPr lang="cs-CZ" sz="1200" b="0" i="0" u="none" strike="noStrike" kern="1200" baseline="0" dirty="0">
                <a:solidFill>
                  <a:schemeClr val="tx1"/>
                </a:solidFill>
                <a:latin typeface="+mn-lt"/>
                <a:ea typeface="+mn-ea"/>
                <a:cs typeface="+mn-cs"/>
              </a:rPr>
              <a:t>Po potvrzení (tlačítkem OK) systém žadatele informuje tom, že žádost bude zkopírována. </a:t>
            </a:r>
          </a:p>
          <a:p>
            <a:r>
              <a:rPr lang="cs-CZ" sz="1200" b="0" i="0" u="none" strike="noStrike" kern="1200" baseline="0" dirty="0">
                <a:solidFill>
                  <a:schemeClr val="tx1"/>
                </a:solidFill>
                <a:latin typeface="+mn-lt"/>
                <a:ea typeface="+mn-ea"/>
                <a:cs typeface="+mn-cs"/>
              </a:rPr>
              <a:t>Uživateli, který provedl zkopírování, dorazí depeše označená „Kopie žádosti dokončena“. </a:t>
            </a:r>
          </a:p>
          <a:p>
            <a:r>
              <a:rPr lang="cs-CZ" sz="1200" b="0" i="0" u="none" strike="noStrike" kern="1200" baseline="0" dirty="0">
                <a:solidFill>
                  <a:schemeClr val="tx1"/>
                </a:solidFill>
                <a:latin typeface="+mn-lt"/>
                <a:ea typeface="+mn-ea"/>
                <a:cs typeface="+mn-cs"/>
              </a:rPr>
              <a:t>Vytvořená kopie žádosti o podporu se zobrazí v seznamu „Moje projekty“ toho uživatele, který proces kopírování zvolil. V rámci kopírování žádosti se přenesou některá data ze záložek originálu do kopie, nikoli však všechny údaje. Kopírovat lze založenou, </a:t>
            </a:r>
            <a:r>
              <a:rPr lang="cs-CZ" sz="1200" b="0" i="0" u="none" strike="noStrike" kern="1200" baseline="0" dirty="0" err="1">
                <a:solidFill>
                  <a:schemeClr val="tx1"/>
                </a:solidFill>
                <a:latin typeface="+mn-lt"/>
                <a:ea typeface="+mn-ea"/>
                <a:cs typeface="+mn-cs"/>
              </a:rPr>
              <a:t>finalizovanou</a:t>
            </a:r>
            <a:r>
              <a:rPr lang="cs-CZ" sz="1200" b="0" i="0" u="none" strike="noStrike" kern="1200" baseline="0" dirty="0">
                <a:solidFill>
                  <a:schemeClr val="tx1"/>
                </a:solidFill>
                <a:latin typeface="+mn-lt"/>
                <a:ea typeface="+mn-ea"/>
                <a:cs typeface="+mn-cs"/>
              </a:rPr>
              <a:t> i podanou žádost o podporu. Žádost není možné kopírovat v rámci různých výzev OPZ. </a:t>
            </a:r>
          </a:p>
          <a:p>
            <a:r>
              <a:rPr lang="cs-CZ" sz="1200" b="0" i="0" u="none" strike="noStrike" kern="1200" baseline="0" dirty="0">
                <a:solidFill>
                  <a:schemeClr val="tx1"/>
                </a:solidFill>
                <a:latin typeface="+mn-lt"/>
                <a:ea typeface="+mn-ea"/>
                <a:cs typeface="+mn-cs"/>
              </a:rPr>
              <a:t>Po otevření zkopírované žádosti může žadatel na záložce „Identifikace operace“ vidět ve zkráceném názvu „Kopie:“ včetně původního názvu žádosti a v poli Identifikace zdrojového projektu je k dispozici HASH (Identifikace žádosti) původní žádosti nebo registrační číslo, pokud se jedná o žádost, která už byla předložena. </a:t>
            </a:r>
            <a:endParaRPr lang="cs-CZ" dirty="0"/>
          </a:p>
          <a:p>
            <a:endParaRPr lang="cs-CZ" dirty="0"/>
          </a:p>
          <a:p>
            <a:r>
              <a:rPr lang="cs-CZ" b="1" dirty="0"/>
              <a:t>Záložka Vymazat žádost</a:t>
            </a:r>
          </a:p>
          <a:p>
            <a:r>
              <a:rPr lang="cs-CZ" sz="1200" b="0" i="0" u="none" strike="noStrike" kern="1200" baseline="0" dirty="0">
                <a:solidFill>
                  <a:schemeClr val="tx1"/>
                </a:solidFill>
                <a:latin typeface="+mn-lt"/>
                <a:ea typeface="+mn-ea"/>
                <a:cs typeface="+mn-cs"/>
              </a:rPr>
              <a:t>Tlačítko </a:t>
            </a:r>
            <a:r>
              <a:rPr lang="cs-CZ" sz="1200" b="1" i="0" u="none" strike="noStrike" kern="1200" baseline="0" dirty="0">
                <a:solidFill>
                  <a:schemeClr val="tx1"/>
                </a:solidFill>
                <a:latin typeface="+mn-lt"/>
                <a:ea typeface="+mn-ea"/>
                <a:cs typeface="+mn-cs"/>
              </a:rPr>
              <a:t>Vymazat žádost </a:t>
            </a:r>
            <a:r>
              <a:rPr lang="cs-CZ" sz="1200" b="0" i="0" u="none" strike="noStrike" kern="1200" baseline="0" dirty="0">
                <a:solidFill>
                  <a:schemeClr val="tx1"/>
                </a:solidFill>
                <a:latin typeface="+mn-lt"/>
                <a:ea typeface="+mn-ea"/>
                <a:cs typeface="+mn-cs"/>
              </a:rPr>
              <a:t>slouží k odstranění žádosti o podporu. Žádost o podporu musí být ve stavu Rozpracována, aby mohlo dojít k jejímu vymazání. Žádost nelze smazat, pokud se nachází ve stavu Finalizována (v tomto případě je nutné nejprve provést Storno finalizace žádosti o podporu a až následně lze žádost smazat). Dokud žádost nepodepíší všichni signatáři, je možnost provést storno finalizace, tzn. je i možnost vymazat žádost o podporu. Jakmile je žádost o podporu podepsána všemi signatáři, nelze už storno finalizace provést, tudíž ji nelze ani smazat.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Záložka Tisk</a:t>
            </a:r>
          </a:p>
          <a:p>
            <a:r>
              <a:rPr lang="cs-CZ" sz="1200" b="0" i="0" u="none" strike="noStrike" kern="1200" baseline="0" dirty="0">
                <a:solidFill>
                  <a:schemeClr val="tx1"/>
                </a:solidFill>
                <a:latin typeface="+mn-lt"/>
                <a:ea typeface="+mn-ea"/>
                <a:cs typeface="+mn-cs"/>
              </a:rPr>
              <a:t>Stisknutím tlačítka </a:t>
            </a:r>
            <a:r>
              <a:rPr lang="cs-CZ" sz="1200" b="1" i="0" u="none" strike="noStrike" kern="1200" baseline="0" dirty="0">
                <a:solidFill>
                  <a:schemeClr val="tx1"/>
                </a:solidFill>
                <a:latin typeface="+mn-lt"/>
                <a:ea typeface="+mn-ea"/>
                <a:cs typeface="+mn-cs"/>
              </a:rPr>
              <a:t>Tisk </a:t>
            </a:r>
            <a:r>
              <a:rPr lang="cs-CZ" sz="1200" b="0" i="0" u="none" strike="noStrike" kern="1200" baseline="0" dirty="0">
                <a:solidFill>
                  <a:schemeClr val="tx1"/>
                </a:solidFill>
                <a:latin typeface="+mn-lt"/>
                <a:ea typeface="+mn-ea"/>
                <a:cs typeface="+mn-cs"/>
              </a:rPr>
              <a:t>je vygenerován tiskový opis žádosti o podporu ve formátu </a:t>
            </a:r>
            <a:r>
              <a:rPr lang="cs-CZ" sz="1200" b="0" i="0" u="none" strike="noStrike" kern="1200" baseline="0" dirty="0" err="1">
                <a:solidFill>
                  <a:schemeClr val="tx1"/>
                </a:solidFill>
                <a:latin typeface="+mn-lt"/>
                <a:ea typeface="+mn-ea"/>
                <a:cs typeface="+mn-cs"/>
              </a:rPr>
              <a:t>pdf</a:t>
            </a:r>
            <a:r>
              <a:rPr lang="cs-CZ" sz="1200" b="0" i="0" u="none" strike="noStrike" kern="1200" baseline="0" dirty="0">
                <a:solidFill>
                  <a:schemeClr val="tx1"/>
                </a:solidFill>
                <a:latin typeface="+mn-lt"/>
                <a:ea typeface="+mn-ea"/>
                <a:cs typeface="+mn-cs"/>
              </a:rPr>
              <a:t>. </a:t>
            </a:r>
          </a:p>
          <a:p>
            <a:r>
              <a:rPr lang="cs-CZ" sz="1200" b="0" i="0" u="none" strike="noStrike" kern="1200" baseline="0" dirty="0">
                <a:solidFill>
                  <a:schemeClr val="tx1"/>
                </a:solidFill>
                <a:latin typeface="+mn-lt"/>
                <a:ea typeface="+mn-ea"/>
                <a:cs typeface="+mn-cs"/>
              </a:rPr>
              <a:t>Žádost o podporu z OPZ se předkládá pouze elektronicky v IS KP14+, na ŘO se žádná listinná forma žádosti nezasílá. </a:t>
            </a:r>
            <a:endParaRPr lang="cs-CZ" b="1"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80</a:t>
            </a:fld>
            <a:endParaRPr lang="cs-CZ"/>
          </a:p>
        </p:txBody>
      </p:sp>
    </p:spTree>
    <p:extLst>
      <p:ext uri="{BB962C8B-B14F-4D97-AF65-F5344CB8AC3E}">
        <p14:creationId xmlns:p14="http://schemas.microsoft.com/office/powerpoint/2010/main" val="34363323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Po finalizaci žádosti o podporu dochází v levém menu formuláře žádosti o podporu k aktivaci záložky </a:t>
            </a:r>
            <a:r>
              <a:rPr lang="cs-CZ" sz="1200" b="1" i="0" u="none" strike="noStrike" kern="1200" baseline="0" dirty="0">
                <a:solidFill>
                  <a:schemeClr val="tx1"/>
                </a:solidFill>
                <a:latin typeface="+mn-lt"/>
                <a:ea typeface="+mn-ea"/>
                <a:cs typeface="+mn-cs"/>
              </a:rPr>
              <a:t>Podpis žádosti. </a:t>
            </a:r>
          </a:p>
          <a:p>
            <a:endParaRPr lang="cs-CZ" sz="1200" b="1"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Technicky mohou žádost podepisovat pouze ti uživatelé IS KP14+, kteří mají pro danou žádost o podporu přidělenu </a:t>
            </a:r>
            <a:r>
              <a:rPr lang="cs-CZ" sz="1200" b="1" i="0" u="none" strike="noStrike" kern="1200" baseline="0" dirty="0">
                <a:solidFill>
                  <a:schemeClr val="tx1"/>
                </a:solidFill>
                <a:latin typeface="+mn-lt"/>
                <a:ea typeface="+mn-ea"/>
                <a:cs typeface="+mn-cs"/>
              </a:rPr>
              <a:t>roli signatáře </a:t>
            </a:r>
            <a:r>
              <a:rPr lang="cs-CZ" sz="1200" b="0" i="0" u="none" strike="noStrike" kern="1200" baseline="0" dirty="0">
                <a:solidFill>
                  <a:schemeClr val="tx1"/>
                </a:solidFill>
                <a:latin typeface="+mn-lt"/>
                <a:ea typeface="+mn-ea"/>
                <a:cs typeface="+mn-cs"/>
              </a:rPr>
              <a:t>(blíže viz slide, kde je řešen přístup k žádosti/projektu). Pokud bylo v rámci datové oblasti „</a:t>
            </a:r>
            <a:r>
              <a:rPr lang="cs-CZ" sz="1200" b="1" i="0" u="none" strike="noStrike" kern="1200" baseline="0" dirty="0">
                <a:solidFill>
                  <a:schemeClr val="tx1"/>
                </a:solidFill>
                <a:latin typeface="+mn-lt"/>
                <a:ea typeface="+mn-ea"/>
                <a:cs typeface="+mn-cs"/>
              </a:rPr>
              <a:t>Přístup k projektu</a:t>
            </a:r>
            <a:r>
              <a:rPr lang="cs-CZ" sz="1200" b="0" i="0" u="none" strike="noStrike" kern="1200" baseline="0" dirty="0">
                <a:solidFill>
                  <a:schemeClr val="tx1"/>
                </a:solidFill>
                <a:latin typeface="+mn-lt"/>
                <a:ea typeface="+mn-ea"/>
                <a:cs typeface="+mn-cs"/>
              </a:rPr>
              <a:t>“ více signatářů a je určeno pořadí, v jakém mají žádost o podporu podepisovat, musí podepisování proběhnout v souladu s těmito zadanými údaji. Role signatáře ovšem nemusí být vždy přidělena statutárnímu zástupci, pokud je k žádosti připojena plná moc (či vnitřní předpis subjektu žadatele, který opravňuje určitou osobu k vystupování za subjekt žadatele vůči ŘO).</a:t>
            </a:r>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81</a:t>
            </a:fld>
            <a:endParaRPr lang="cs-CZ"/>
          </a:p>
        </p:txBody>
      </p:sp>
    </p:spTree>
    <p:extLst>
      <p:ext uri="{BB962C8B-B14F-4D97-AF65-F5344CB8AC3E}">
        <p14:creationId xmlns:p14="http://schemas.microsoft.com/office/powerpoint/2010/main" val="30395758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Po stisku ikony pečetě se zobrazí okno, v němž uživatel vybere certifikát pro podepisování, kterým disponuje, a také určí cestu k tomuto svému certifikátu (uloženému v nějakém souboru pro aplikaci IS KP14+ dostupném). Stiskem tlačítka Disk a následným výběrem příslušného souboru, připojí uživatel certifikát pro podpis žádosti o podporu. </a:t>
            </a:r>
            <a:r>
              <a:rPr lang="cs-CZ" sz="1200" b="1" i="0" u="none" strike="noStrike" kern="1200" baseline="0" dirty="0">
                <a:solidFill>
                  <a:schemeClr val="tx1"/>
                </a:solidFill>
                <a:latin typeface="+mn-lt"/>
                <a:ea typeface="+mn-ea"/>
                <a:cs typeface="+mn-cs"/>
              </a:rPr>
              <a:t>Viz následující slide.</a:t>
            </a:r>
            <a:endParaRPr lang="cs-CZ" b="1"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82</a:t>
            </a:fld>
            <a:endParaRPr lang="cs-CZ"/>
          </a:p>
        </p:txBody>
      </p:sp>
    </p:spTree>
    <p:extLst>
      <p:ext uri="{BB962C8B-B14F-4D97-AF65-F5344CB8AC3E}">
        <p14:creationId xmlns:p14="http://schemas.microsoft.com/office/powerpoint/2010/main" val="1491432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8</a:t>
            </a:fld>
            <a:endParaRPr lang="cs-CZ"/>
          </a:p>
        </p:txBody>
      </p:sp>
    </p:spTree>
    <p:extLst>
      <p:ext uri="{BB962C8B-B14F-4D97-AF65-F5344CB8AC3E}">
        <p14:creationId xmlns:p14="http://schemas.microsoft.com/office/powerpoint/2010/main" val="3045056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9</a:t>
            </a:fld>
            <a:endParaRPr lang="cs-CZ"/>
          </a:p>
        </p:txBody>
      </p:sp>
    </p:spTree>
    <p:extLst>
      <p:ext uri="{BB962C8B-B14F-4D97-AF65-F5344CB8AC3E}">
        <p14:creationId xmlns:p14="http://schemas.microsoft.com/office/powerpoint/2010/main" val="476128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10</a:t>
            </a:fld>
            <a:endParaRPr lang="cs-CZ"/>
          </a:p>
        </p:txBody>
      </p:sp>
    </p:spTree>
    <p:extLst>
      <p:ext uri="{BB962C8B-B14F-4D97-AF65-F5344CB8AC3E}">
        <p14:creationId xmlns:p14="http://schemas.microsoft.com/office/powerpoint/2010/main" val="267215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EC57E8-F198-4EA3-8056-27D274652CE3}"/>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A7C0255E-8661-42B4-924B-264475BB25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AF63FA8C-25E4-4659-8DAC-3BBC7BFD597D}"/>
              </a:ext>
            </a:extLst>
          </p:cNvPr>
          <p:cNvSpPr>
            <a:spLocks noGrp="1"/>
          </p:cNvSpPr>
          <p:nvPr>
            <p:ph type="dt" sz="half" idx="10"/>
          </p:nvPr>
        </p:nvSpPr>
        <p:spPr/>
        <p:txBody>
          <a:bodyPr/>
          <a:lstStyle/>
          <a:p>
            <a:fld id="{21797D69-EF11-4AB2-A231-8657D45F01CF}" type="datetimeFigureOut">
              <a:rPr lang="cs-CZ" smtClean="0"/>
              <a:t>05.09.2018</a:t>
            </a:fld>
            <a:endParaRPr lang="cs-CZ"/>
          </a:p>
        </p:txBody>
      </p:sp>
      <p:sp>
        <p:nvSpPr>
          <p:cNvPr id="5" name="Zástupný symbol pro zápatí 4">
            <a:extLst>
              <a:ext uri="{FF2B5EF4-FFF2-40B4-BE49-F238E27FC236}">
                <a16:creationId xmlns:a16="http://schemas.microsoft.com/office/drawing/2014/main" id="{CE9F4DC8-CBC9-43D9-A8A5-30374674884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A635D6E-51E5-4908-AB9D-3CD697C6A3C8}"/>
              </a:ext>
            </a:extLst>
          </p:cNvPr>
          <p:cNvSpPr>
            <a:spLocks noGrp="1"/>
          </p:cNvSpPr>
          <p:nvPr>
            <p:ph type="sldNum" sz="quarter" idx="12"/>
          </p:nvPr>
        </p:nvSpPr>
        <p:spPr/>
        <p:txBody>
          <a:bodyPr/>
          <a:lstStyle/>
          <a:p>
            <a:fld id="{DBDE042C-2A27-494E-958D-366F7E5A5E6F}" type="slidenum">
              <a:rPr lang="cs-CZ" smtClean="0"/>
              <a:t>‹#›</a:t>
            </a:fld>
            <a:endParaRPr lang="cs-CZ"/>
          </a:p>
        </p:txBody>
      </p:sp>
    </p:spTree>
    <p:extLst>
      <p:ext uri="{BB962C8B-B14F-4D97-AF65-F5344CB8AC3E}">
        <p14:creationId xmlns:p14="http://schemas.microsoft.com/office/powerpoint/2010/main" val="4013089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9DFC78-8B52-4B8E-9005-C89E5E2B90AF}"/>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3462076C-0007-4535-A3A1-4CF3BCB82AE0}"/>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9F790CF-F28A-47EB-941A-EF0C128A5FF3}"/>
              </a:ext>
            </a:extLst>
          </p:cNvPr>
          <p:cNvSpPr>
            <a:spLocks noGrp="1"/>
          </p:cNvSpPr>
          <p:nvPr>
            <p:ph type="dt" sz="half" idx="10"/>
          </p:nvPr>
        </p:nvSpPr>
        <p:spPr/>
        <p:txBody>
          <a:bodyPr/>
          <a:lstStyle/>
          <a:p>
            <a:fld id="{21797D69-EF11-4AB2-A231-8657D45F01CF}" type="datetimeFigureOut">
              <a:rPr lang="cs-CZ" smtClean="0"/>
              <a:t>05.09.2018</a:t>
            </a:fld>
            <a:endParaRPr lang="cs-CZ"/>
          </a:p>
        </p:txBody>
      </p:sp>
      <p:sp>
        <p:nvSpPr>
          <p:cNvPr id="5" name="Zástupný symbol pro zápatí 4">
            <a:extLst>
              <a:ext uri="{FF2B5EF4-FFF2-40B4-BE49-F238E27FC236}">
                <a16:creationId xmlns:a16="http://schemas.microsoft.com/office/drawing/2014/main" id="{4EF8CD34-A366-46D9-904F-8B4802F71DB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4B5B5A7-BA10-4EB0-A6FD-ACDE48666585}"/>
              </a:ext>
            </a:extLst>
          </p:cNvPr>
          <p:cNvSpPr>
            <a:spLocks noGrp="1"/>
          </p:cNvSpPr>
          <p:nvPr>
            <p:ph type="sldNum" sz="quarter" idx="12"/>
          </p:nvPr>
        </p:nvSpPr>
        <p:spPr/>
        <p:txBody>
          <a:bodyPr/>
          <a:lstStyle/>
          <a:p>
            <a:fld id="{DBDE042C-2A27-494E-958D-366F7E5A5E6F}" type="slidenum">
              <a:rPr lang="cs-CZ" smtClean="0"/>
              <a:t>‹#›</a:t>
            </a:fld>
            <a:endParaRPr lang="cs-CZ"/>
          </a:p>
        </p:txBody>
      </p:sp>
    </p:spTree>
    <p:extLst>
      <p:ext uri="{BB962C8B-B14F-4D97-AF65-F5344CB8AC3E}">
        <p14:creationId xmlns:p14="http://schemas.microsoft.com/office/powerpoint/2010/main" val="3088597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6CF93131-796A-4849-9BD5-8381840E43A1}"/>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13D627A1-491E-43BC-8718-A0B405585208}"/>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0E46A6E-8C26-413D-BBE7-D0AB8A1DB0E4}"/>
              </a:ext>
            </a:extLst>
          </p:cNvPr>
          <p:cNvSpPr>
            <a:spLocks noGrp="1"/>
          </p:cNvSpPr>
          <p:nvPr>
            <p:ph type="dt" sz="half" idx="10"/>
          </p:nvPr>
        </p:nvSpPr>
        <p:spPr/>
        <p:txBody>
          <a:bodyPr/>
          <a:lstStyle/>
          <a:p>
            <a:fld id="{21797D69-EF11-4AB2-A231-8657D45F01CF}" type="datetimeFigureOut">
              <a:rPr lang="cs-CZ" smtClean="0"/>
              <a:t>05.09.2018</a:t>
            </a:fld>
            <a:endParaRPr lang="cs-CZ"/>
          </a:p>
        </p:txBody>
      </p:sp>
      <p:sp>
        <p:nvSpPr>
          <p:cNvPr id="5" name="Zástupný symbol pro zápatí 4">
            <a:extLst>
              <a:ext uri="{FF2B5EF4-FFF2-40B4-BE49-F238E27FC236}">
                <a16:creationId xmlns:a16="http://schemas.microsoft.com/office/drawing/2014/main" id="{0E0BDAE8-1989-402C-A8A1-ED0DA14D8DA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3F72097-C5C8-49BD-AB3C-8CA9EC326B5E}"/>
              </a:ext>
            </a:extLst>
          </p:cNvPr>
          <p:cNvSpPr>
            <a:spLocks noGrp="1"/>
          </p:cNvSpPr>
          <p:nvPr>
            <p:ph type="sldNum" sz="quarter" idx="12"/>
          </p:nvPr>
        </p:nvSpPr>
        <p:spPr/>
        <p:txBody>
          <a:bodyPr/>
          <a:lstStyle/>
          <a:p>
            <a:fld id="{DBDE042C-2A27-494E-958D-366F7E5A5E6F}" type="slidenum">
              <a:rPr lang="cs-CZ" smtClean="0"/>
              <a:t>‹#›</a:t>
            </a:fld>
            <a:endParaRPr lang="cs-CZ"/>
          </a:p>
        </p:txBody>
      </p:sp>
    </p:spTree>
    <p:extLst>
      <p:ext uri="{BB962C8B-B14F-4D97-AF65-F5344CB8AC3E}">
        <p14:creationId xmlns:p14="http://schemas.microsoft.com/office/powerpoint/2010/main" val="3026876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BBCABA-06A4-4306-9B43-1B356DEA5D52}"/>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9FE799D8-A5F2-4030-BF65-45CFA14EC345}"/>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1B5261D-CF17-47F5-97BD-05D841018DC9}"/>
              </a:ext>
            </a:extLst>
          </p:cNvPr>
          <p:cNvSpPr>
            <a:spLocks noGrp="1"/>
          </p:cNvSpPr>
          <p:nvPr>
            <p:ph type="dt" sz="half" idx="10"/>
          </p:nvPr>
        </p:nvSpPr>
        <p:spPr/>
        <p:txBody>
          <a:bodyPr/>
          <a:lstStyle/>
          <a:p>
            <a:fld id="{21797D69-EF11-4AB2-A231-8657D45F01CF}" type="datetimeFigureOut">
              <a:rPr lang="cs-CZ" smtClean="0"/>
              <a:t>05.09.2018</a:t>
            </a:fld>
            <a:endParaRPr lang="cs-CZ"/>
          </a:p>
        </p:txBody>
      </p:sp>
      <p:sp>
        <p:nvSpPr>
          <p:cNvPr id="5" name="Zástupný symbol pro zápatí 4">
            <a:extLst>
              <a:ext uri="{FF2B5EF4-FFF2-40B4-BE49-F238E27FC236}">
                <a16:creationId xmlns:a16="http://schemas.microsoft.com/office/drawing/2014/main" id="{11710A70-F152-44CE-9C76-E885DA82302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9CECCD1-0348-4AC2-BD27-23293A15747C}"/>
              </a:ext>
            </a:extLst>
          </p:cNvPr>
          <p:cNvSpPr>
            <a:spLocks noGrp="1"/>
          </p:cNvSpPr>
          <p:nvPr>
            <p:ph type="sldNum" sz="quarter" idx="12"/>
          </p:nvPr>
        </p:nvSpPr>
        <p:spPr/>
        <p:txBody>
          <a:bodyPr/>
          <a:lstStyle/>
          <a:p>
            <a:fld id="{DBDE042C-2A27-494E-958D-366F7E5A5E6F}" type="slidenum">
              <a:rPr lang="cs-CZ" smtClean="0"/>
              <a:t>‹#›</a:t>
            </a:fld>
            <a:endParaRPr lang="cs-CZ"/>
          </a:p>
        </p:txBody>
      </p:sp>
    </p:spTree>
    <p:extLst>
      <p:ext uri="{BB962C8B-B14F-4D97-AF65-F5344CB8AC3E}">
        <p14:creationId xmlns:p14="http://schemas.microsoft.com/office/powerpoint/2010/main" val="2895992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9FB6A0-D69D-466E-AE4D-1A2CE776BC96}"/>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31C6851C-9753-459A-927C-794069354A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1105F6F0-6E06-4891-BF69-93A2BFFC04B5}"/>
              </a:ext>
            </a:extLst>
          </p:cNvPr>
          <p:cNvSpPr>
            <a:spLocks noGrp="1"/>
          </p:cNvSpPr>
          <p:nvPr>
            <p:ph type="dt" sz="half" idx="10"/>
          </p:nvPr>
        </p:nvSpPr>
        <p:spPr/>
        <p:txBody>
          <a:bodyPr/>
          <a:lstStyle/>
          <a:p>
            <a:fld id="{21797D69-EF11-4AB2-A231-8657D45F01CF}" type="datetimeFigureOut">
              <a:rPr lang="cs-CZ" smtClean="0"/>
              <a:t>05.09.2018</a:t>
            </a:fld>
            <a:endParaRPr lang="cs-CZ"/>
          </a:p>
        </p:txBody>
      </p:sp>
      <p:sp>
        <p:nvSpPr>
          <p:cNvPr id="5" name="Zástupný symbol pro zápatí 4">
            <a:extLst>
              <a:ext uri="{FF2B5EF4-FFF2-40B4-BE49-F238E27FC236}">
                <a16:creationId xmlns:a16="http://schemas.microsoft.com/office/drawing/2014/main" id="{28DDE959-7E4F-4792-B7E4-4DA52B05D7E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B18C481-BB58-429F-BB66-F0F515A49EA2}"/>
              </a:ext>
            </a:extLst>
          </p:cNvPr>
          <p:cNvSpPr>
            <a:spLocks noGrp="1"/>
          </p:cNvSpPr>
          <p:nvPr>
            <p:ph type="sldNum" sz="quarter" idx="12"/>
          </p:nvPr>
        </p:nvSpPr>
        <p:spPr/>
        <p:txBody>
          <a:bodyPr/>
          <a:lstStyle/>
          <a:p>
            <a:fld id="{DBDE042C-2A27-494E-958D-366F7E5A5E6F}" type="slidenum">
              <a:rPr lang="cs-CZ" smtClean="0"/>
              <a:t>‹#›</a:t>
            </a:fld>
            <a:endParaRPr lang="cs-CZ"/>
          </a:p>
        </p:txBody>
      </p:sp>
    </p:spTree>
    <p:extLst>
      <p:ext uri="{BB962C8B-B14F-4D97-AF65-F5344CB8AC3E}">
        <p14:creationId xmlns:p14="http://schemas.microsoft.com/office/powerpoint/2010/main" val="2080960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5057EB-D09F-4FE6-95CD-1D4DFDD799EA}"/>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8782327F-CC07-403C-B1D2-BFF1F7B4926D}"/>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FE7C068C-FC08-42EF-A49A-9727F72B2FE6}"/>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BDF01137-F6EA-478F-9A23-65F1D0492207}"/>
              </a:ext>
            </a:extLst>
          </p:cNvPr>
          <p:cNvSpPr>
            <a:spLocks noGrp="1"/>
          </p:cNvSpPr>
          <p:nvPr>
            <p:ph type="dt" sz="half" idx="10"/>
          </p:nvPr>
        </p:nvSpPr>
        <p:spPr/>
        <p:txBody>
          <a:bodyPr/>
          <a:lstStyle/>
          <a:p>
            <a:fld id="{21797D69-EF11-4AB2-A231-8657D45F01CF}" type="datetimeFigureOut">
              <a:rPr lang="cs-CZ" smtClean="0"/>
              <a:t>05.09.2018</a:t>
            </a:fld>
            <a:endParaRPr lang="cs-CZ"/>
          </a:p>
        </p:txBody>
      </p:sp>
      <p:sp>
        <p:nvSpPr>
          <p:cNvPr id="6" name="Zástupný symbol pro zápatí 5">
            <a:extLst>
              <a:ext uri="{FF2B5EF4-FFF2-40B4-BE49-F238E27FC236}">
                <a16:creationId xmlns:a16="http://schemas.microsoft.com/office/drawing/2014/main" id="{419C8D2D-BCB0-406B-A160-CD043C780F0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3EACE2E-A3BD-402B-AE63-1CFAE6084DFA}"/>
              </a:ext>
            </a:extLst>
          </p:cNvPr>
          <p:cNvSpPr>
            <a:spLocks noGrp="1"/>
          </p:cNvSpPr>
          <p:nvPr>
            <p:ph type="sldNum" sz="quarter" idx="12"/>
          </p:nvPr>
        </p:nvSpPr>
        <p:spPr/>
        <p:txBody>
          <a:bodyPr/>
          <a:lstStyle/>
          <a:p>
            <a:fld id="{DBDE042C-2A27-494E-958D-366F7E5A5E6F}" type="slidenum">
              <a:rPr lang="cs-CZ" smtClean="0"/>
              <a:t>‹#›</a:t>
            </a:fld>
            <a:endParaRPr lang="cs-CZ"/>
          </a:p>
        </p:txBody>
      </p:sp>
    </p:spTree>
    <p:extLst>
      <p:ext uri="{BB962C8B-B14F-4D97-AF65-F5344CB8AC3E}">
        <p14:creationId xmlns:p14="http://schemas.microsoft.com/office/powerpoint/2010/main" val="1088951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730054-85A9-438C-8965-002EC5440D9A}"/>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0DB3B05E-E332-4657-B412-C4BF947060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A35F1F4B-4156-43CB-838D-BBB00669E2F2}"/>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038AF57C-65D2-47B1-BEE1-EA12375292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0CEFC5D1-8BCD-4117-9148-1A292B1E094F}"/>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3F2632BD-C910-4B56-9509-F8396D94C148}"/>
              </a:ext>
            </a:extLst>
          </p:cNvPr>
          <p:cNvSpPr>
            <a:spLocks noGrp="1"/>
          </p:cNvSpPr>
          <p:nvPr>
            <p:ph type="dt" sz="half" idx="10"/>
          </p:nvPr>
        </p:nvSpPr>
        <p:spPr/>
        <p:txBody>
          <a:bodyPr/>
          <a:lstStyle/>
          <a:p>
            <a:fld id="{21797D69-EF11-4AB2-A231-8657D45F01CF}" type="datetimeFigureOut">
              <a:rPr lang="cs-CZ" smtClean="0"/>
              <a:t>05.09.2018</a:t>
            </a:fld>
            <a:endParaRPr lang="cs-CZ"/>
          </a:p>
        </p:txBody>
      </p:sp>
      <p:sp>
        <p:nvSpPr>
          <p:cNvPr id="8" name="Zástupný symbol pro zápatí 7">
            <a:extLst>
              <a:ext uri="{FF2B5EF4-FFF2-40B4-BE49-F238E27FC236}">
                <a16:creationId xmlns:a16="http://schemas.microsoft.com/office/drawing/2014/main" id="{F7B0DECC-7D9A-4D42-8401-07067C604900}"/>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9E52F4A9-D161-4BFD-B7D4-15D530E65199}"/>
              </a:ext>
            </a:extLst>
          </p:cNvPr>
          <p:cNvSpPr>
            <a:spLocks noGrp="1"/>
          </p:cNvSpPr>
          <p:nvPr>
            <p:ph type="sldNum" sz="quarter" idx="12"/>
          </p:nvPr>
        </p:nvSpPr>
        <p:spPr/>
        <p:txBody>
          <a:bodyPr/>
          <a:lstStyle/>
          <a:p>
            <a:fld id="{DBDE042C-2A27-494E-958D-366F7E5A5E6F}" type="slidenum">
              <a:rPr lang="cs-CZ" smtClean="0"/>
              <a:t>‹#›</a:t>
            </a:fld>
            <a:endParaRPr lang="cs-CZ"/>
          </a:p>
        </p:txBody>
      </p:sp>
    </p:spTree>
    <p:extLst>
      <p:ext uri="{BB962C8B-B14F-4D97-AF65-F5344CB8AC3E}">
        <p14:creationId xmlns:p14="http://schemas.microsoft.com/office/powerpoint/2010/main" val="1053101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932A6D-E477-494D-8AE9-17B60B03376A}"/>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99B2CD4E-BD19-455E-9F7C-C218BE6102CB}"/>
              </a:ext>
            </a:extLst>
          </p:cNvPr>
          <p:cNvSpPr>
            <a:spLocks noGrp="1"/>
          </p:cNvSpPr>
          <p:nvPr>
            <p:ph type="dt" sz="half" idx="10"/>
          </p:nvPr>
        </p:nvSpPr>
        <p:spPr/>
        <p:txBody>
          <a:bodyPr/>
          <a:lstStyle/>
          <a:p>
            <a:fld id="{21797D69-EF11-4AB2-A231-8657D45F01CF}" type="datetimeFigureOut">
              <a:rPr lang="cs-CZ" smtClean="0"/>
              <a:t>05.09.2018</a:t>
            </a:fld>
            <a:endParaRPr lang="cs-CZ"/>
          </a:p>
        </p:txBody>
      </p:sp>
      <p:sp>
        <p:nvSpPr>
          <p:cNvPr id="4" name="Zástupný symbol pro zápatí 3">
            <a:extLst>
              <a:ext uri="{FF2B5EF4-FFF2-40B4-BE49-F238E27FC236}">
                <a16:creationId xmlns:a16="http://schemas.microsoft.com/office/drawing/2014/main" id="{787F04FE-65E6-4FED-BD42-4C3C94FE380B}"/>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F2C60CAB-1859-468E-BD72-24850E6F06D8}"/>
              </a:ext>
            </a:extLst>
          </p:cNvPr>
          <p:cNvSpPr>
            <a:spLocks noGrp="1"/>
          </p:cNvSpPr>
          <p:nvPr>
            <p:ph type="sldNum" sz="quarter" idx="12"/>
          </p:nvPr>
        </p:nvSpPr>
        <p:spPr/>
        <p:txBody>
          <a:bodyPr/>
          <a:lstStyle/>
          <a:p>
            <a:fld id="{DBDE042C-2A27-494E-958D-366F7E5A5E6F}" type="slidenum">
              <a:rPr lang="cs-CZ" smtClean="0"/>
              <a:t>‹#›</a:t>
            </a:fld>
            <a:endParaRPr lang="cs-CZ"/>
          </a:p>
        </p:txBody>
      </p:sp>
    </p:spTree>
    <p:extLst>
      <p:ext uri="{BB962C8B-B14F-4D97-AF65-F5344CB8AC3E}">
        <p14:creationId xmlns:p14="http://schemas.microsoft.com/office/powerpoint/2010/main" val="2360205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79FC5CBB-410D-4818-9D61-4DC34A21074C}"/>
              </a:ext>
            </a:extLst>
          </p:cNvPr>
          <p:cNvSpPr>
            <a:spLocks noGrp="1"/>
          </p:cNvSpPr>
          <p:nvPr>
            <p:ph type="dt" sz="half" idx="10"/>
          </p:nvPr>
        </p:nvSpPr>
        <p:spPr/>
        <p:txBody>
          <a:bodyPr/>
          <a:lstStyle/>
          <a:p>
            <a:fld id="{21797D69-EF11-4AB2-A231-8657D45F01CF}" type="datetimeFigureOut">
              <a:rPr lang="cs-CZ" smtClean="0"/>
              <a:t>05.09.2018</a:t>
            </a:fld>
            <a:endParaRPr lang="cs-CZ"/>
          </a:p>
        </p:txBody>
      </p:sp>
      <p:sp>
        <p:nvSpPr>
          <p:cNvPr id="3" name="Zástupný symbol pro zápatí 2">
            <a:extLst>
              <a:ext uri="{FF2B5EF4-FFF2-40B4-BE49-F238E27FC236}">
                <a16:creationId xmlns:a16="http://schemas.microsoft.com/office/drawing/2014/main" id="{92668843-3CCC-4D2D-8B90-4F177974CD36}"/>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265A237B-E512-4A18-8B28-8C96B3A904C4}"/>
              </a:ext>
            </a:extLst>
          </p:cNvPr>
          <p:cNvSpPr>
            <a:spLocks noGrp="1"/>
          </p:cNvSpPr>
          <p:nvPr>
            <p:ph type="sldNum" sz="quarter" idx="12"/>
          </p:nvPr>
        </p:nvSpPr>
        <p:spPr/>
        <p:txBody>
          <a:bodyPr/>
          <a:lstStyle/>
          <a:p>
            <a:fld id="{DBDE042C-2A27-494E-958D-366F7E5A5E6F}" type="slidenum">
              <a:rPr lang="cs-CZ" smtClean="0"/>
              <a:t>‹#›</a:t>
            </a:fld>
            <a:endParaRPr lang="cs-CZ"/>
          </a:p>
        </p:txBody>
      </p:sp>
    </p:spTree>
    <p:extLst>
      <p:ext uri="{BB962C8B-B14F-4D97-AF65-F5344CB8AC3E}">
        <p14:creationId xmlns:p14="http://schemas.microsoft.com/office/powerpoint/2010/main" val="688018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45F6A7-0050-4817-B52D-BFEB1D8FEEB4}"/>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27C341B0-A0D6-4E1B-A169-3D5C7C3736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DCD20E50-40CA-4A4D-817E-06CC00E59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30ADF281-A2E2-402B-8444-5CDA828246C4}"/>
              </a:ext>
            </a:extLst>
          </p:cNvPr>
          <p:cNvSpPr>
            <a:spLocks noGrp="1"/>
          </p:cNvSpPr>
          <p:nvPr>
            <p:ph type="dt" sz="half" idx="10"/>
          </p:nvPr>
        </p:nvSpPr>
        <p:spPr/>
        <p:txBody>
          <a:bodyPr/>
          <a:lstStyle/>
          <a:p>
            <a:fld id="{21797D69-EF11-4AB2-A231-8657D45F01CF}" type="datetimeFigureOut">
              <a:rPr lang="cs-CZ" smtClean="0"/>
              <a:t>05.09.2018</a:t>
            </a:fld>
            <a:endParaRPr lang="cs-CZ"/>
          </a:p>
        </p:txBody>
      </p:sp>
      <p:sp>
        <p:nvSpPr>
          <p:cNvPr id="6" name="Zástupný symbol pro zápatí 5">
            <a:extLst>
              <a:ext uri="{FF2B5EF4-FFF2-40B4-BE49-F238E27FC236}">
                <a16:creationId xmlns:a16="http://schemas.microsoft.com/office/drawing/2014/main" id="{16BBFA1F-DA2F-4AB0-8F6F-984DFFBA5B0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7C93310-7B39-4D74-8A6C-D537490ACF71}"/>
              </a:ext>
            </a:extLst>
          </p:cNvPr>
          <p:cNvSpPr>
            <a:spLocks noGrp="1"/>
          </p:cNvSpPr>
          <p:nvPr>
            <p:ph type="sldNum" sz="quarter" idx="12"/>
          </p:nvPr>
        </p:nvSpPr>
        <p:spPr/>
        <p:txBody>
          <a:bodyPr/>
          <a:lstStyle/>
          <a:p>
            <a:fld id="{DBDE042C-2A27-494E-958D-366F7E5A5E6F}" type="slidenum">
              <a:rPr lang="cs-CZ" smtClean="0"/>
              <a:t>‹#›</a:t>
            </a:fld>
            <a:endParaRPr lang="cs-CZ"/>
          </a:p>
        </p:txBody>
      </p:sp>
    </p:spTree>
    <p:extLst>
      <p:ext uri="{BB962C8B-B14F-4D97-AF65-F5344CB8AC3E}">
        <p14:creationId xmlns:p14="http://schemas.microsoft.com/office/powerpoint/2010/main" val="3856952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982B9E-8C11-4EB4-8794-F428B01A8AA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C94C8129-40A4-4190-A7DB-C04658DF5F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057CD032-51C6-44BE-B59E-0FAB2B55CC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5A27B536-FCD4-4DB3-928C-823EC98BD0F0}"/>
              </a:ext>
            </a:extLst>
          </p:cNvPr>
          <p:cNvSpPr>
            <a:spLocks noGrp="1"/>
          </p:cNvSpPr>
          <p:nvPr>
            <p:ph type="dt" sz="half" idx="10"/>
          </p:nvPr>
        </p:nvSpPr>
        <p:spPr/>
        <p:txBody>
          <a:bodyPr/>
          <a:lstStyle/>
          <a:p>
            <a:fld id="{21797D69-EF11-4AB2-A231-8657D45F01CF}" type="datetimeFigureOut">
              <a:rPr lang="cs-CZ" smtClean="0"/>
              <a:t>05.09.2018</a:t>
            </a:fld>
            <a:endParaRPr lang="cs-CZ"/>
          </a:p>
        </p:txBody>
      </p:sp>
      <p:sp>
        <p:nvSpPr>
          <p:cNvPr id="6" name="Zástupný symbol pro zápatí 5">
            <a:extLst>
              <a:ext uri="{FF2B5EF4-FFF2-40B4-BE49-F238E27FC236}">
                <a16:creationId xmlns:a16="http://schemas.microsoft.com/office/drawing/2014/main" id="{74CF9111-2EB6-4C37-8C18-5A7CA033277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9B489C7-E908-4C01-AD66-6571636CA614}"/>
              </a:ext>
            </a:extLst>
          </p:cNvPr>
          <p:cNvSpPr>
            <a:spLocks noGrp="1"/>
          </p:cNvSpPr>
          <p:nvPr>
            <p:ph type="sldNum" sz="quarter" idx="12"/>
          </p:nvPr>
        </p:nvSpPr>
        <p:spPr/>
        <p:txBody>
          <a:bodyPr/>
          <a:lstStyle/>
          <a:p>
            <a:fld id="{DBDE042C-2A27-494E-958D-366F7E5A5E6F}" type="slidenum">
              <a:rPr lang="cs-CZ" smtClean="0"/>
              <a:t>‹#›</a:t>
            </a:fld>
            <a:endParaRPr lang="cs-CZ"/>
          </a:p>
        </p:txBody>
      </p:sp>
    </p:spTree>
    <p:extLst>
      <p:ext uri="{BB962C8B-B14F-4D97-AF65-F5344CB8AC3E}">
        <p14:creationId xmlns:p14="http://schemas.microsoft.com/office/powerpoint/2010/main" val="3836674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44000">
              <a:schemeClr val="accent6">
                <a:lumMod val="40000"/>
                <a:lumOff val="60000"/>
              </a:schemeClr>
            </a:gs>
            <a:gs pos="79000">
              <a:schemeClr val="accent6">
                <a:lumMod val="45000"/>
                <a:lumOff val="55000"/>
              </a:schemeClr>
            </a:gs>
            <a:gs pos="100000">
              <a:schemeClr val="accent6">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4F04114D-C374-4335-8A74-8496662C93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B9540F7C-E56C-4DBB-A0FE-A179DDC369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6B79656-7F79-4E3A-8EEF-38B763D8A1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97D69-EF11-4AB2-A231-8657D45F01CF}" type="datetimeFigureOut">
              <a:rPr lang="cs-CZ" smtClean="0"/>
              <a:t>05.09.2018</a:t>
            </a:fld>
            <a:endParaRPr lang="cs-CZ"/>
          </a:p>
        </p:txBody>
      </p:sp>
      <p:sp>
        <p:nvSpPr>
          <p:cNvPr id="5" name="Zástupný symbol pro zápatí 4">
            <a:extLst>
              <a:ext uri="{FF2B5EF4-FFF2-40B4-BE49-F238E27FC236}">
                <a16:creationId xmlns:a16="http://schemas.microsoft.com/office/drawing/2014/main" id="{82E3A2AF-E4C3-4E47-AB0B-E8F9EA75AC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9843B219-985B-4302-96C1-959FF4A6F8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DE042C-2A27-494E-958D-366F7E5A5E6F}" type="slidenum">
              <a:rPr lang="cs-CZ" smtClean="0"/>
              <a:t>‹#›</a:t>
            </a:fld>
            <a:endParaRPr lang="cs-CZ"/>
          </a:p>
        </p:txBody>
      </p:sp>
    </p:spTree>
    <p:extLst>
      <p:ext uri="{BB962C8B-B14F-4D97-AF65-F5344CB8AC3E}">
        <p14:creationId xmlns:p14="http://schemas.microsoft.com/office/powerpoint/2010/main" val="2409462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esfcr.cz/file/9003/"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esfcr.cz/file/9003/"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esfcr.cz/formulare-a-pokyny-potrebne-v-ramci-pripravy-zadosti-o-podporu-opz/-/dokument/797956" TargetMode="External"/><Relationship Id="rId2" Type="http://schemas.openxmlformats.org/officeDocument/2006/relationships/hyperlink" Target="http://strukturalni-fondy.cz/cs/jak-na-projekt/Elektronicka-zadost/Edukacni-videa"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mseu.mssf.cz/"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mailto:iskp@mpsv.cz"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esfcr.cz/formulare-pro-uzavreni-pravniho-aktu-a-vzory-pravnich-aktu-o-poskytnuti-podpory-na-projekt-opz?p_p_id=DocumentDetailStandalonePortlet_WAR_esfportalportletapplication&amp;p_p_lifecycle=2&amp;p_p_state=normal&amp;p_p_mode=view&amp;p_p_resource_id=downloadRevision&amp;p_p_cacheability=cacheLevelPage&amp;p_p_col_id=column-3&amp;p_p_col_pos=3&amp;p_p_col_count=4&amp;_DocumentDetailStandalonePortlet_WAR_esfportalportletapplication_revisionId=798825"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mailto:iskp@mpsv.cz"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7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8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www.esfcr.cz/file/9003/" TargetMode="External"/><Relationship Id="rId2" Type="http://schemas.openxmlformats.org/officeDocument/2006/relationships/hyperlink" Target="https://www.esfcr.cz/file/9002/"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mailto:marketa.valova@mpsv.cz" TargetMode="External"/><Relationship Id="rId2" Type="http://schemas.openxmlformats.org/officeDocument/2006/relationships/hyperlink" Target="mailto:blanka.mat&#283;jkova@mpsv.cz"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1D158B-6C27-4296-BE3B-F089CFC41A9F}"/>
              </a:ext>
            </a:extLst>
          </p:cNvPr>
          <p:cNvSpPr>
            <a:spLocks noGrp="1"/>
          </p:cNvSpPr>
          <p:nvPr>
            <p:ph type="ctrTitle"/>
          </p:nvPr>
        </p:nvSpPr>
        <p:spPr>
          <a:xfrm>
            <a:off x="188686" y="-39913"/>
            <a:ext cx="11524684" cy="4089399"/>
          </a:xfrm>
        </p:spPr>
        <p:txBody>
          <a:bodyPr>
            <a:noAutofit/>
          </a:bodyPr>
          <a:lstStyle/>
          <a:p>
            <a:r>
              <a:rPr lang="cs-CZ" sz="5400" dirty="0">
                <a:latin typeface="Corbel" panose="020B0503020204020204" pitchFamily="34" charset="0"/>
              </a:rPr>
              <a:t>Seminář pro žadatele </a:t>
            </a:r>
            <a:br>
              <a:rPr lang="cs-CZ" sz="5400" dirty="0">
                <a:latin typeface="Corbel" panose="020B0503020204020204" pitchFamily="34" charset="0"/>
              </a:rPr>
            </a:br>
            <a:r>
              <a:rPr lang="cs-CZ" sz="5400" dirty="0">
                <a:latin typeface="Corbel" panose="020B0503020204020204" pitchFamily="34" charset="0"/>
              </a:rPr>
              <a:t>k 2. výzvě MAS MOST Vysočiny- </a:t>
            </a:r>
            <a:br>
              <a:rPr lang="cs-CZ" sz="5400" dirty="0">
                <a:latin typeface="Corbel" panose="020B0503020204020204" pitchFamily="34" charset="0"/>
              </a:rPr>
            </a:br>
            <a:r>
              <a:rPr lang="cs-CZ" sz="5400" b="1" dirty="0">
                <a:latin typeface="Corbel" panose="020B0503020204020204" pitchFamily="34" charset="0"/>
              </a:rPr>
              <a:t>PRORODINNÁ OPATŘENÍ</a:t>
            </a:r>
          </a:p>
        </p:txBody>
      </p:sp>
      <p:sp>
        <p:nvSpPr>
          <p:cNvPr id="3" name="Podnadpis 2">
            <a:extLst>
              <a:ext uri="{FF2B5EF4-FFF2-40B4-BE49-F238E27FC236}">
                <a16:creationId xmlns:a16="http://schemas.microsoft.com/office/drawing/2014/main" id="{CA48A7C0-C3A5-433A-95B6-BD4B03F0756A}"/>
              </a:ext>
            </a:extLst>
          </p:cNvPr>
          <p:cNvSpPr>
            <a:spLocks noGrp="1"/>
          </p:cNvSpPr>
          <p:nvPr>
            <p:ph type="subTitle" idx="1"/>
          </p:nvPr>
        </p:nvSpPr>
        <p:spPr>
          <a:xfrm>
            <a:off x="1859280" y="4287915"/>
            <a:ext cx="8808720" cy="2201661"/>
          </a:xfrm>
        </p:spPr>
        <p:txBody>
          <a:bodyPr>
            <a:normAutofit/>
          </a:bodyPr>
          <a:lstStyle/>
          <a:p>
            <a:pPr algn="l"/>
            <a:r>
              <a:rPr lang="cs-CZ" dirty="0">
                <a:latin typeface="Corbel" panose="020B0503020204020204" pitchFamily="34" charset="0"/>
              </a:rPr>
              <a:t>6. 9. 2018</a:t>
            </a:r>
          </a:p>
          <a:p>
            <a:pPr algn="l"/>
            <a:endParaRPr lang="cs-CZ" dirty="0"/>
          </a:p>
          <a:p>
            <a:pPr algn="l"/>
            <a:r>
              <a:rPr lang="cs-CZ" dirty="0">
                <a:latin typeface="Corbel" panose="020B0503020204020204" pitchFamily="34" charset="0"/>
              </a:rPr>
              <a:t>Kancelář MAS MOST Vysočiny, Náměstí 17, Velké Meziříčí</a:t>
            </a:r>
          </a:p>
          <a:p>
            <a:pPr algn="l"/>
            <a:endParaRPr lang="cs-CZ" dirty="0"/>
          </a:p>
        </p:txBody>
      </p:sp>
      <p:sp>
        <p:nvSpPr>
          <p:cNvPr id="10" name="Šipka: doprava 9">
            <a:extLst>
              <a:ext uri="{FF2B5EF4-FFF2-40B4-BE49-F238E27FC236}">
                <a16:creationId xmlns:a16="http://schemas.microsoft.com/office/drawing/2014/main" id="{09F4050F-6A64-4AFD-B3B1-747D9166E3B2}"/>
              </a:ext>
            </a:extLst>
          </p:cNvPr>
          <p:cNvSpPr/>
          <p:nvPr/>
        </p:nvSpPr>
        <p:spPr>
          <a:xfrm>
            <a:off x="1295400" y="4318395"/>
            <a:ext cx="2286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Šipka: doprava 11">
            <a:extLst>
              <a:ext uri="{FF2B5EF4-FFF2-40B4-BE49-F238E27FC236}">
                <a16:creationId xmlns:a16="http://schemas.microsoft.com/office/drawing/2014/main" id="{6C75E7C0-6972-4D5F-974F-A75C0DA56D86}"/>
              </a:ext>
            </a:extLst>
          </p:cNvPr>
          <p:cNvSpPr/>
          <p:nvPr/>
        </p:nvSpPr>
        <p:spPr>
          <a:xfrm>
            <a:off x="1257300" y="5251585"/>
            <a:ext cx="2286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 name="Obrázek 4">
            <a:extLst>
              <a:ext uri="{FF2B5EF4-FFF2-40B4-BE49-F238E27FC236}">
                <a16:creationId xmlns:a16="http://schemas.microsoft.com/office/drawing/2014/main" id="{67FC4B09-5C21-4F5F-9C57-B47CEEC025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84" y="328510"/>
            <a:ext cx="5190744" cy="1075944"/>
          </a:xfrm>
          <a:prstGeom prst="rect">
            <a:avLst/>
          </a:prstGeom>
        </p:spPr>
      </p:pic>
      <p:pic>
        <p:nvPicPr>
          <p:cNvPr id="1026" name="Picture 2">
            <a:extLst>
              <a:ext uri="{FF2B5EF4-FFF2-40B4-BE49-F238E27FC236}">
                <a16:creationId xmlns:a16="http://schemas.microsoft.com/office/drawing/2014/main" id="{617A316C-6C3B-4B21-8E46-37AD9B9EEA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5520" y="368424"/>
            <a:ext cx="1068297" cy="103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285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E18568-E4C0-4E0C-823B-DDE25FA02FCA}"/>
              </a:ext>
            </a:extLst>
          </p:cNvPr>
          <p:cNvSpPr>
            <a:spLocks noGrp="1"/>
          </p:cNvSpPr>
          <p:nvPr>
            <p:ph type="title"/>
          </p:nvPr>
        </p:nvSpPr>
        <p:spPr>
          <a:xfrm>
            <a:off x="838200" y="365125"/>
            <a:ext cx="10515600" cy="1802342"/>
          </a:xfrm>
        </p:spPr>
        <p:txBody>
          <a:bodyPr>
            <a:normAutofit/>
          </a:bodyPr>
          <a:lstStyle/>
          <a:p>
            <a:r>
              <a:rPr lang="cs-CZ" sz="4800" b="1" dirty="0"/>
              <a:t>Podporované aktivity</a:t>
            </a:r>
          </a:p>
        </p:txBody>
      </p:sp>
      <p:sp>
        <p:nvSpPr>
          <p:cNvPr id="3" name="Zástupný symbol pro obsah 2">
            <a:extLst>
              <a:ext uri="{FF2B5EF4-FFF2-40B4-BE49-F238E27FC236}">
                <a16:creationId xmlns:a16="http://schemas.microsoft.com/office/drawing/2014/main" id="{634E43C0-F87A-4401-A0FF-6EC5F499FAF0}"/>
              </a:ext>
            </a:extLst>
          </p:cNvPr>
          <p:cNvSpPr>
            <a:spLocks noGrp="1"/>
          </p:cNvSpPr>
          <p:nvPr>
            <p:ph idx="1"/>
          </p:nvPr>
        </p:nvSpPr>
        <p:spPr>
          <a:xfrm>
            <a:off x="838200" y="2844800"/>
            <a:ext cx="10515600" cy="3815080"/>
          </a:xfrm>
        </p:spPr>
        <p:txBody>
          <a:bodyPr>
            <a:normAutofit/>
          </a:bodyPr>
          <a:lstStyle/>
          <a:p>
            <a:pPr lvl="1">
              <a:lnSpc>
                <a:spcPct val="150000"/>
              </a:lnSpc>
              <a:spcBef>
                <a:spcPts val="1200"/>
              </a:spcBef>
              <a:spcAft>
                <a:spcPts val="600"/>
              </a:spcAft>
            </a:pPr>
            <a:r>
              <a:rPr lang="cs-CZ" dirty="0"/>
              <a:t>Zařízení péče o děti zajišťující péči o děti v době mimo školní vyučování (ranní či odpolední pobyt) </a:t>
            </a:r>
          </a:p>
          <a:p>
            <a:pPr lvl="1">
              <a:lnSpc>
                <a:spcPct val="150000"/>
              </a:lnSpc>
              <a:spcBef>
                <a:spcPts val="1200"/>
              </a:spcBef>
              <a:spcAft>
                <a:spcPts val="600"/>
              </a:spcAft>
            </a:pPr>
            <a:r>
              <a:rPr lang="cs-CZ" dirty="0"/>
              <a:t>Příměstské tábory</a:t>
            </a:r>
          </a:p>
          <a:p>
            <a:pPr lvl="1">
              <a:lnSpc>
                <a:spcPct val="150000"/>
              </a:lnSpc>
              <a:spcBef>
                <a:spcPts val="1200"/>
              </a:spcBef>
              <a:spcAft>
                <a:spcPts val="600"/>
              </a:spcAft>
            </a:pPr>
            <a:r>
              <a:rPr lang="cs-CZ" dirty="0"/>
              <a:t>Dětské skupiny</a:t>
            </a:r>
          </a:p>
          <a:p>
            <a:pPr lvl="2"/>
            <a:r>
              <a:rPr lang="cs-CZ" dirty="0"/>
              <a:t>Dětská skupina pro veřejnost </a:t>
            </a:r>
          </a:p>
          <a:p>
            <a:pPr lvl="2"/>
            <a:r>
              <a:rPr lang="cs-CZ" dirty="0"/>
              <a:t>Podniková dětská skupina </a:t>
            </a:r>
          </a:p>
          <a:p>
            <a:pPr lvl="1">
              <a:lnSpc>
                <a:spcPct val="150000"/>
              </a:lnSpc>
              <a:spcBef>
                <a:spcPts val="1200"/>
              </a:spcBef>
              <a:spcAft>
                <a:spcPts val="600"/>
              </a:spcAft>
            </a:pPr>
            <a:endParaRPr lang="cs-CZ" dirty="0"/>
          </a:p>
          <a:p>
            <a:endParaRPr lang="cs-CZ" dirty="0">
              <a:latin typeface="Corbel" panose="020B0503020204020204" pitchFamily="34" charset="0"/>
            </a:endParaRPr>
          </a:p>
          <a:p>
            <a:pPr marL="0" indent="0">
              <a:buNone/>
            </a:pPr>
            <a:endParaRPr lang="cs-CZ" dirty="0"/>
          </a:p>
          <a:p>
            <a:pPr marL="0" indent="0">
              <a:buNone/>
            </a:pPr>
            <a:endParaRPr lang="cs-CZ" dirty="0"/>
          </a:p>
        </p:txBody>
      </p:sp>
    </p:spTree>
    <p:extLst>
      <p:ext uri="{BB962C8B-B14F-4D97-AF65-F5344CB8AC3E}">
        <p14:creationId xmlns:p14="http://schemas.microsoft.com/office/powerpoint/2010/main" val="4086660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1829DE-8F9F-4227-AEF7-E5AA7D1533B4}"/>
              </a:ext>
            </a:extLst>
          </p:cNvPr>
          <p:cNvSpPr>
            <a:spLocks noGrp="1"/>
          </p:cNvSpPr>
          <p:nvPr>
            <p:ph type="title"/>
          </p:nvPr>
        </p:nvSpPr>
        <p:spPr/>
        <p:txBody>
          <a:bodyPr>
            <a:normAutofit fontScale="90000"/>
          </a:bodyPr>
          <a:lstStyle/>
          <a:p>
            <a:r>
              <a:rPr lang="cs-CZ" sz="2700" dirty="0">
                <a:latin typeface="+mn-lt"/>
              </a:rPr>
              <a:t>A. 1 Zařízení péče o děti zajišťující péči o děti v době mimo školní vyučování </a:t>
            </a:r>
            <a:br>
              <a:rPr lang="cs-CZ" dirty="0">
                <a:latin typeface="Corbel" panose="020B0503020204020204" pitchFamily="34" charset="0"/>
              </a:rPr>
            </a:b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id="{380D2ADE-87B9-468B-AEE8-92A1C435552F}"/>
              </a:ext>
            </a:extLst>
          </p:cNvPr>
          <p:cNvSpPr>
            <a:spLocks noGrp="1"/>
          </p:cNvSpPr>
          <p:nvPr>
            <p:ph idx="1"/>
          </p:nvPr>
        </p:nvSpPr>
        <p:spPr>
          <a:xfrm>
            <a:off x="838200" y="954741"/>
            <a:ext cx="10515600" cy="5715000"/>
          </a:xfrm>
        </p:spPr>
        <p:txBody>
          <a:bodyPr>
            <a:normAutofit fontScale="47500" lnSpcReduction="20000"/>
          </a:bodyPr>
          <a:lstStyle/>
          <a:p>
            <a:r>
              <a:rPr lang="cs-CZ" sz="3600" dirty="0"/>
              <a:t>zakládání a provozování zařízení, která doplní chybějící kapacitu stávajících institucionálních forem tohoto typu (školní družiny, kluby) s dobou provozu odpovídající potřebám rodičů (oproti současné nabídce družin též v časných ranních hodinách a až do pozdního odpoledne). </a:t>
            </a:r>
          </a:p>
          <a:p>
            <a:pPr marL="0" indent="0">
              <a:buNone/>
            </a:pPr>
            <a:r>
              <a:rPr lang="cs-CZ" sz="3600" dirty="0"/>
              <a:t>Cílem opatření je zajištění péče o děti v době mimo školní vyučování, kdy jsou rodiče v zaměstnání</a:t>
            </a:r>
          </a:p>
          <a:p>
            <a:pPr marL="0" indent="0">
              <a:buNone/>
            </a:pPr>
            <a:r>
              <a:rPr lang="cs-CZ" sz="3600" dirty="0"/>
              <a:t>Podmínky realizace:</a:t>
            </a:r>
          </a:p>
          <a:p>
            <a:pPr lvl="0"/>
            <a:r>
              <a:rPr lang="cs-CZ" sz="3600" dirty="0"/>
              <a:t>zařízení je určeno pro děti, které jsou žáky 1. stupně ZŠ (popř. přípravné třídy ZŠ) </a:t>
            </a:r>
          </a:p>
          <a:p>
            <a:pPr lvl="0"/>
            <a:r>
              <a:rPr lang="cs-CZ" sz="3600" dirty="0"/>
              <a:t>minimální kapacita zřizovaného zařízení je 5 dětí, přičemž optimální počet dětí na jednu pečující osobu je nejvýše 15</a:t>
            </a:r>
          </a:p>
          <a:p>
            <a:pPr lvl="0"/>
            <a:r>
              <a:rPr lang="cs-CZ" sz="3600" dirty="0"/>
              <a:t>do rozpočtu projektu je možné zahrnout také náklady na doprovody dětí před/po vyučování do/z provozovaného zařízení a náklady na pečující osobu v době pobytu skupiny dětí ve venkovních prostorách tak, aby se skupinou dětí byly vždy 2 pečující osoby </a:t>
            </a:r>
          </a:p>
          <a:p>
            <a:pPr lvl="0"/>
            <a:r>
              <a:rPr lang="cs-CZ" sz="3600" dirty="0"/>
              <a:t>služby péče o děti mohou být poskytovány i v prostorách, ve kterých je provozována družina podle školského zákona; není však možný překryv doby provozu obou zařízení, ta musí být přesně odlišena, tomu pak bude odpovídat i výše nájemného (náklady na vybavení budou způsobilé pouze proporcionálně ve vztahu k využití pro a mimo projekt) </a:t>
            </a:r>
          </a:p>
          <a:p>
            <a:pPr lvl="0"/>
            <a:r>
              <a:rPr lang="cs-CZ" sz="3600" dirty="0"/>
              <a:t>s rodiči dětí musí příjemce uzavřít písemnou smlouvu o poskytování služby s aktualizací alespoň </a:t>
            </a:r>
            <a:r>
              <a:rPr lang="cs-CZ" sz="3600" b="1" dirty="0"/>
              <a:t>na každý školní rok</a:t>
            </a:r>
            <a:endParaRPr lang="cs-CZ" sz="3600" dirty="0"/>
          </a:p>
          <a:p>
            <a:pPr lvl="0"/>
            <a:r>
              <a:rPr lang="cs-CZ" sz="3600" dirty="0"/>
              <a:t>příjemce musí vést denní evidenci přítomných dětí obsahující čas příchodu a odchodu dítěte</a:t>
            </a:r>
          </a:p>
          <a:p>
            <a:pPr marL="0" indent="0">
              <a:buNone/>
            </a:pPr>
            <a:r>
              <a:rPr lang="cs-CZ" sz="3600" i="1" dirty="0"/>
              <a:t>V oblasti péče o děti na 1. stupni ZŠ platí následující:</a:t>
            </a:r>
            <a:endParaRPr lang="cs-CZ" sz="3600" dirty="0"/>
          </a:p>
          <a:p>
            <a:pPr lvl="0"/>
            <a:r>
              <a:rPr lang="cs-CZ" sz="3600" i="1" dirty="0"/>
              <a:t>v případě provozování služby ve formě volné živnosti vyhláška č. 410/2005 Sb., o hygienických požadavcích na prostory a provoz zařízení a provozoven pro výchovu a vzdělávání dětí a mladistvých, </a:t>
            </a:r>
            <a:endParaRPr lang="cs-CZ" sz="3600" dirty="0"/>
          </a:p>
          <a:p>
            <a:pPr lvl="0"/>
            <a:r>
              <a:rPr lang="cs-CZ" sz="3600" i="1" dirty="0"/>
              <a:t>pokud není služba provozována jako živnost (tedy nikoliv za účelem zisku), stačí respektovat obecně závazné právní předpisy (zákonná opatření se širší působností vymezující pravidla týkající se odpovědnosti za škodu, občanskoprávních a pracovněprávních vztahů, právnických osob, bezpečnosti staveb a požární ochrany). </a:t>
            </a:r>
            <a:endParaRPr lang="cs-CZ" sz="3600" dirty="0"/>
          </a:p>
          <a:p>
            <a:pPr marL="0" indent="0">
              <a:buNone/>
            </a:pPr>
            <a:endParaRPr lang="cs-CZ" dirty="0"/>
          </a:p>
        </p:txBody>
      </p:sp>
    </p:spTree>
    <p:extLst>
      <p:ext uri="{BB962C8B-B14F-4D97-AF65-F5344CB8AC3E}">
        <p14:creationId xmlns:p14="http://schemas.microsoft.com/office/powerpoint/2010/main" val="1075794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CB1D11-7895-49E5-8811-51BA332A4E2E}"/>
              </a:ext>
            </a:extLst>
          </p:cNvPr>
          <p:cNvSpPr>
            <a:spLocks noGrp="1"/>
          </p:cNvSpPr>
          <p:nvPr>
            <p:ph type="title"/>
          </p:nvPr>
        </p:nvSpPr>
        <p:spPr>
          <a:xfrm>
            <a:off x="838200" y="186267"/>
            <a:ext cx="10515600" cy="1032933"/>
          </a:xfrm>
        </p:spPr>
        <p:txBody>
          <a:bodyPr>
            <a:normAutofit/>
          </a:bodyPr>
          <a:lstStyle/>
          <a:p>
            <a:r>
              <a:rPr lang="cs-CZ" sz="2800" dirty="0">
                <a:latin typeface="Calibri" panose="020F0502020204030204" pitchFamily="34" charset="0"/>
                <a:cs typeface="Calibri" panose="020F0502020204030204" pitchFamily="34" charset="0"/>
              </a:rPr>
              <a:t>A. 2 Příměstské tábory</a:t>
            </a:r>
          </a:p>
        </p:txBody>
      </p:sp>
      <p:sp>
        <p:nvSpPr>
          <p:cNvPr id="3" name="Zástupný symbol pro obsah 2">
            <a:extLst>
              <a:ext uri="{FF2B5EF4-FFF2-40B4-BE49-F238E27FC236}">
                <a16:creationId xmlns:a16="http://schemas.microsoft.com/office/drawing/2014/main" id="{C7BAD7E5-4423-49D0-820A-46FA45F674BD}"/>
              </a:ext>
            </a:extLst>
          </p:cNvPr>
          <p:cNvSpPr>
            <a:spLocks noGrp="1"/>
          </p:cNvSpPr>
          <p:nvPr>
            <p:ph idx="1"/>
          </p:nvPr>
        </p:nvSpPr>
        <p:spPr>
          <a:xfrm>
            <a:off x="838200" y="1422400"/>
            <a:ext cx="10515600" cy="4754563"/>
          </a:xfrm>
        </p:spPr>
        <p:txBody>
          <a:bodyPr>
            <a:normAutofit fontScale="92500" lnSpcReduction="10000"/>
          </a:bodyPr>
          <a:lstStyle/>
          <a:p>
            <a:pPr>
              <a:spcAft>
                <a:spcPts val="1200"/>
              </a:spcAft>
            </a:pPr>
            <a:r>
              <a:rPr lang="cs-CZ" sz="2600" dirty="0">
                <a:latin typeface="Corbel" panose="020B0503020204020204" pitchFamily="34" charset="0"/>
              </a:rPr>
              <a:t>Zajištění služeb péče o děti v době školních prázdnin (ZŠ, MŠ).</a:t>
            </a:r>
          </a:p>
          <a:p>
            <a:pPr>
              <a:spcAft>
                <a:spcPts val="1200"/>
              </a:spcAft>
            </a:pPr>
            <a:r>
              <a:rPr lang="cs-CZ" sz="2600" dirty="0">
                <a:latin typeface="Corbel" panose="020B0503020204020204" pitchFamily="34" charset="0"/>
              </a:rPr>
              <a:t>Lze realizovat jako samostatný projekt, současně nelze realizovat s aktivitou doprovody na kroužky a zájmové aktivity. </a:t>
            </a:r>
          </a:p>
          <a:p>
            <a:pPr>
              <a:spcAft>
                <a:spcPts val="1200"/>
              </a:spcAft>
            </a:pPr>
            <a:r>
              <a:rPr lang="cs-CZ" sz="2600" dirty="0">
                <a:latin typeface="Corbel" panose="020B0503020204020204" pitchFamily="34" charset="0"/>
              </a:rPr>
              <a:t>Podmínky realizace: </a:t>
            </a:r>
          </a:p>
          <a:p>
            <a:pPr lvl="1">
              <a:lnSpc>
                <a:spcPct val="100000"/>
              </a:lnSpc>
              <a:spcAft>
                <a:spcPts val="600"/>
              </a:spcAft>
            </a:pPr>
            <a:r>
              <a:rPr lang="cs-CZ" dirty="0">
                <a:latin typeface="Corbel" panose="020B0503020204020204" pitchFamily="34" charset="0"/>
              </a:rPr>
              <a:t>doba konání příměstského tábora omezena pouze na pracovní dny; </a:t>
            </a:r>
          </a:p>
          <a:p>
            <a:pPr lvl="1">
              <a:lnSpc>
                <a:spcPct val="100000"/>
              </a:lnSpc>
              <a:spcAft>
                <a:spcPts val="600"/>
              </a:spcAft>
            </a:pPr>
            <a:r>
              <a:rPr lang="cs-CZ" dirty="0">
                <a:latin typeface="Corbel" panose="020B0503020204020204" pitchFamily="34" charset="0"/>
              </a:rPr>
              <a:t>minimální kapacita 10 dětí;</a:t>
            </a:r>
          </a:p>
          <a:p>
            <a:pPr lvl="1">
              <a:lnSpc>
                <a:spcPct val="100000"/>
              </a:lnSpc>
              <a:spcAft>
                <a:spcPts val="600"/>
              </a:spcAft>
            </a:pPr>
            <a:r>
              <a:rPr lang="cs-CZ" dirty="0">
                <a:latin typeface="Corbel" panose="020B0503020204020204" pitchFamily="34" charset="0"/>
              </a:rPr>
              <a:t>písemná smlouva s rodiči dětí o poskytování služby (</a:t>
            </a:r>
            <a:r>
              <a:rPr lang="cs-CZ" b="1" dirty="0">
                <a:latin typeface="Corbel" panose="020B0503020204020204" pitchFamily="34" charset="0"/>
              </a:rPr>
              <a:t>na každý turnus, </a:t>
            </a:r>
            <a:r>
              <a:rPr lang="cs-CZ" dirty="0">
                <a:latin typeface="Corbel" panose="020B0503020204020204" pitchFamily="34" charset="0"/>
              </a:rPr>
              <a:t>podmínka realizace projektu; není součástí žádosti o podporu);</a:t>
            </a:r>
          </a:p>
          <a:p>
            <a:pPr lvl="1">
              <a:lnSpc>
                <a:spcPct val="100000"/>
              </a:lnSpc>
              <a:spcAft>
                <a:spcPts val="600"/>
              </a:spcAft>
            </a:pPr>
            <a:r>
              <a:rPr lang="cs-CZ" dirty="0">
                <a:latin typeface="Corbel" panose="020B0503020204020204" pitchFamily="34" charset="0"/>
              </a:rPr>
              <a:t>Vedení denní evidence (elektronicky nebo v listinné podobě) přítomných dětí (čas příchodu, odchodu dítěte).</a:t>
            </a:r>
          </a:p>
          <a:p>
            <a:r>
              <a:rPr lang="pl-PL" sz="2000" dirty="0"/>
              <a:t>POZOR NA BAGATELNÍ PODPORU: MIN. 40 HODIN</a:t>
            </a:r>
          </a:p>
          <a:p>
            <a:pPr marL="0" indent="0">
              <a:buNone/>
            </a:pPr>
            <a:endParaRPr lang="pl-PL" sz="2000" dirty="0"/>
          </a:p>
          <a:p>
            <a:pPr marL="0" indent="0">
              <a:buNone/>
            </a:pPr>
            <a:endParaRPr lang="cs-CZ" dirty="0"/>
          </a:p>
          <a:p>
            <a:endParaRPr lang="cs-CZ" dirty="0"/>
          </a:p>
        </p:txBody>
      </p:sp>
    </p:spTree>
    <p:extLst>
      <p:ext uri="{BB962C8B-B14F-4D97-AF65-F5344CB8AC3E}">
        <p14:creationId xmlns:p14="http://schemas.microsoft.com/office/powerpoint/2010/main" val="1354857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CB1D11-7895-49E5-8811-51BA332A4E2E}"/>
              </a:ext>
            </a:extLst>
          </p:cNvPr>
          <p:cNvSpPr>
            <a:spLocks noGrp="1"/>
          </p:cNvSpPr>
          <p:nvPr>
            <p:ph type="title"/>
          </p:nvPr>
        </p:nvSpPr>
        <p:spPr>
          <a:xfrm>
            <a:off x="838200" y="186267"/>
            <a:ext cx="10515600" cy="1032933"/>
          </a:xfrm>
        </p:spPr>
        <p:txBody>
          <a:bodyPr/>
          <a:lstStyle/>
          <a:p>
            <a:r>
              <a:rPr lang="cs-CZ" dirty="0">
                <a:latin typeface="Corbel" panose="020B0503020204020204" pitchFamily="34" charset="0"/>
              </a:rPr>
              <a:t>A. 3 Dětské skupiny</a:t>
            </a:r>
          </a:p>
        </p:txBody>
      </p:sp>
      <p:sp>
        <p:nvSpPr>
          <p:cNvPr id="3" name="Zástupný symbol pro obsah 2">
            <a:extLst>
              <a:ext uri="{FF2B5EF4-FFF2-40B4-BE49-F238E27FC236}">
                <a16:creationId xmlns:a16="http://schemas.microsoft.com/office/drawing/2014/main" id="{C7BAD7E5-4423-49D0-820A-46FA45F674BD}"/>
              </a:ext>
            </a:extLst>
          </p:cNvPr>
          <p:cNvSpPr>
            <a:spLocks noGrp="1"/>
          </p:cNvSpPr>
          <p:nvPr>
            <p:ph idx="1"/>
          </p:nvPr>
        </p:nvSpPr>
        <p:spPr>
          <a:xfrm>
            <a:off x="838200" y="1422400"/>
            <a:ext cx="10515600" cy="4754563"/>
          </a:xfrm>
        </p:spPr>
        <p:txBody>
          <a:bodyPr>
            <a:normAutofit/>
          </a:bodyPr>
          <a:lstStyle/>
          <a:p>
            <a:r>
              <a:rPr lang="cs-CZ" sz="2600" dirty="0"/>
              <a:t>péče o dítě </a:t>
            </a:r>
          </a:p>
          <a:p>
            <a:r>
              <a:rPr lang="cs-CZ" sz="2600" dirty="0"/>
              <a:t>je poskytována mimo domácnost dítěte v kolektivu dětí, je určena pro děti od 1 roku věku do zahájení povinné školní docházky </a:t>
            </a:r>
          </a:p>
          <a:p>
            <a:r>
              <a:rPr lang="cs-CZ" sz="2600" dirty="0"/>
              <a:t>Podpora je určena: </a:t>
            </a:r>
          </a:p>
          <a:p>
            <a:pPr marL="457200" lvl="1" indent="0">
              <a:buNone/>
            </a:pPr>
            <a:r>
              <a:rPr lang="cs-CZ" sz="2200" dirty="0"/>
              <a:t>a) </a:t>
            </a:r>
            <a:r>
              <a:rPr lang="cs-CZ" sz="2200" b="1" dirty="0"/>
              <a:t>provoz dětských skupin</a:t>
            </a:r>
            <a:r>
              <a:rPr lang="cs-CZ" sz="2200" dirty="0"/>
              <a:t> dle zákona č. 247/2014 Sb., o poskytování služby péče o děti v dětské skupině za účelem zapojení rodičů do pracovního procesu, </a:t>
            </a:r>
          </a:p>
          <a:p>
            <a:pPr marL="457200" lvl="1" indent="0">
              <a:buNone/>
            </a:pPr>
            <a:r>
              <a:rPr lang="cs-CZ" sz="2200" dirty="0"/>
              <a:t>b) </a:t>
            </a:r>
            <a:r>
              <a:rPr lang="cs-CZ" sz="2200" b="1" dirty="0"/>
              <a:t>vybudování/transformaci a provoz dětských skupin</a:t>
            </a:r>
            <a:r>
              <a:rPr lang="cs-CZ" sz="2200" dirty="0"/>
              <a:t> dle zákona č. 247/2014 Sb., o poskytování služby péče o děti v dětské skupině za účelem zapojení rodičů do pracovního procesu.</a:t>
            </a:r>
          </a:p>
          <a:p>
            <a:pPr marL="0" indent="0">
              <a:buNone/>
            </a:pPr>
            <a:r>
              <a:rPr lang="cs-CZ" sz="2600" i="1" dirty="0"/>
              <a:t>Vytvoření dětské skupiny z jiného typu zařízení péče o děti předškolního věku a zapsání jako dětská skupina dle zákona č. 247/2014 Sb., o poskytování služby péče o děti v dětské skupině v době realizace projektu.</a:t>
            </a:r>
            <a:endParaRPr lang="cs-CZ" sz="2600" dirty="0"/>
          </a:p>
          <a:p>
            <a:pPr marL="0" indent="0">
              <a:buNone/>
            </a:pPr>
            <a:endParaRPr lang="pl-PL" sz="2000" dirty="0"/>
          </a:p>
          <a:p>
            <a:pPr marL="0" indent="0">
              <a:buNone/>
            </a:pPr>
            <a:endParaRPr lang="cs-CZ" dirty="0"/>
          </a:p>
          <a:p>
            <a:endParaRPr lang="cs-CZ" dirty="0"/>
          </a:p>
        </p:txBody>
      </p:sp>
    </p:spTree>
    <p:extLst>
      <p:ext uri="{BB962C8B-B14F-4D97-AF65-F5344CB8AC3E}">
        <p14:creationId xmlns:p14="http://schemas.microsoft.com/office/powerpoint/2010/main" val="4122940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143F1A-E967-4A99-96B3-911BBC558AF1}"/>
              </a:ext>
            </a:extLst>
          </p:cNvPr>
          <p:cNvSpPr>
            <a:spLocks noGrp="1"/>
          </p:cNvSpPr>
          <p:nvPr>
            <p:ph type="title"/>
          </p:nvPr>
        </p:nvSpPr>
        <p:spPr/>
        <p:txBody>
          <a:bodyPr/>
          <a:lstStyle/>
          <a:p>
            <a:r>
              <a:rPr lang="cs-CZ" b="1" dirty="0"/>
              <a:t>Podmínky cílové skupiny</a:t>
            </a:r>
          </a:p>
        </p:txBody>
      </p:sp>
      <p:sp>
        <p:nvSpPr>
          <p:cNvPr id="3" name="Zástupný symbol pro obsah 2">
            <a:extLst>
              <a:ext uri="{FF2B5EF4-FFF2-40B4-BE49-F238E27FC236}">
                <a16:creationId xmlns:a16="http://schemas.microsoft.com/office/drawing/2014/main" id="{EF07F23B-727B-426D-8EAD-76C03BFBB1CB}"/>
              </a:ext>
            </a:extLst>
          </p:cNvPr>
          <p:cNvSpPr>
            <a:spLocks noGrp="1"/>
          </p:cNvSpPr>
          <p:nvPr>
            <p:ph idx="1"/>
          </p:nvPr>
        </p:nvSpPr>
        <p:spPr>
          <a:xfrm>
            <a:off x="838200" y="2116667"/>
            <a:ext cx="10515600" cy="4741332"/>
          </a:xfrm>
        </p:spPr>
        <p:txBody>
          <a:bodyPr>
            <a:normAutofit/>
          </a:bodyPr>
          <a:lstStyle/>
          <a:p>
            <a:pPr marL="0" indent="0" algn="ctr">
              <a:buNone/>
            </a:pPr>
            <a:r>
              <a:rPr lang="cs-CZ" dirty="0"/>
              <a:t>U cílové skupiny rodičů dětí musí být zajištěna </a:t>
            </a:r>
            <a:r>
              <a:rPr lang="cs-CZ" u="sng" dirty="0"/>
              <a:t>vazba na trh práce</a:t>
            </a:r>
            <a:r>
              <a:rPr lang="cs-CZ" dirty="0"/>
              <a:t>!</a:t>
            </a:r>
          </a:p>
          <a:p>
            <a:pPr marL="0" indent="0" algn="ctr">
              <a:buNone/>
            </a:pPr>
            <a:endParaRPr lang="cs-CZ" dirty="0"/>
          </a:p>
          <a:p>
            <a:pPr marL="0" indent="0">
              <a:buNone/>
            </a:pPr>
            <a:r>
              <a:rPr lang="cs-CZ" sz="2400" dirty="0"/>
              <a:t>Rodiče dětí jsou (alespoň jedno z kritérií níže musí být splněno u OBOU RODIČŮ):</a:t>
            </a:r>
          </a:p>
          <a:p>
            <a:pPr lvl="1"/>
            <a:r>
              <a:rPr lang="cs-CZ" dirty="0"/>
              <a:t>jsou zaměstnaní, vykonávají podnikatelskou činnost,</a:t>
            </a:r>
          </a:p>
          <a:p>
            <a:pPr lvl="1"/>
            <a:r>
              <a:rPr lang="cs-CZ" dirty="0"/>
              <a:t>v případě nezaměstnanosti si zaměstnání aktivně hledají, jsou zapojeni v procesu vzdělávání </a:t>
            </a:r>
            <a:r>
              <a:rPr lang="cs-CZ" sz="2000" dirty="0"/>
              <a:t>či rekvalifikace</a:t>
            </a:r>
          </a:p>
          <a:p>
            <a:pPr marL="0" indent="0">
              <a:buNone/>
            </a:pPr>
            <a:endParaRPr lang="cs-CZ" sz="2400" dirty="0"/>
          </a:p>
          <a:p>
            <a:r>
              <a:rPr lang="cs-CZ" sz="2400" dirty="0"/>
              <a:t>Osoby pečující o dítě: uvedeny v přihlášce dítěte do zařízení</a:t>
            </a:r>
          </a:p>
          <a:p>
            <a:r>
              <a:rPr lang="cs-CZ" sz="2400" dirty="0"/>
              <a:t>V případě střídavé péče: údaje pro jednu z domácností, kde dítě pobývá</a:t>
            </a:r>
          </a:p>
          <a:p>
            <a:endParaRPr lang="cs-CZ" dirty="0"/>
          </a:p>
        </p:txBody>
      </p:sp>
    </p:spTree>
    <p:extLst>
      <p:ext uri="{BB962C8B-B14F-4D97-AF65-F5344CB8AC3E}">
        <p14:creationId xmlns:p14="http://schemas.microsoft.com/office/powerpoint/2010/main" val="2695062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700AA576-B6E1-4E51-84A5-5CD722AF15FA}"/>
              </a:ext>
            </a:extLst>
          </p:cNvPr>
          <p:cNvSpPr>
            <a:spLocks noGrp="1"/>
          </p:cNvSpPr>
          <p:nvPr>
            <p:ph idx="1"/>
          </p:nvPr>
        </p:nvSpPr>
        <p:spPr>
          <a:xfrm>
            <a:off x="385233" y="233891"/>
            <a:ext cx="11421533" cy="6624109"/>
          </a:xfrm>
        </p:spPr>
        <p:txBody>
          <a:bodyPr>
            <a:normAutofit fontScale="92500" lnSpcReduction="20000"/>
          </a:bodyPr>
          <a:lstStyle/>
          <a:p>
            <a:pPr marL="0" indent="0">
              <a:buNone/>
            </a:pPr>
            <a:r>
              <a:rPr lang="cs-CZ" b="1" dirty="0"/>
              <a:t>Doložení vazby rodičů na trh práce:</a:t>
            </a:r>
          </a:p>
          <a:p>
            <a:pPr marL="0" indent="0">
              <a:buNone/>
            </a:pPr>
            <a:endParaRPr lang="cs-CZ" dirty="0"/>
          </a:p>
          <a:p>
            <a:pPr>
              <a:lnSpc>
                <a:spcPct val="120000"/>
              </a:lnSpc>
              <a:spcBef>
                <a:spcPts val="600"/>
              </a:spcBef>
              <a:spcAft>
                <a:spcPts val="600"/>
              </a:spcAft>
            </a:pPr>
            <a:r>
              <a:rPr lang="cs-CZ" sz="2400" b="1" dirty="0"/>
              <a:t>zaměstnaný rodič:</a:t>
            </a:r>
          </a:p>
          <a:p>
            <a:pPr lvl="1">
              <a:lnSpc>
                <a:spcPct val="120000"/>
              </a:lnSpc>
              <a:spcBef>
                <a:spcPts val="600"/>
              </a:spcBef>
              <a:spcAft>
                <a:spcPts val="600"/>
              </a:spcAft>
            </a:pPr>
            <a:r>
              <a:rPr lang="cs-CZ" dirty="0"/>
              <a:t>potvrzení zaměstnavatele o pracovním poměru (pracovní smlouva, DPP, DPČ) s uvedením doby trvání pracovního poměru</a:t>
            </a:r>
          </a:p>
          <a:p>
            <a:pPr>
              <a:lnSpc>
                <a:spcPct val="120000"/>
              </a:lnSpc>
              <a:spcBef>
                <a:spcPts val="600"/>
              </a:spcBef>
              <a:spcAft>
                <a:spcPts val="600"/>
              </a:spcAft>
            </a:pPr>
            <a:r>
              <a:rPr lang="cs-CZ" sz="2400" b="1" dirty="0"/>
              <a:t>OSVČ:</a:t>
            </a:r>
          </a:p>
          <a:p>
            <a:pPr lvl="1">
              <a:lnSpc>
                <a:spcPct val="120000"/>
              </a:lnSpc>
              <a:spcBef>
                <a:spcPts val="600"/>
              </a:spcBef>
              <a:spcAft>
                <a:spcPts val="600"/>
              </a:spcAft>
            </a:pPr>
            <a:r>
              <a:rPr lang="cs-CZ" dirty="0"/>
              <a:t>potvrzení ČSSZ o úhradě odvodů na sociální pojištění</a:t>
            </a:r>
          </a:p>
          <a:p>
            <a:pPr>
              <a:lnSpc>
                <a:spcPct val="120000"/>
              </a:lnSpc>
              <a:spcBef>
                <a:spcPts val="600"/>
              </a:spcBef>
              <a:spcAft>
                <a:spcPts val="600"/>
              </a:spcAft>
            </a:pPr>
            <a:r>
              <a:rPr lang="cs-CZ" sz="2400" b="1" dirty="0"/>
              <a:t>nezaměstnaný rodič:</a:t>
            </a:r>
          </a:p>
          <a:p>
            <a:pPr lvl="1">
              <a:lnSpc>
                <a:spcPct val="120000"/>
              </a:lnSpc>
              <a:spcBef>
                <a:spcPts val="600"/>
              </a:spcBef>
              <a:spcAft>
                <a:spcPts val="600"/>
              </a:spcAft>
            </a:pPr>
            <a:r>
              <a:rPr lang="cs-CZ" dirty="0"/>
              <a:t>potvrzení z ÚP ČR o vedení v evidenci uchazečů o zaměstnání</a:t>
            </a:r>
          </a:p>
          <a:p>
            <a:pPr>
              <a:lnSpc>
                <a:spcPct val="120000"/>
              </a:lnSpc>
              <a:spcBef>
                <a:spcPts val="600"/>
              </a:spcBef>
              <a:spcAft>
                <a:spcPts val="600"/>
              </a:spcAft>
            </a:pPr>
            <a:r>
              <a:rPr lang="cs-CZ" sz="2400" b="1" dirty="0"/>
              <a:t>osoby v procesu vzdělávání:</a:t>
            </a:r>
          </a:p>
          <a:p>
            <a:pPr lvl="1">
              <a:lnSpc>
                <a:spcPct val="120000"/>
              </a:lnSpc>
              <a:spcBef>
                <a:spcPts val="600"/>
              </a:spcBef>
              <a:spcAft>
                <a:spcPts val="600"/>
              </a:spcAft>
            </a:pPr>
            <a:r>
              <a:rPr lang="cs-CZ" dirty="0"/>
              <a:t>potvrzení o studiu</a:t>
            </a:r>
          </a:p>
          <a:p>
            <a:pPr>
              <a:lnSpc>
                <a:spcPct val="120000"/>
              </a:lnSpc>
              <a:spcBef>
                <a:spcPts val="600"/>
              </a:spcBef>
              <a:spcAft>
                <a:spcPts val="600"/>
              </a:spcAft>
            </a:pPr>
            <a:r>
              <a:rPr lang="cs-CZ" sz="2400" b="1" dirty="0"/>
              <a:t>osoby v rekvalifikaci:</a:t>
            </a:r>
          </a:p>
          <a:p>
            <a:pPr lvl="1">
              <a:lnSpc>
                <a:spcPct val="120000"/>
              </a:lnSpc>
              <a:spcBef>
                <a:spcPts val="600"/>
              </a:spcBef>
              <a:spcAft>
                <a:spcPts val="600"/>
              </a:spcAft>
            </a:pPr>
            <a:r>
              <a:rPr lang="cs-CZ" dirty="0"/>
              <a:t>potvrzení o účasti na rekvalifikačním kurzu a certifikát/potvrzení o jeho úspěšném ukončení, v případě ukončení kurzu v době konání projektu</a:t>
            </a:r>
          </a:p>
          <a:p>
            <a:endParaRPr lang="cs-CZ" dirty="0"/>
          </a:p>
        </p:txBody>
      </p:sp>
    </p:spTree>
    <p:extLst>
      <p:ext uri="{BB962C8B-B14F-4D97-AF65-F5344CB8AC3E}">
        <p14:creationId xmlns:p14="http://schemas.microsoft.com/office/powerpoint/2010/main" val="2679696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EC4D21-B1B2-43D1-8362-A4AECBB5A923}"/>
              </a:ext>
            </a:extLst>
          </p:cNvPr>
          <p:cNvSpPr>
            <a:spLocks noGrp="1"/>
          </p:cNvSpPr>
          <p:nvPr>
            <p:ph type="title"/>
          </p:nvPr>
        </p:nvSpPr>
        <p:spPr>
          <a:xfrm>
            <a:off x="338668" y="270933"/>
            <a:ext cx="11514664" cy="820208"/>
          </a:xfrm>
        </p:spPr>
        <p:txBody>
          <a:bodyPr>
            <a:normAutofit fontScale="90000"/>
          </a:bodyPr>
          <a:lstStyle/>
          <a:p>
            <a:r>
              <a:rPr lang="cs-CZ" b="1" dirty="0"/>
              <a:t>Povinná dokumentace projektu</a:t>
            </a:r>
            <a:br>
              <a:rPr lang="cs-CZ" dirty="0"/>
            </a:br>
            <a:endParaRPr lang="cs-CZ" dirty="0"/>
          </a:p>
        </p:txBody>
      </p:sp>
      <p:sp>
        <p:nvSpPr>
          <p:cNvPr id="3" name="Zástupný symbol pro obsah 2">
            <a:extLst>
              <a:ext uri="{FF2B5EF4-FFF2-40B4-BE49-F238E27FC236}">
                <a16:creationId xmlns:a16="http://schemas.microsoft.com/office/drawing/2014/main" id="{1D9CAF71-D34A-4582-9F38-4AA3ECB4BCD4}"/>
              </a:ext>
            </a:extLst>
          </p:cNvPr>
          <p:cNvSpPr>
            <a:spLocks noGrp="1"/>
          </p:cNvSpPr>
          <p:nvPr>
            <p:ph idx="1"/>
          </p:nvPr>
        </p:nvSpPr>
        <p:spPr>
          <a:xfrm>
            <a:off x="321733" y="965200"/>
            <a:ext cx="11531599" cy="5621867"/>
          </a:xfrm>
        </p:spPr>
        <p:txBody>
          <a:bodyPr>
            <a:normAutofit fontScale="85000" lnSpcReduction="20000"/>
          </a:bodyPr>
          <a:lstStyle/>
          <a:p>
            <a:pPr>
              <a:lnSpc>
                <a:spcPct val="120000"/>
              </a:lnSpc>
              <a:spcBef>
                <a:spcPts val="600"/>
              </a:spcBef>
              <a:spcAft>
                <a:spcPts val="600"/>
              </a:spcAft>
            </a:pPr>
            <a:r>
              <a:rPr lang="cs-CZ" sz="2400" dirty="0"/>
              <a:t>Písemná smlouva s rodiči dětí o poskytování služby</a:t>
            </a:r>
          </a:p>
          <a:p>
            <a:pPr>
              <a:lnSpc>
                <a:spcPct val="120000"/>
              </a:lnSpc>
              <a:spcBef>
                <a:spcPts val="600"/>
              </a:spcBef>
              <a:spcAft>
                <a:spcPts val="600"/>
              </a:spcAft>
            </a:pPr>
            <a:r>
              <a:rPr lang="cs-CZ" sz="2400" dirty="0"/>
              <a:t>Evidence přítomnosti dětí</a:t>
            </a:r>
          </a:p>
          <a:p>
            <a:pPr>
              <a:lnSpc>
                <a:spcPct val="120000"/>
              </a:lnSpc>
              <a:spcBef>
                <a:spcPts val="600"/>
              </a:spcBef>
              <a:spcAft>
                <a:spcPts val="600"/>
              </a:spcAft>
            </a:pPr>
            <a:r>
              <a:rPr lang="cs-CZ" sz="2400" dirty="0"/>
              <a:t>Doklady o vazbě rodičů (osob pečujících o děti ve společné domácnosti) na trh práce</a:t>
            </a:r>
          </a:p>
          <a:p>
            <a:pPr>
              <a:lnSpc>
                <a:spcPct val="120000"/>
              </a:lnSpc>
              <a:spcBef>
                <a:spcPts val="600"/>
              </a:spcBef>
              <a:spcAft>
                <a:spcPts val="600"/>
              </a:spcAft>
            </a:pPr>
            <a:r>
              <a:rPr lang="cs-CZ" sz="2400" dirty="0"/>
              <a:t>Frekvence dokládání:</a:t>
            </a:r>
          </a:p>
          <a:p>
            <a:pPr lvl="2">
              <a:lnSpc>
                <a:spcPct val="120000"/>
              </a:lnSpc>
              <a:spcBef>
                <a:spcPts val="600"/>
              </a:spcBef>
              <a:spcAft>
                <a:spcPts val="600"/>
              </a:spcAft>
            </a:pPr>
            <a:r>
              <a:rPr lang="cs-CZ" sz="2400" dirty="0"/>
              <a:t>PŘED přijetím dítěte do zařízení</a:t>
            </a:r>
          </a:p>
          <a:p>
            <a:pPr lvl="2">
              <a:lnSpc>
                <a:spcPct val="120000"/>
              </a:lnSpc>
              <a:spcBef>
                <a:spcPts val="600"/>
              </a:spcBef>
              <a:spcAft>
                <a:spcPts val="600"/>
              </a:spcAft>
            </a:pPr>
            <a:r>
              <a:rPr lang="cs-CZ" sz="2400" dirty="0"/>
              <a:t>AKTUALIZACE při změně</a:t>
            </a:r>
          </a:p>
          <a:p>
            <a:pPr>
              <a:lnSpc>
                <a:spcPct val="120000"/>
              </a:lnSpc>
              <a:spcBef>
                <a:spcPts val="600"/>
              </a:spcBef>
              <a:spcAft>
                <a:spcPts val="600"/>
              </a:spcAft>
            </a:pPr>
            <a:r>
              <a:rPr lang="cs-CZ" sz="2400" dirty="0"/>
              <a:t>Písemná smlouva: aktualizace alespoň na každý školní rok</a:t>
            </a:r>
          </a:p>
          <a:p>
            <a:pPr marL="0" indent="0">
              <a:lnSpc>
                <a:spcPct val="120000"/>
              </a:lnSpc>
              <a:spcBef>
                <a:spcPts val="600"/>
              </a:spcBef>
              <a:spcAft>
                <a:spcPts val="600"/>
              </a:spcAft>
              <a:buNone/>
            </a:pPr>
            <a:r>
              <a:rPr lang="cs-CZ" sz="2400" dirty="0"/>
              <a:t>!Výdaje, které nebudou součástí projektu (např. stravné dětí), ale jsou NEZBYTNÉ pro realizaci projektu, je potřeba PŘESNĚ definovat v projektové žádosti!</a:t>
            </a:r>
          </a:p>
          <a:p>
            <a:r>
              <a:rPr lang="cs-CZ" sz="2500" b="1" dirty="0">
                <a:latin typeface="+mj-lt"/>
                <a:cs typeface="Calibri" panose="020F0502020204030204" pitchFamily="34" charset="0"/>
              </a:rPr>
              <a:t>Doporučení k podporované aktivitě Podpora prorodinných opatření:</a:t>
            </a:r>
            <a:endParaRPr lang="cs-CZ" sz="2500" dirty="0">
              <a:latin typeface="+mj-lt"/>
              <a:cs typeface="Calibri" panose="020F0502020204030204" pitchFamily="34" charset="0"/>
            </a:endParaRPr>
          </a:p>
          <a:p>
            <a:pPr marL="0" indent="0">
              <a:buNone/>
            </a:pPr>
            <a:r>
              <a:rPr lang="cs-CZ" sz="2500" dirty="0">
                <a:latin typeface="+mj-lt"/>
                <a:cs typeface="Calibri" panose="020F0502020204030204" pitchFamily="34" charset="0"/>
              </a:rPr>
              <a:t>Doporučujeme uzavřít pojištění odpovědnosti za škody (zahrnující pobyt v prostorách zařízení i volný pohyb dětí mimo zařízení), výdaj lze hradit z nepřímých nákladů projektu! </a:t>
            </a:r>
          </a:p>
          <a:p>
            <a:pPr marL="0" indent="0">
              <a:buNone/>
            </a:pPr>
            <a:r>
              <a:rPr lang="cs-CZ" sz="2500" i="1" dirty="0">
                <a:latin typeface="+mj-lt"/>
                <a:cs typeface="Calibri" panose="020F0502020204030204" pitchFamily="34" charset="0"/>
              </a:rPr>
              <a:t>U Dětských skupin je dle § 12 zákona č. 247/2014 Sb., pojištění povinné, avšak hrazeno musí být z nepřímých nákladů.</a:t>
            </a:r>
            <a:endParaRPr lang="cs-CZ" sz="2500" dirty="0">
              <a:latin typeface="+mj-lt"/>
              <a:cs typeface="Calibri" panose="020F0502020204030204" pitchFamily="34" charset="0"/>
            </a:endParaRPr>
          </a:p>
          <a:p>
            <a:pPr marL="0" indent="0">
              <a:lnSpc>
                <a:spcPct val="120000"/>
              </a:lnSpc>
              <a:spcBef>
                <a:spcPts val="600"/>
              </a:spcBef>
              <a:spcAft>
                <a:spcPts val="600"/>
              </a:spcAft>
              <a:buNone/>
            </a:pPr>
            <a:endParaRPr lang="cs-CZ" sz="2400" dirty="0"/>
          </a:p>
          <a:p>
            <a:endParaRPr lang="cs-CZ" dirty="0"/>
          </a:p>
        </p:txBody>
      </p:sp>
    </p:spTree>
    <p:extLst>
      <p:ext uri="{BB962C8B-B14F-4D97-AF65-F5344CB8AC3E}">
        <p14:creationId xmlns:p14="http://schemas.microsoft.com/office/powerpoint/2010/main" val="424937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373724-85CD-4BD7-8367-28676207B501}"/>
              </a:ext>
            </a:extLst>
          </p:cNvPr>
          <p:cNvSpPr>
            <a:spLocks noGrp="1"/>
          </p:cNvSpPr>
          <p:nvPr>
            <p:ph type="title"/>
          </p:nvPr>
        </p:nvSpPr>
        <p:spPr>
          <a:xfrm>
            <a:off x="838200" y="18255"/>
            <a:ext cx="10515600" cy="1048545"/>
          </a:xfrm>
        </p:spPr>
        <p:txBody>
          <a:bodyPr/>
          <a:lstStyle/>
          <a:p>
            <a:r>
              <a:rPr lang="cs-CZ" dirty="0"/>
              <a:t>Podpořené osoby</a:t>
            </a:r>
          </a:p>
        </p:txBody>
      </p:sp>
      <p:sp>
        <p:nvSpPr>
          <p:cNvPr id="3" name="Zástupný symbol pro obsah 2">
            <a:extLst>
              <a:ext uri="{FF2B5EF4-FFF2-40B4-BE49-F238E27FC236}">
                <a16:creationId xmlns:a16="http://schemas.microsoft.com/office/drawing/2014/main" id="{072E6FCC-8CA9-4EB0-9CD0-CA474C5B9A4B}"/>
              </a:ext>
            </a:extLst>
          </p:cNvPr>
          <p:cNvSpPr>
            <a:spLocks noGrp="1"/>
          </p:cNvSpPr>
          <p:nvPr>
            <p:ph idx="1"/>
          </p:nvPr>
        </p:nvSpPr>
        <p:spPr>
          <a:xfrm>
            <a:off x="838200" y="1185333"/>
            <a:ext cx="10515600" cy="5654412"/>
          </a:xfrm>
        </p:spPr>
        <p:txBody>
          <a:bodyPr>
            <a:normAutofit/>
          </a:bodyPr>
          <a:lstStyle/>
          <a:p>
            <a:pPr>
              <a:spcBef>
                <a:spcPts val="1200"/>
              </a:spcBef>
              <a:spcAft>
                <a:spcPts val="1200"/>
              </a:spcAft>
            </a:pPr>
            <a:r>
              <a:rPr lang="cs-CZ" sz="2200" dirty="0"/>
              <a:t>Do indikátorů je možno započítat vždy JEN JEDNOHO z rodičů</a:t>
            </a:r>
          </a:p>
          <a:p>
            <a:pPr marL="914400" lvl="2" indent="0">
              <a:spcBef>
                <a:spcPts val="1200"/>
              </a:spcBef>
              <a:spcAft>
                <a:spcPts val="1200"/>
              </a:spcAft>
              <a:buNone/>
            </a:pPr>
            <a:r>
              <a:rPr lang="cs-CZ" sz="2200" dirty="0"/>
              <a:t>(příp. osob pečujících o dítě ve společné domácnosti)</a:t>
            </a:r>
          </a:p>
          <a:p>
            <a:pPr marL="914400" lvl="2" indent="0">
              <a:spcBef>
                <a:spcPts val="1200"/>
              </a:spcBef>
              <a:spcAft>
                <a:spcPts val="1200"/>
              </a:spcAft>
              <a:buNone/>
            </a:pPr>
            <a:endParaRPr lang="cs-CZ" sz="2200" dirty="0"/>
          </a:p>
          <a:p>
            <a:pPr>
              <a:spcBef>
                <a:spcPts val="1200"/>
              </a:spcBef>
              <a:spcAft>
                <a:spcPts val="1200"/>
              </a:spcAft>
            </a:pPr>
            <a:r>
              <a:rPr lang="cs-CZ" sz="2200" dirty="0"/>
              <a:t>V případě sourozenců:                                 podpořenou osobou je jen JEDEN z rodičů</a:t>
            </a:r>
          </a:p>
          <a:p>
            <a:pPr>
              <a:lnSpc>
                <a:spcPct val="100000"/>
              </a:lnSpc>
              <a:spcBef>
                <a:spcPts val="1200"/>
              </a:spcBef>
              <a:spcAft>
                <a:spcPts val="1200"/>
              </a:spcAft>
            </a:pPr>
            <a:r>
              <a:rPr lang="cs-CZ" sz="2200" dirty="0"/>
              <a:t>V případě využívání více služeb dítětem: podpořenou osobou je jen JEDEN z rodičů</a:t>
            </a:r>
          </a:p>
          <a:p>
            <a:pPr marL="0" indent="0">
              <a:spcBef>
                <a:spcPts val="1200"/>
              </a:spcBef>
              <a:spcAft>
                <a:spcPts val="1200"/>
              </a:spcAft>
              <a:buNone/>
            </a:pPr>
            <a:r>
              <a:rPr lang="cs-CZ" sz="2200" dirty="0"/>
              <a:t>(I V PŘÍPADĚ PĚTI SOUROZENCŮ NA TÁBOŘE BUDE TAK V POČTU ÚČASTNÍKŮ FIGUROVAT RODIČ JEN JEDNOU)</a:t>
            </a:r>
          </a:p>
          <a:p>
            <a:pPr marL="0" indent="0">
              <a:spcBef>
                <a:spcPts val="1200"/>
              </a:spcBef>
              <a:spcAft>
                <a:spcPts val="1200"/>
              </a:spcAft>
              <a:buNone/>
            </a:pPr>
            <a:endParaRPr lang="cs-CZ" sz="2200" dirty="0"/>
          </a:p>
          <a:p>
            <a:pPr>
              <a:spcBef>
                <a:spcPts val="1200"/>
              </a:spcBef>
              <a:spcAft>
                <a:spcPts val="1200"/>
              </a:spcAft>
            </a:pPr>
            <a:r>
              <a:rPr lang="cs-CZ" sz="2200" dirty="0"/>
              <a:t>Dítě ve střídavé péči: podpořenými osobami jsou </a:t>
            </a:r>
            <a:r>
              <a:rPr lang="cs-CZ" sz="2200" b="1" dirty="0"/>
              <a:t>OBA</a:t>
            </a:r>
            <a:r>
              <a:rPr lang="cs-CZ" sz="2200" dirty="0"/>
              <a:t> rodiče</a:t>
            </a:r>
          </a:p>
          <a:p>
            <a:endParaRPr lang="cs-CZ" dirty="0"/>
          </a:p>
        </p:txBody>
      </p:sp>
    </p:spTree>
    <p:extLst>
      <p:ext uri="{BB962C8B-B14F-4D97-AF65-F5344CB8AC3E}">
        <p14:creationId xmlns:p14="http://schemas.microsoft.com/office/powerpoint/2010/main" val="3765883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208DAB-9BB8-4C8B-8B84-18D7154D4425}"/>
              </a:ext>
            </a:extLst>
          </p:cNvPr>
          <p:cNvSpPr>
            <a:spLocks noGrp="1"/>
          </p:cNvSpPr>
          <p:nvPr>
            <p:ph type="title"/>
          </p:nvPr>
        </p:nvSpPr>
        <p:spPr>
          <a:xfrm>
            <a:off x="838200" y="1"/>
            <a:ext cx="10515600" cy="1509485"/>
          </a:xfrm>
        </p:spPr>
        <p:txBody>
          <a:bodyPr>
            <a:normAutofit/>
          </a:bodyPr>
          <a:lstStyle/>
          <a:p>
            <a:r>
              <a:rPr lang="cs-CZ" b="1" dirty="0"/>
              <a:t>Nepodporované aktivity</a:t>
            </a:r>
          </a:p>
        </p:txBody>
      </p:sp>
      <p:sp>
        <p:nvSpPr>
          <p:cNvPr id="3" name="Zástupný symbol pro obsah 2">
            <a:extLst>
              <a:ext uri="{FF2B5EF4-FFF2-40B4-BE49-F238E27FC236}">
                <a16:creationId xmlns:a16="http://schemas.microsoft.com/office/drawing/2014/main" id="{12163470-EC90-4E2E-A7EF-A251727E696D}"/>
              </a:ext>
            </a:extLst>
          </p:cNvPr>
          <p:cNvSpPr>
            <a:spLocks noGrp="1"/>
          </p:cNvSpPr>
          <p:nvPr>
            <p:ph idx="1"/>
          </p:nvPr>
        </p:nvSpPr>
        <p:spPr>
          <a:xfrm>
            <a:off x="838200" y="1901370"/>
            <a:ext cx="10515600" cy="4758509"/>
          </a:xfrm>
        </p:spPr>
        <p:txBody>
          <a:bodyPr>
            <a:normAutofit/>
          </a:bodyPr>
          <a:lstStyle/>
          <a:p>
            <a:r>
              <a:rPr lang="cs-CZ" sz="2000" dirty="0">
                <a:latin typeface="Corbel" panose="020B0503020204020204" pitchFamily="34" charset="0"/>
              </a:rPr>
              <a:t>Volnočasové aktivity </a:t>
            </a:r>
          </a:p>
          <a:p>
            <a:r>
              <a:rPr lang="cs-CZ" sz="2000" dirty="0">
                <a:latin typeface="Corbel" panose="020B0503020204020204" pitchFamily="34" charset="0"/>
              </a:rPr>
              <a:t>PC/jazykové kurzy jako samostatný projekt </a:t>
            </a:r>
          </a:p>
          <a:p>
            <a:r>
              <a:rPr lang="cs-CZ" sz="2000" dirty="0">
                <a:latin typeface="Corbel" panose="020B0503020204020204" pitchFamily="34" charset="0"/>
              </a:rPr>
              <a:t> Osvětová činnost/kampaně jako samostatný projekt </a:t>
            </a:r>
          </a:p>
          <a:p>
            <a:r>
              <a:rPr lang="cs-CZ" sz="2000" dirty="0">
                <a:latin typeface="Corbel" panose="020B0503020204020204" pitchFamily="34" charset="0"/>
              </a:rPr>
              <a:t>Zahraniční stáže </a:t>
            </a:r>
          </a:p>
          <a:p>
            <a:r>
              <a:rPr lang="cs-CZ" sz="2000" dirty="0">
                <a:latin typeface="Corbel" panose="020B0503020204020204" pitchFamily="34" charset="0"/>
              </a:rPr>
              <a:t>Lesní školky (mimo zákon o dětských skupinách kvůli nesplnění hygienických předpisů) </a:t>
            </a:r>
          </a:p>
          <a:p>
            <a:r>
              <a:rPr lang="cs-CZ" sz="2000" dirty="0">
                <a:latin typeface="Corbel" panose="020B0503020204020204" pitchFamily="34" charset="0"/>
              </a:rPr>
              <a:t> Provoz mateřských a rodinných center </a:t>
            </a:r>
          </a:p>
          <a:p>
            <a:r>
              <a:rPr lang="cs-CZ" sz="2000" dirty="0">
                <a:latin typeface="Corbel" panose="020B0503020204020204" pitchFamily="34" charset="0"/>
              </a:rPr>
              <a:t>Vzdělávání členů realizačního týmu s výjimkou: </a:t>
            </a:r>
          </a:p>
          <a:p>
            <a:pPr lvl="1"/>
            <a:r>
              <a:rPr lang="cs-CZ" sz="1600" dirty="0">
                <a:latin typeface="Corbel" panose="020B0503020204020204" pitchFamily="34" charset="0"/>
              </a:rPr>
              <a:t>o vzdělávání realizačního týmu - pečujících osob. </a:t>
            </a:r>
          </a:p>
          <a:p>
            <a:pPr marL="457200" lvl="1" indent="0">
              <a:buNone/>
            </a:pPr>
            <a:endParaRPr lang="cs-CZ" sz="1600" dirty="0">
              <a:latin typeface="Corbel" panose="020B0503020204020204" pitchFamily="34" charset="0"/>
            </a:endParaRPr>
          </a:p>
          <a:p>
            <a:pPr marL="0" indent="0">
              <a:buNone/>
            </a:pPr>
            <a:r>
              <a:rPr lang="cs-CZ" sz="2000" dirty="0">
                <a:latin typeface="Corbel" panose="020B0503020204020204" pitchFamily="34" charset="0"/>
              </a:rPr>
              <a:t>Potřebnost vzdělávacích aktivit zdůvodní žadatel v projektové žádosti.</a:t>
            </a:r>
          </a:p>
          <a:p>
            <a:pPr marL="0" indent="0">
              <a:buNone/>
            </a:pPr>
            <a:endParaRPr lang="cs-CZ" dirty="0"/>
          </a:p>
        </p:txBody>
      </p:sp>
    </p:spTree>
    <p:extLst>
      <p:ext uri="{BB962C8B-B14F-4D97-AF65-F5344CB8AC3E}">
        <p14:creationId xmlns:p14="http://schemas.microsoft.com/office/powerpoint/2010/main" val="834791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6D4036-53AF-4EBD-AA13-4C0DDC71F1F2}"/>
              </a:ext>
            </a:extLst>
          </p:cNvPr>
          <p:cNvSpPr>
            <a:spLocks noGrp="1"/>
          </p:cNvSpPr>
          <p:nvPr>
            <p:ph type="title"/>
          </p:nvPr>
        </p:nvSpPr>
        <p:spPr>
          <a:xfrm>
            <a:off x="838200" y="2727960"/>
            <a:ext cx="10515600" cy="2270760"/>
          </a:xfrm>
        </p:spPr>
        <p:txBody>
          <a:bodyPr>
            <a:normAutofit/>
          </a:bodyPr>
          <a:lstStyle/>
          <a:p>
            <a:pPr algn="r"/>
            <a:r>
              <a:rPr lang="cs-CZ" sz="5400" b="1" dirty="0">
                <a:latin typeface="Corbel" panose="020B0503020204020204" pitchFamily="34" charset="0"/>
              </a:rPr>
              <a:t>Indikátory</a:t>
            </a:r>
          </a:p>
        </p:txBody>
      </p:sp>
      <p:sp>
        <p:nvSpPr>
          <p:cNvPr id="3" name="Zástupný symbol pro obsah 2">
            <a:extLst>
              <a:ext uri="{FF2B5EF4-FFF2-40B4-BE49-F238E27FC236}">
                <a16:creationId xmlns:a16="http://schemas.microsoft.com/office/drawing/2014/main" id="{9DB9153D-915F-4FEA-903A-A575D5D48314}"/>
              </a:ext>
            </a:extLst>
          </p:cNvPr>
          <p:cNvSpPr>
            <a:spLocks noGrp="1"/>
          </p:cNvSpPr>
          <p:nvPr>
            <p:ph idx="1"/>
          </p:nvPr>
        </p:nvSpPr>
        <p:spPr>
          <a:xfrm>
            <a:off x="838200" y="5318759"/>
            <a:ext cx="10515600" cy="858203"/>
          </a:xfrm>
        </p:spPr>
        <p:txBody>
          <a:bodyPr/>
          <a:lstStyle/>
          <a:p>
            <a:endParaRPr lang="cs-CZ" dirty="0"/>
          </a:p>
        </p:txBody>
      </p:sp>
    </p:spTree>
    <p:extLst>
      <p:ext uri="{BB962C8B-B14F-4D97-AF65-F5344CB8AC3E}">
        <p14:creationId xmlns:p14="http://schemas.microsoft.com/office/powerpoint/2010/main" val="4271645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7B37F0-03CA-43F7-9FEB-B0014523870A}"/>
              </a:ext>
            </a:extLst>
          </p:cNvPr>
          <p:cNvSpPr>
            <a:spLocks noGrp="1"/>
          </p:cNvSpPr>
          <p:nvPr>
            <p:ph type="title"/>
          </p:nvPr>
        </p:nvSpPr>
        <p:spPr/>
        <p:txBody>
          <a:bodyPr>
            <a:normAutofit/>
          </a:bodyPr>
          <a:lstStyle/>
          <a:p>
            <a:r>
              <a:rPr lang="cs-CZ" sz="4000" b="1" dirty="0"/>
              <a:t>Program semináře</a:t>
            </a:r>
          </a:p>
        </p:txBody>
      </p:sp>
      <p:sp>
        <p:nvSpPr>
          <p:cNvPr id="3" name="Zástupný symbol pro obsah 2">
            <a:extLst>
              <a:ext uri="{FF2B5EF4-FFF2-40B4-BE49-F238E27FC236}">
                <a16:creationId xmlns:a16="http://schemas.microsoft.com/office/drawing/2014/main" id="{19A2154B-3553-4001-BE20-6154E365CC60}"/>
              </a:ext>
            </a:extLst>
          </p:cNvPr>
          <p:cNvSpPr>
            <a:spLocks noGrp="1"/>
          </p:cNvSpPr>
          <p:nvPr>
            <p:ph idx="1"/>
          </p:nvPr>
        </p:nvSpPr>
        <p:spPr>
          <a:xfrm>
            <a:off x="838200" y="2141537"/>
            <a:ext cx="10515600" cy="4351338"/>
          </a:xfrm>
        </p:spPr>
        <p:txBody>
          <a:bodyPr>
            <a:normAutofit/>
          </a:bodyPr>
          <a:lstStyle/>
          <a:p>
            <a:r>
              <a:rPr lang="cs-CZ" sz="2200" dirty="0">
                <a:latin typeface="Corbel" panose="020B0503020204020204" pitchFamily="34" charset="0"/>
              </a:rPr>
              <a:t>Představení výzvy</a:t>
            </a:r>
          </a:p>
          <a:p>
            <a:pPr lvl="1"/>
            <a:r>
              <a:rPr lang="cs-CZ" sz="1800" dirty="0">
                <a:latin typeface="Corbel" panose="020B0503020204020204" pitchFamily="34" charset="0"/>
              </a:rPr>
              <a:t>Podporované aktivity</a:t>
            </a:r>
          </a:p>
          <a:p>
            <a:pPr lvl="1"/>
            <a:r>
              <a:rPr lang="cs-CZ" sz="1800" dirty="0">
                <a:latin typeface="Corbel" panose="020B0503020204020204" pitchFamily="34" charset="0"/>
              </a:rPr>
              <a:t>Indikátory</a:t>
            </a:r>
          </a:p>
          <a:p>
            <a:pPr lvl="1"/>
            <a:r>
              <a:rPr lang="cs-CZ" sz="1800" dirty="0">
                <a:latin typeface="Corbel" panose="020B0503020204020204" pitchFamily="34" charset="0"/>
              </a:rPr>
              <a:t>Způsobilost výdajů</a:t>
            </a:r>
          </a:p>
          <a:p>
            <a:pPr lvl="1"/>
            <a:r>
              <a:rPr lang="cs-CZ" sz="1800" dirty="0">
                <a:latin typeface="Corbel" panose="020B0503020204020204" pitchFamily="34" charset="0"/>
              </a:rPr>
              <a:t>Proces hodnocení a výběru projektů</a:t>
            </a:r>
          </a:p>
          <a:p>
            <a:pPr lvl="1"/>
            <a:r>
              <a:rPr lang="cs-CZ" sz="1800" dirty="0">
                <a:latin typeface="Corbel" panose="020B0503020204020204" pitchFamily="34" charset="0"/>
              </a:rPr>
              <a:t>Publicita</a:t>
            </a:r>
          </a:p>
          <a:p>
            <a:pPr lvl="1"/>
            <a:r>
              <a:rPr lang="cs-CZ" sz="1800" dirty="0">
                <a:latin typeface="Corbel" panose="020B0503020204020204" pitchFamily="34" charset="0"/>
              </a:rPr>
              <a:t>Postup pro podání Žádosti o dotaci na MAS</a:t>
            </a:r>
          </a:p>
          <a:p>
            <a:pPr lvl="1"/>
            <a:r>
              <a:rPr lang="cs-CZ" sz="1800" dirty="0">
                <a:latin typeface="Corbel" panose="020B0503020204020204" pitchFamily="34" charset="0"/>
              </a:rPr>
              <a:t>Zpráva o realizaci</a:t>
            </a:r>
          </a:p>
          <a:p>
            <a:pPr lvl="1"/>
            <a:r>
              <a:rPr lang="cs-CZ" sz="1800" dirty="0">
                <a:latin typeface="Corbel" panose="020B0503020204020204" pitchFamily="34" charset="0"/>
              </a:rPr>
              <a:t>Důležité odkazy</a:t>
            </a:r>
          </a:p>
          <a:p>
            <a:r>
              <a:rPr lang="cs-CZ" sz="2200" dirty="0">
                <a:latin typeface="Corbel" panose="020B0503020204020204" pitchFamily="34" charset="0"/>
              </a:rPr>
              <a:t>Diskuze a dotazy</a:t>
            </a:r>
          </a:p>
        </p:txBody>
      </p:sp>
    </p:spTree>
    <p:extLst>
      <p:ext uri="{BB962C8B-B14F-4D97-AF65-F5344CB8AC3E}">
        <p14:creationId xmlns:p14="http://schemas.microsoft.com/office/powerpoint/2010/main" val="362728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6CA65D-5237-4F4E-83A9-C55DA0A15A5F}"/>
              </a:ext>
            </a:extLst>
          </p:cNvPr>
          <p:cNvSpPr>
            <a:spLocks noGrp="1"/>
          </p:cNvSpPr>
          <p:nvPr>
            <p:ph type="title"/>
          </p:nvPr>
        </p:nvSpPr>
        <p:spPr/>
        <p:txBody>
          <a:bodyPr/>
          <a:lstStyle/>
          <a:p>
            <a:pPr algn="ctr"/>
            <a:r>
              <a:rPr lang="cs-CZ" b="1" dirty="0"/>
              <a:t>Indikátory</a:t>
            </a:r>
            <a:endParaRPr lang="cs-CZ" dirty="0"/>
          </a:p>
        </p:txBody>
      </p:sp>
      <p:sp>
        <p:nvSpPr>
          <p:cNvPr id="3" name="Zástupný symbol pro obsah 2">
            <a:extLst>
              <a:ext uri="{FF2B5EF4-FFF2-40B4-BE49-F238E27FC236}">
                <a16:creationId xmlns:a16="http://schemas.microsoft.com/office/drawing/2014/main" id="{93D96508-81F7-4F69-8C81-1B338DA49A84}"/>
              </a:ext>
            </a:extLst>
          </p:cNvPr>
          <p:cNvSpPr>
            <a:spLocks noGrp="1"/>
          </p:cNvSpPr>
          <p:nvPr>
            <p:ph idx="1"/>
          </p:nvPr>
        </p:nvSpPr>
        <p:spPr>
          <a:xfrm>
            <a:off x="838200" y="1825625"/>
            <a:ext cx="10515600" cy="4667250"/>
          </a:xfrm>
        </p:spPr>
        <p:txBody>
          <a:bodyPr/>
          <a:lstStyle/>
          <a:p>
            <a:pPr>
              <a:lnSpc>
                <a:spcPct val="100000"/>
              </a:lnSpc>
              <a:spcAft>
                <a:spcPts val="600"/>
              </a:spcAft>
            </a:pPr>
            <a:r>
              <a:rPr lang="cs-CZ" sz="2400" dirty="0">
                <a:latin typeface="Corbel" panose="020B0503020204020204" pitchFamily="34" charset="0"/>
              </a:rPr>
              <a:t>Nástroje pro měření dosažených efektů projektových aktivit</a:t>
            </a:r>
          </a:p>
          <a:p>
            <a:pPr>
              <a:lnSpc>
                <a:spcPct val="100000"/>
              </a:lnSpc>
              <a:spcAft>
                <a:spcPts val="600"/>
              </a:spcAft>
            </a:pPr>
            <a:r>
              <a:rPr lang="cs-CZ" sz="2400" dirty="0">
                <a:latin typeface="Corbel" panose="020B0503020204020204" pitchFamily="34" charset="0"/>
              </a:rPr>
              <a:t>Indikátory výstupů – povinné k dodržení (cílová hodnota je nenulová)</a:t>
            </a:r>
          </a:p>
          <a:p>
            <a:pPr>
              <a:lnSpc>
                <a:spcPct val="100000"/>
              </a:lnSpc>
              <a:spcAft>
                <a:spcPts val="600"/>
              </a:spcAft>
            </a:pPr>
            <a:r>
              <a:rPr lang="cs-CZ" sz="2400" dirty="0">
                <a:latin typeface="Corbel" panose="020B0503020204020204" pitchFamily="34" charset="0"/>
              </a:rPr>
              <a:t>Indikátory výsledků -  nepovinné k dodržení, ale nutné sledovat</a:t>
            </a:r>
          </a:p>
          <a:p>
            <a:pPr>
              <a:lnSpc>
                <a:spcPct val="100000"/>
              </a:lnSpc>
              <a:spcAft>
                <a:spcPts val="600"/>
              </a:spcAft>
            </a:pPr>
            <a:endParaRPr lang="cs-CZ" sz="2400" dirty="0">
              <a:latin typeface="Corbel" panose="020B0503020204020204" pitchFamily="34" charset="0"/>
            </a:endParaRPr>
          </a:p>
          <a:p>
            <a:pPr>
              <a:lnSpc>
                <a:spcPct val="100000"/>
              </a:lnSpc>
              <a:spcAft>
                <a:spcPts val="600"/>
              </a:spcAft>
            </a:pPr>
            <a:r>
              <a:rPr lang="cs-CZ" sz="2400" dirty="0">
                <a:latin typeface="Corbel" panose="020B0503020204020204" pitchFamily="34" charset="0"/>
              </a:rPr>
              <a:t>Žadatel volí pouze ty indikátory z výzvy, které jsou relevantní pro jeho projekt.</a:t>
            </a:r>
          </a:p>
          <a:p>
            <a:pPr>
              <a:lnSpc>
                <a:spcPct val="100000"/>
              </a:lnSpc>
              <a:spcAft>
                <a:spcPts val="600"/>
              </a:spcAft>
            </a:pPr>
            <a:r>
              <a:rPr lang="cs-CZ" sz="2400" dirty="0">
                <a:latin typeface="Corbel" panose="020B0503020204020204" pitchFamily="34" charset="0"/>
              </a:rPr>
              <a:t>Ve zprávách o realizaci projektu se uvádějí kumulativně, tj. souhrnně za období od počátku projektu do konce příslušného monitorovacího období.</a:t>
            </a:r>
          </a:p>
          <a:p>
            <a:endParaRPr lang="cs-CZ" dirty="0"/>
          </a:p>
        </p:txBody>
      </p:sp>
    </p:spTree>
    <p:extLst>
      <p:ext uri="{BB962C8B-B14F-4D97-AF65-F5344CB8AC3E}">
        <p14:creationId xmlns:p14="http://schemas.microsoft.com/office/powerpoint/2010/main" val="1648009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D8D7E0-37B0-41A4-AF19-DB6BCB879B70}"/>
              </a:ext>
            </a:extLst>
          </p:cNvPr>
          <p:cNvSpPr>
            <a:spLocks noGrp="1"/>
          </p:cNvSpPr>
          <p:nvPr>
            <p:ph type="title"/>
          </p:nvPr>
        </p:nvSpPr>
        <p:spPr/>
        <p:txBody>
          <a:bodyPr/>
          <a:lstStyle/>
          <a:p>
            <a:r>
              <a:rPr lang="cs-CZ" b="1" dirty="0"/>
              <a:t>Povinnosti související s indikátory</a:t>
            </a:r>
            <a:endParaRPr lang="cs-CZ" dirty="0"/>
          </a:p>
        </p:txBody>
      </p:sp>
      <p:sp>
        <p:nvSpPr>
          <p:cNvPr id="3" name="Zástupný symbol pro obsah 2">
            <a:extLst>
              <a:ext uri="{FF2B5EF4-FFF2-40B4-BE49-F238E27FC236}">
                <a16:creationId xmlns:a16="http://schemas.microsoft.com/office/drawing/2014/main" id="{7F825A00-1ADF-4E62-A67B-894E6F241213}"/>
              </a:ext>
            </a:extLst>
          </p:cNvPr>
          <p:cNvSpPr>
            <a:spLocks noGrp="1"/>
          </p:cNvSpPr>
          <p:nvPr>
            <p:ph idx="1"/>
          </p:nvPr>
        </p:nvSpPr>
        <p:spPr>
          <a:xfrm>
            <a:off x="838199" y="1825625"/>
            <a:ext cx="10990943" cy="4667250"/>
          </a:xfrm>
        </p:spPr>
        <p:txBody>
          <a:bodyPr>
            <a:normAutofit lnSpcReduction="10000"/>
          </a:bodyPr>
          <a:lstStyle/>
          <a:p>
            <a:r>
              <a:rPr lang="cs-CZ" dirty="0"/>
              <a:t>Povinnost stanovit v žádosti cílové hodnoty indikátorů</a:t>
            </a:r>
          </a:p>
          <a:p>
            <a:pPr marL="0" indent="0">
              <a:buNone/>
            </a:pPr>
            <a:r>
              <a:rPr lang="cs-CZ" dirty="0"/>
              <a:t>	- včetně popisu způsobu stanovení této hodnoty</a:t>
            </a:r>
          </a:p>
          <a:p>
            <a:r>
              <a:rPr lang="cs-CZ" dirty="0"/>
              <a:t>Nastavení je závazné</a:t>
            </a:r>
          </a:p>
          <a:p>
            <a:pPr marL="0" indent="0">
              <a:buNone/>
            </a:pPr>
            <a:r>
              <a:rPr lang="cs-CZ" dirty="0"/>
              <a:t>	- úprava – podstatnou změnou</a:t>
            </a:r>
          </a:p>
          <a:p>
            <a:pPr marL="0" indent="0">
              <a:buNone/>
            </a:pPr>
            <a:r>
              <a:rPr lang="cs-CZ" dirty="0"/>
              <a:t>	- při nesplnění – sankce</a:t>
            </a:r>
          </a:p>
          <a:p>
            <a:r>
              <a:rPr lang="cs-CZ" dirty="0"/>
              <a:t>Průběžné sledování jejich naplnění</a:t>
            </a:r>
          </a:p>
          <a:p>
            <a:pPr marL="0" indent="0">
              <a:buNone/>
            </a:pPr>
            <a:r>
              <a:rPr lang="cs-CZ" dirty="0"/>
              <a:t>	- ve zprávách o realizaci projektu</a:t>
            </a:r>
          </a:p>
          <a:p>
            <a:r>
              <a:rPr lang="cs-CZ" dirty="0"/>
              <a:t>Prokazatelnost vykazovaných hodnot</a:t>
            </a:r>
          </a:p>
          <a:p>
            <a:pPr marL="457200" lvl="1" indent="0">
              <a:lnSpc>
                <a:spcPct val="110000"/>
              </a:lnSpc>
              <a:spcBef>
                <a:spcPts val="0"/>
              </a:spcBef>
              <a:buNone/>
            </a:pPr>
            <a:r>
              <a:rPr lang="cs-CZ" dirty="0"/>
              <a:t>	- záznamy o každém klientovi, prezenční listiny atd. ověřitelné případnou         </a:t>
            </a:r>
          </a:p>
          <a:p>
            <a:pPr marL="457200" lvl="1" indent="0">
              <a:lnSpc>
                <a:spcPct val="110000"/>
              </a:lnSpc>
              <a:spcBef>
                <a:spcPts val="0"/>
              </a:spcBef>
              <a:buNone/>
            </a:pPr>
            <a:r>
              <a:rPr lang="cs-CZ" dirty="0"/>
              <a:t>         kontrolou, monitorovacími listy</a:t>
            </a:r>
          </a:p>
        </p:txBody>
      </p:sp>
    </p:spTree>
    <p:extLst>
      <p:ext uri="{BB962C8B-B14F-4D97-AF65-F5344CB8AC3E}">
        <p14:creationId xmlns:p14="http://schemas.microsoft.com/office/powerpoint/2010/main" val="3545923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AFE697-C58B-4548-B6BE-4FEFF1A88A99}"/>
              </a:ext>
            </a:extLst>
          </p:cNvPr>
          <p:cNvSpPr>
            <a:spLocks noGrp="1"/>
          </p:cNvSpPr>
          <p:nvPr>
            <p:ph type="title"/>
          </p:nvPr>
        </p:nvSpPr>
        <p:spPr/>
        <p:txBody>
          <a:bodyPr/>
          <a:lstStyle/>
          <a:p>
            <a:pPr algn="ctr"/>
            <a:r>
              <a:rPr lang="cs-CZ" b="1" dirty="0">
                <a:latin typeface="Corbel" panose="020B0503020204020204" pitchFamily="34" charset="0"/>
              </a:rPr>
              <a:t>Indikátory výstupu</a:t>
            </a:r>
          </a:p>
        </p:txBody>
      </p:sp>
      <p:graphicFrame>
        <p:nvGraphicFramePr>
          <p:cNvPr id="16" name="Zástupný symbol pro obsah 15">
            <a:extLst>
              <a:ext uri="{FF2B5EF4-FFF2-40B4-BE49-F238E27FC236}">
                <a16:creationId xmlns:a16="http://schemas.microsoft.com/office/drawing/2014/main" id="{02E402ED-AB8F-4FB5-B3ED-A69F5A2912E9}"/>
              </a:ext>
            </a:extLst>
          </p:cNvPr>
          <p:cNvGraphicFramePr>
            <a:graphicFrameLocks noGrp="1"/>
          </p:cNvGraphicFramePr>
          <p:nvPr>
            <p:ph idx="1"/>
            <p:extLst>
              <p:ext uri="{D42A27DB-BD31-4B8C-83A1-F6EECF244321}">
                <p14:modId xmlns:p14="http://schemas.microsoft.com/office/powerpoint/2010/main" val="3244545460"/>
              </p:ext>
            </p:extLst>
          </p:nvPr>
        </p:nvGraphicFramePr>
        <p:xfrm>
          <a:off x="838200" y="1393371"/>
          <a:ext cx="10515600" cy="3022059"/>
        </p:xfrm>
        <a:graphic>
          <a:graphicData uri="http://schemas.openxmlformats.org/drawingml/2006/table">
            <a:tbl>
              <a:tblPr firstRow="1" firstCol="1" bandRow="1">
                <a:tableStyleId>{5C22544A-7EE6-4342-B048-85BDC9FD1C3A}</a:tableStyleId>
              </a:tblPr>
              <a:tblGrid>
                <a:gridCol w="1442740">
                  <a:extLst>
                    <a:ext uri="{9D8B030D-6E8A-4147-A177-3AD203B41FA5}">
                      <a16:colId xmlns:a16="http://schemas.microsoft.com/office/drawing/2014/main" val="17854364"/>
                    </a:ext>
                  </a:extLst>
                </a:gridCol>
                <a:gridCol w="4778289">
                  <a:extLst>
                    <a:ext uri="{9D8B030D-6E8A-4147-A177-3AD203B41FA5}">
                      <a16:colId xmlns:a16="http://schemas.microsoft.com/office/drawing/2014/main" val="2867519443"/>
                    </a:ext>
                  </a:extLst>
                </a:gridCol>
                <a:gridCol w="2143079">
                  <a:extLst>
                    <a:ext uri="{9D8B030D-6E8A-4147-A177-3AD203B41FA5}">
                      <a16:colId xmlns:a16="http://schemas.microsoft.com/office/drawing/2014/main" val="2041488682"/>
                    </a:ext>
                  </a:extLst>
                </a:gridCol>
                <a:gridCol w="2151492">
                  <a:extLst>
                    <a:ext uri="{9D8B030D-6E8A-4147-A177-3AD203B41FA5}">
                      <a16:colId xmlns:a16="http://schemas.microsoft.com/office/drawing/2014/main" val="1667540353"/>
                    </a:ext>
                  </a:extLst>
                </a:gridCol>
              </a:tblGrid>
              <a:tr h="1007353">
                <a:tc>
                  <a:txBody>
                    <a:bodyPr/>
                    <a:lstStyle/>
                    <a:p>
                      <a:pPr>
                        <a:lnSpc>
                          <a:spcPct val="115000"/>
                        </a:lnSpc>
                        <a:spcAft>
                          <a:spcPts val="600"/>
                        </a:spcAft>
                      </a:pPr>
                      <a:r>
                        <a:rPr lang="cs-CZ" sz="2000">
                          <a:effectLst/>
                          <a:latin typeface="Corbel" panose="020B0503020204020204" pitchFamily="34" charset="0"/>
                        </a:rPr>
                        <a:t>Kód</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2000">
                          <a:effectLst/>
                          <a:latin typeface="Corbel" panose="020B0503020204020204" pitchFamily="34" charset="0"/>
                        </a:rPr>
                        <a:t>Název indikátoru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2000">
                          <a:effectLst/>
                          <a:latin typeface="Corbel" panose="020B0503020204020204" pitchFamily="34" charset="0"/>
                        </a:rPr>
                        <a:t>Měrná jednotka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2000">
                          <a:effectLst/>
                          <a:latin typeface="Corbel" panose="020B0503020204020204" pitchFamily="34" charset="0"/>
                        </a:rPr>
                        <a:t>Typ indikátoru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9252903"/>
                  </a:ext>
                </a:extLst>
              </a:tr>
              <a:tr h="1007353">
                <a:tc>
                  <a:txBody>
                    <a:bodyPr/>
                    <a:lstStyle/>
                    <a:p>
                      <a:pPr>
                        <a:lnSpc>
                          <a:spcPct val="115000"/>
                        </a:lnSpc>
                        <a:spcAft>
                          <a:spcPts val="600"/>
                        </a:spcAft>
                      </a:pPr>
                      <a:r>
                        <a:rPr lang="cs-CZ" sz="2000">
                          <a:effectLst/>
                          <a:latin typeface="Corbel" panose="020B0503020204020204" pitchFamily="34" charset="0"/>
                        </a:rPr>
                        <a:t>60000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2000">
                          <a:effectLst/>
                          <a:latin typeface="Corbel" panose="020B0503020204020204" pitchFamily="34" charset="0"/>
                        </a:rPr>
                        <a:t>Celkový počet účastníků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2000">
                          <a:effectLst/>
                          <a:latin typeface="Corbel" panose="020B0503020204020204" pitchFamily="34" charset="0"/>
                        </a:rPr>
                        <a:t>Osoby</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2000">
                          <a:effectLst/>
                          <a:latin typeface="Corbel" panose="020B0503020204020204" pitchFamily="34" charset="0"/>
                        </a:rPr>
                        <a:t>Výstup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1698737"/>
                  </a:ext>
                </a:extLst>
              </a:tr>
              <a:tr h="1007353">
                <a:tc>
                  <a:txBody>
                    <a:bodyPr/>
                    <a:lstStyle/>
                    <a:p>
                      <a:pPr>
                        <a:lnSpc>
                          <a:spcPct val="115000"/>
                        </a:lnSpc>
                        <a:spcAft>
                          <a:spcPts val="600"/>
                        </a:spcAft>
                      </a:pPr>
                      <a:r>
                        <a:rPr lang="cs-CZ" sz="2000">
                          <a:effectLst/>
                          <a:latin typeface="Corbel" panose="020B0503020204020204" pitchFamily="34" charset="0"/>
                        </a:rPr>
                        <a:t>50001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2000">
                          <a:effectLst/>
                          <a:latin typeface="Corbel" panose="020B0503020204020204" pitchFamily="34" charset="0"/>
                        </a:rPr>
                        <a:t>Kapacita podporovaných zařízení péče o děti nebo vzdělávacích zařízení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cs-CZ" sz="2000">
                          <a:effectLst/>
                          <a:latin typeface="Corbel" panose="020B0503020204020204" pitchFamily="34" charset="0"/>
                        </a:rPr>
                        <a:t>Osoby </a:t>
                      </a:r>
                      <a:endParaRPr lang="cs-CZ" sz="200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cs-CZ" sz="2000" dirty="0">
                          <a:effectLst/>
                          <a:latin typeface="Corbel" panose="020B0503020204020204" pitchFamily="34" charset="0"/>
                        </a:rPr>
                        <a:t>Výstup </a:t>
                      </a:r>
                      <a:endParaRPr lang="cs-CZ"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6167758"/>
                  </a:ext>
                </a:extLst>
              </a:tr>
            </a:tbl>
          </a:graphicData>
        </a:graphic>
      </p:graphicFrame>
    </p:spTree>
    <p:extLst>
      <p:ext uri="{BB962C8B-B14F-4D97-AF65-F5344CB8AC3E}">
        <p14:creationId xmlns:p14="http://schemas.microsoft.com/office/powerpoint/2010/main" val="4123484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683698-D376-4E5E-B93D-E40956415DB6}"/>
              </a:ext>
            </a:extLst>
          </p:cNvPr>
          <p:cNvSpPr>
            <a:spLocks noGrp="1"/>
          </p:cNvSpPr>
          <p:nvPr>
            <p:ph type="title"/>
          </p:nvPr>
        </p:nvSpPr>
        <p:spPr/>
        <p:txBody>
          <a:bodyPr/>
          <a:lstStyle/>
          <a:p>
            <a:r>
              <a:rPr lang="cs-CZ"/>
              <a:t>Indikátory výsledku</a:t>
            </a:r>
            <a:endParaRPr lang="cs-CZ" dirty="0"/>
          </a:p>
        </p:txBody>
      </p:sp>
      <p:graphicFrame>
        <p:nvGraphicFramePr>
          <p:cNvPr id="6" name="Zástupný symbol pro obsah 5">
            <a:extLst>
              <a:ext uri="{FF2B5EF4-FFF2-40B4-BE49-F238E27FC236}">
                <a16:creationId xmlns:a16="http://schemas.microsoft.com/office/drawing/2014/main" id="{0E48BE46-5066-4C2F-89F5-AF7F2780FD5A}"/>
              </a:ext>
            </a:extLst>
          </p:cNvPr>
          <p:cNvGraphicFramePr>
            <a:graphicFrameLocks noGrp="1"/>
          </p:cNvGraphicFramePr>
          <p:nvPr>
            <p:ph idx="1"/>
            <p:extLst>
              <p:ext uri="{D42A27DB-BD31-4B8C-83A1-F6EECF244321}">
                <p14:modId xmlns:p14="http://schemas.microsoft.com/office/powerpoint/2010/main" val="1718230597"/>
              </p:ext>
            </p:extLst>
          </p:nvPr>
        </p:nvGraphicFramePr>
        <p:xfrm>
          <a:off x="266699" y="1330326"/>
          <a:ext cx="10753726" cy="3350064"/>
        </p:xfrm>
        <a:graphic>
          <a:graphicData uri="http://schemas.openxmlformats.org/drawingml/2006/table">
            <a:tbl>
              <a:tblPr firstRow="1" firstCol="1" bandRow="1">
                <a:tableStyleId>{5C22544A-7EE6-4342-B048-85BDC9FD1C3A}</a:tableStyleId>
              </a:tblPr>
              <a:tblGrid>
                <a:gridCol w="1240181">
                  <a:extLst>
                    <a:ext uri="{9D8B030D-6E8A-4147-A177-3AD203B41FA5}">
                      <a16:colId xmlns:a16="http://schemas.microsoft.com/office/drawing/2014/main" val="1991706279"/>
                    </a:ext>
                  </a:extLst>
                </a:gridCol>
                <a:gridCol w="6055970">
                  <a:extLst>
                    <a:ext uri="{9D8B030D-6E8A-4147-A177-3AD203B41FA5}">
                      <a16:colId xmlns:a16="http://schemas.microsoft.com/office/drawing/2014/main" val="1189822938"/>
                    </a:ext>
                  </a:extLst>
                </a:gridCol>
                <a:gridCol w="1447800">
                  <a:extLst>
                    <a:ext uri="{9D8B030D-6E8A-4147-A177-3AD203B41FA5}">
                      <a16:colId xmlns:a16="http://schemas.microsoft.com/office/drawing/2014/main" val="3090051758"/>
                    </a:ext>
                  </a:extLst>
                </a:gridCol>
                <a:gridCol w="2009775">
                  <a:extLst>
                    <a:ext uri="{9D8B030D-6E8A-4147-A177-3AD203B41FA5}">
                      <a16:colId xmlns:a16="http://schemas.microsoft.com/office/drawing/2014/main" val="3242603136"/>
                    </a:ext>
                  </a:extLst>
                </a:gridCol>
              </a:tblGrid>
              <a:tr h="541367">
                <a:tc>
                  <a:txBody>
                    <a:bodyPr/>
                    <a:lstStyle/>
                    <a:p>
                      <a:pPr marL="36195" marR="36195">
                        <a:lnSpc>
                          <a:spcPct val="115000"/>
                        </a:lnSpc>
                        <a:spcBef>
                          <a:spcPts val="300"/>
                        </a:spcBef>
                        <a:spcAft>
                          <a:spcPts val="300"/>
                        </a:spcAft>
                      </a:pPr>
                      <a:r>
                        <a:rPr lang="cs-CZ" sz="1400">
                          <a:effectLst/>
                          <a:latin typeface="Calibri" panose="020F0502020204030204" pitchFamily="34" charset="0"/>
                          <a:ea typeface="Calibri" panose="020F0502020204030204" pitchFamily="34" charset="0"/>
                          <a:cs typeface="Calibri" panose="020F0502020204030204" pitchFamily="34" charset="0"/>
                        </a:rPr>
                        <a:t>62600</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15000"/>
                        </a:lnSpc>
                        <a:spcAft>
                          <a:spcPts val="600"/>
                        </a:spcAft>
                      </a:pPr>
                      <a:r>
                        <a:rPr lang="cs-CZ" sz="1400" b="1" dirty="0">
                          <a:effectLst/>
                          <a:latin typeface="Calibri" panose="020F0502020204030204" pitchFamily="34" charset="0"/>
                          <a:ea typeface="Calibri" panose="020F0502020204030204" pitchFamily="34" charset="0"/>
                          <a:cs typeface="Calibri" panose="020F0502020204030204" pitchFamily="34" charset="0"/>
                        </a:rPr>
                        <a:t>Název indikátoru </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15000"/>
                        </a:lnSpc>
                        <a:spcAft>
                          <a:spcPts val="600"/>
                        </a:spcAft>
                      </a:pPr>
                      <a:r>
                        <a:rPr lang="cs-CZ" sz="1400" b="1">
                          <a:effectLst/>
                          <a:latin typeface="Calibri" panose="020F0502020204030204" pitchFamily="34" charset="0"/>
                          <a:ea typeface="Calibri" panose="020F0502020204030204" pitchFamily="34" charset="0"/>
                          <a:cs typeface="Calibri" panose="020F0502020204030204" pitchFamily="34" charset="0"/>
                        </a:rPr>
                        <a:t>Měrná jednotka </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15000"/>
                        </a:lnSpc>
                        <a:spcAft>
                          <a:spcPts val="600"/>
                        </a:spcAft>
                      </a:pPr>
                      <a:r>
                        <a:rPr lang="cs-CZ" sz="1400" b="1">
                          <a:effectLst/>
                          <a:latin typeface="Calibri" panose="020F0502020204030204" pitchFamily="34" charset="0"/>
                          <a:ea typeface="Calibri" panose="020F0502020204030204" pitchFamily="34" charset="0"/>
                          <a:cs typeface="Calibri" panose="020F0502020204030204" pitchFamily="34" charset="0"/>
                        </a:rPr>
                        <a:t>Typ indikátoru </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1996480"/>
                  </a:ext>
                </a:extLst>
              </a:tr>
              <a:tr h="447437">
                <a:tc>
                  <a:txBody>
                    <a:bodyPr/>
                    <a:lstStyle/>
                    <a:p>
                      <a:pPr marL="36195" marR="36195">
                        <a:lnSpc>
                          <a:spcPct val="115000"/>
                        </a:lnSpc>
                        <a:spcBef>
                          <a:spcPts val="300"/>
                        </a:spcBef>
                        <a:spcAft>
                          <a:spcPts val="300"/>
                        </a:spcAft>
                      </a:pPr>
                      <a:r>
                        <a:rPr lang="cs-CZ" sz="1400">
                          <a:effectLst/>
                          <a:latin typeface="Calibri" panose="020F0502020204030204" pitchFamily="34" charset="0"/>
                          <a:ea typeface="Calibri" panose="020F0502020204030204" pitchFamily="34" charset="0"/>
                          <a:cs typeface="Calibri" panose="020F0502020204030204" pitchFamily="34" charset="0"/>
                        </a:rPr>
                        <a:t>62800</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400" dirty="0">
                          <a:effectLst/>
                          <a:latin typeface="Calibri" panose="020F0502020204030204" pitchFamily="34" charset="0"/>
                          <a:ea typeface="Calibri" panose="020F0502020204030204" pitchFamily="34" charset="0"/>
                          <a:cs typeface="Calibri" panose="020F0502020204030204" pitchFamily="34" charset="0"/>
                        </a:rPr>
                        <a:t>Počet napsaných a zveřejněných analytických a strategických dokumentů (vč. evaluačních) </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400">
                          <a:effectLst/>
                          <a:latin typeface="Calibri" panose="020F0502020204030204" pitchFamily="34" charset="0"/>
                          <a:ea typeface="Calibri" panose="020F0502020204030204" pitchFamily="34" charset="0"/>
                          <a:cs typeface="Calibri" panose="020F0502020204030204" pitchFamily="34" charset="0"/>
                        </a:rPr>
                        <a:t>Dokumenty</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400">
                          <a:effectLst/>
                          <a:latin typeface="Calibri" panose="020F0502020204030204" pitchFamily="34" charset="0"/>
                          <a:ea typeface="Calibri" panose="020F0502020204030204" pitchFamily="34" charset="0"/>
                          <a:cs typeface="Calibri" panose="020F0502020204030204" pitchFamily="34" charset="0"/>
                        </a:rPr>
                        <a:t>Výstup</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01808390"/>
                  </a:ext>
                </a:extLst>
              </a:tr>
              <a:tr h="450574">
                <a:tc>
                  <a:txBody>
                    <a:bodyPr/>
                    <a:lstStyle/>
                    <a:p>
                      <a:pPr marL="36195" marR="36195">
                        <a:lnSpc>
                          <a:spcPct val="115000"/>
                        </a:lnSpc>
                        <a:spcBef>
                          <a:spcPts val="300"/>
                        </a:spcBef>
                        <a:spcAft>
                          <a:spcPts val="300"/>
                        </a:spcAft>
                      </a:pPr>
                      <a:r>
                        <a:rPr lang="cs-CZ" sz="1400">
                          <a:effectLst/>
                          <a:latin typeface="Calibri" panose="020F0502020204030204" pitchFamily="34" charset="0"/>
                          <a:ea typeface="Calibri" panose="020F0502020204030204" pitchFamily="34" charset="0"/>
                          <a:cs typeface="Calibri" panose="020F0502020204030204" pitchFamily="34" charset="0"/>
                        </a:rPr>
                        <a:t>62600</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400" dirty="0">
                          <a:effectLst/>
                          <a:latin typeface="Calibri" panose="020F0502020204030204" pitchFamily="34" charset="0"/>
                          <a:ea typeface="Calibri" panose="020F0502020204030204" pitchFamily="34" charset="0"/>
                          <a:cs typeface="Calibri" panose="020F0502020204030204" pitchFamily="34" charset="0"/>
                        </a:rPr>
                        <a:t>Počet osob využívajících zařízení péče o děti předškolního věku</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400">
                          <a:effectLst/>
                          <a:latin typeface="Calibri" panose="020F0502020204030204" pitchFamily="34" charset="0"/>
                          <a:ea typeface="Calibri" panose="020F0502020204030204" pitchFamily="34" charset="0"/>
                          <a:cs typeface="Calibri" panose="020F0502020204030204" pitchFamily="34" charset="0"/>
                        </a:rPr>
                        <a:t>Osoby</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400">
                          <a:effectLst/>
                          <a:latin typeface="Calibri" panose="020F0502020204030204" pitchFamily="34" charset="0"/>
                          <a:ea typeface="Calibri" panose="020F0502020204030204" pitchFamily="34" charset="0"/>
                          <a:cs typeface="Calibri" panose="020F0502020204030204" pitchFamily="34" charset="0"/>
                        </a:rPr>
                        <a:t>Výsledek</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15358747"/>
                  </a:ext>
                </a:extLst>
              </a:tr>
              <a:tr h="410818">
                <a:tc>
                  <a:txBody>
                    <a:bodyPr/>
                    <a:lstStyle/>
                    <a:p>
                      <a:pPr marL="36195" marR="36195">
                        <a:lnSpc>
                          <a:spcPct val="115000"/>
                        </a:lnSpc>
                        <a:spcBef>
                          <a:spcPts val="300"/>
                        </a:spcBef>
                        <a:spcAft>
                          <a:spcPts val="300"/>
                        </a:spcAft>
                      </a:pPr>
                      <a:r>
                        <a:rPr lang="cs-CZ" sz="1400">
                          <a:effectLst/>
                          <a:latin typeface="Calibri" panose="020F0502020204030204" pitchFamily="34" charset="0"/>
                          <a:ea typeface="Calibri" panose="020F0502020204030204" pitchFamily="34" charset="0"/>
                          <a:cs typeface="Calibri" panose="020F0502020204030204" pitchFamily="34" charset="0"/>
                        </a:rPr>
                        <a:t>62800</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400">
                          <a:effectLst/>
                          <a:latin typeface="Calibri" panose="020F0502020204030204" pitchFamily="34" charset="0"/>
                          <a:ea typeface="Calibri" panose="020F0502020204030204" pitchFamily="34" charset="0"/>
                          <a:cs typeface="Calibri" panose="020F0502020204030204" pitchFamily="34" charset="0"/>
                        </a:rPr>
                        <a:t>Počet osob využívajících zařízení péče o děti ve věku do 3 let</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400">
                          <a:effectLst/>
                          <a:latin typeface="Calibri" panose="020F0502020204030204" pitchFamily="34" charset="0"/>
                          <a:ea typeface="Calibri" panose="020F0502020204030204" pitchFamily="34" charset="0"/>
                          <a:cs typeface="Calibri" panose="020F0502020204030204" pitchFamily="34" charset="0"/>
                        </a:rPr>
                        <a:t>Osoby</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400">
                          <a:effectLst/>
                          <a:latin typeface="Calibri" panose="020F0502020204030204" pitchFamily="34" charset="0"/>
                          <a:ea typeface="Calibri" panose="020F0502020204030204" pitchFamily="34" charset="0"/>
                          <a:cs typeface="Calibri" panose="020F0502020204030204" pitchFamily="34" charset="0"/>
                        </a:rPr>
                        <a:t>Výsledek</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84016696"/>
                  </a:ext>
                </a:extLst>
              </a:tr>
              <a:tr h="453512">
                <a:tc>
                  <a:txBody>
                    <a:bodyPr/>
                    <a:lstStyle/>
                    <a:p>
                      <a:pPr marL="36195" marR="36195">
                        <a:lnSpc>
                          <a:spcPct val="115000"/>
                        </a:lnSpc>
                        <a:spcBef>
                          <a:spcPts val="300"/>
                        </a:spcBef>
                        <a:spcAft>
                          <a:spcPts val="300"/>
                        </a:spcAft>
                      </a:pPr>
                      <a:r>
                        <a:rPr lang="cs-CZ" sz="1400">
                          <a:effectLst/>
                          <a:latin typeface="Calibri" panose="020F0502020204030204" pitchFamily="34" charset="0"/>
                          <a:ea typeface="Calibri" panose="020F0502020204030204" pitchFamily="34" charset="0"/>
                          <a:cs typeface="Calibri" panose="020F0502020204030204" pitchFamily="34" charset="0"/>
                        </a:rPr>
                        <a:t>62600</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400" dirty="0">
                          <a:effectLst/>
                          <a:latin typeface="Calibri" panose="020F0502020204030204" pitchFamily="34" charset="0"/>
                          <a:ea typeface="Calibri" panose="020F0502020204030204" pitchFamily="34" charset="0"/>
                          <a:cs typeface="Calibri" panose="020F0502020204030204" pitchFamily="34" charset="0"/>
                        </a:rPr>
                        <a:t>Počet osob pracujících v rámci flexibilních forem práce</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400">
                          <a:effectLst/>
                          <a:latin typeface="Calibri" panose="020F0502020204030204" pitchFamily="34" charset="0"/>
                          <a:ea typeface="Calibri" panose="020F0502020204030204" pitchFamily="34" charset="0"/>
                          <a:cs typeface="Calibri" panose="020F0502020204030204" pitchFamily="34" charset="0"/>
                        </a:rPr>
                        <a:t>Osoby</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400">
                          <a:effectLst/>
                          <a:latin typeface="Calibri" panose="020F0502020204030204" pitchFamily="34" charset="0"/>
                          <a:ea typeface="Calibri" panose="020F0502020204030204" pitchFamily="34" charset="0"/>
                          <a:cs typeface="Calibri" panose="020F0502020204030204" pitchFamily="34" charset="0"/>
                        </a:rPr>
                        <a:t>Výsledek</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07783479"/>
                  </a:ext>
                </a:extLst>
              </a:tr>
              <a:tr h="394627">
                <a:tc>
                  <a:txBody>
                    <a:bodyPr/>
                    <a:lstStyle/>
                    <a:p>
                      <a:pPr marL="36195" marR="36195">
                        <a:lnSpc>
                          <a:spcPct val="115000"/>
                        </a:lnSpc>
                        <a:spcBef>
                          <a:spcPts val="300"/>
                        </a:spcBef>
                        <a:spcAft>
                          <a:spcPts val="300"/>
                        </a:spcAft>
                      </a:pPr>
                      <a:r>
                        <a:rPr lang="cs-CZ" sz="1400" dirty="0">
                          <a:effectLst/>
                          <a:latin typeface="Calibri" panose="020F0502020204030204" pitchFamily="34" charset="0"/>
                          <a:ea typeface="Calibri" panose="020F0502020204030204" pitchFamily="34" charset="0"/>
                          <a:cs typeface="Calibri" panose="020F0502020204030204" pitchFamily="34" charset="0"/>
                        </a:rPr>
                        <a:t>62800</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15000"/>
                        </a:lnSpc>
                        <a:spcAft>
                          <a:spcPts val="1100"/>
                        </a:spcAft>
                      </a:pPr>
                      <a:r>
                        <a:rPr lang="cs-CZ" sz="1400" dirty="0">
                          <a:effectLst/>
                          <a:latin typeface="Calibri" panose="020F0502020204030204" pitchFamily="34" charset="0"/>
                          <a:ea typeface="Calibri" panose="020F0502020204030204" pitchFamily="34" charset="0"/>
                          <a:cs typeface="Times New Roman" panose="02020603050405020304" pitchFamily="18" charset="0"/>
                        </a:rPr>
                        <a:t>Počet zaměstnavatelů, kteří podporují flexibilní formy práce</a:t>
                      </a:r>
                    </a:p>
                  </a:txBody>
                  <a:tcPr marL="0" marR="0" marT="0" marB="0"/>
                </a:tc>
                <a:tc>
                  <a:txBody>
                    <a:bodyPr/>
                    <a:lstStyle/>
                    <a:p>
                      <a:pPr marL="36195" marR="36195">
                        <a:lnSpc>
                          <a:spcPct val="115000"/>
                        </a:lnSpc>
                        <a:spcBef>
                          <a:spcPts val="300"/>
                        </a:spcBef>
                        <a:spcAft>
                          <a:spcPts val="300"/>
                        </a:spcAft>
                      </a:pPr>
                      <a:r>
                        <a:rPr lang="cs-CZ" sz="1400" dirty="0">
                          <a:effectLst/>
                          <a:latin typeface="Calibri" panose="020F0502020204030204" pitchFamily="34" charset="0"/>
                          <a:ea typeface="Calibri" panose="020F0502020204030204" pitchFamily="34" charset="0"/>
                          <a:cs typeface="Calibri" panose="020F0502020204030204" pitchFamily="34" charset="0"/>
                        </a:rPr>
                        <a:t>Podniky</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400" dirty="0">
                          <a:effectLst/>
                          <a:latin typeface="Calibri" panose="020F0502020204030204" pitchFamily="34" charset="0"/>
                          <a:ea typeface="Calibri" panose="020F0502020204030204" pitchFamily="34" charset="0"/>
                          <a:cs typeface="Calibri" panose="020F0502020204030204" pitchFamily="34" charset="0"/>
                        </a:rPr>
                        <a:t>Výstup</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35939568"/>
                  </a:ext>
                </a:extLst>
              </a:tr>
              <a:tr h="622852">
                <a:tc>
                  <a:txBody>
                    <a:bodyPr/>
                    <a:lstStyle/>
                    <a:p>
                      <a:pPr marL="36195" marR="36195">
                        <a:lnSpc>
                          <a:spcPct val="115000"/>
                        </a:lnSpc>
                        <a:spcBef>
                          <a:spcPts val="300"/>
                        </a:spcBef>
                        <a:spcAft>
                          <a:spcPts val="300"/>
                        </a:spcAft>
                      </a:pPr>
                      <a:r>
                        <a:rPr lang="cs-CZ" sz="1400" dirty="0">
                          <a:effectLst/>
                          <a:latin typeface="Calibri" panose="020F0502020204030204" pitchFamily="34" charset="0"/>
                          <a:ea typeface="Calibri" panose="020F0502020204030204" pitchFamily="34" charset="0"/>
                          <a:cs typeface="Calibri" panose="020F0502020204030204" pitchFamily="34" charset="0"/>
                        </a:rPr>
                        <a:t>62600</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400" dirty="0">
                          <a:effectLst/>
                          <a:latin typeface="Calibri" panose="020F0502020204030204" pitchFamily="34" charset="0"/>
                          <a:ea typeface="Calibri" panose="020F0502020204030204" pitchFamily="34" charset="0"/>
                          <a:cs typeface="Calibri" panose="020F0502020204030204" pitchFamily="34" charset="0"/>
                        </a:rPr>
                        <a:t>Účastníci v procesu vzdělávání/odborné přípravy po ukončení své účasti</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400" dirty="0">
                          <a:effectLst/>
                          <a:latin typeface="Calibri" panose="020F0502020204030204" pitchFamily="34" charset="0"/>
                          <a:ea typeface="Calibri" panose="020F0502020204030204" pitchFamily="34" charset="0"/>
                          <a:cs typeface="Calibri" panose="020F0502020204030204" pitchFamily="34" charset="0"/>
                        </a:rPr>
                        <a:t>Osoby</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400" dirty="0">
                          <a:effectLst/>
                          <a:latin typeface="Calibri" panose="020F0502020204030204" pitchFamily="34" charset="0"/>
                          <a:ea typeface="Calibri" panose="020F0502020204030204" pitchFamily="34" charset="0"/>
                          <a:cs typeface="Calibri" panose="020F0502020204030204" pitchFamily="34" charset="0"/>
                        </a:rPr>
                        <a:t>Výsledek</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660080861"/>
                  </a:ext>
                </a:extLst>
              </a:tr>
            </a:tbl>
          </a:graphicData>
        </a:graphic>
      </p:graphicFrame>
      <p:graphicFrame>
        <p:nvGraphicFramePr>
          <p:cNvPr id="5" name="Tabulka 4">
            <a:extLst>
              <a:ext uri="{FF2B5EF4-FFF2-40B4-BE49-F238E27FC236}">
                <a16:creationId xmlns:a16="http://schemas.microsoft.com/office/drawing/2014/main" id="{28C6714F-4120-4599-9AEA-08C740E976BF}"/>
              </a:ext>
            </a:extLst>
          </p:cNvPr>
          <p:cNvGraphicFramePr>
            <a:graphicFrameLocks noGrp="1"/>
          </p:cNvGraphicFramePr>
          <p:nvPr>
            <p:extLst>
              <p:ext uri="{D42A27DB-BD31-4B8C-83A1-F6EECF244321}">
                <p14:modId xmlns:p14="http://schemas.microsoft.com/office/powerpoint/2010/main" val="3553907971"/>
              </p:ext>
            </p:extLst>
          </p:nvPr>
        </p:nvGraphicFramePr>
        <p:xfrm>
          <a:off x="266699" y="4599235"/>
          <a:ext cx="10753726" cy="1116305"/>
        </p:xfrm>
        <a:graphic>
          <a:graphicData uri="http://schemas.openxmlformats.org/drawingml/2006/table">
            <a:tbl>
              <a:tblPr firstRow="1" firstCol="1" bandRow="1">
                <a:tableStyleId>{5C22544A-7EE6-4342-B048-85BDC9FD1C3A}</a:tableStyleId>
              </a:tblPr>
              <a:tblGrid>
                <a:gridCol w="1240181">
                  <a:extLst>
                    <a:ext uri="{9D8B030D-6E8A-4147-A177-3AD203B41FA5}">
                      <a16:colId xmlns:a16="http://schemas.microsoft.com/office/drawing/2014/main" val="1986512922"/>
                    </a:ext>
                  </a:extLst>
                </a:gridCol>
                <a:gridCol w="6055970">
                  <a:extLst>
                    <a:ext uri="{9D8B030D-6E8A-4147-A177-3AD203B41FA5}">
                      <a16:colId xmlns:a16="http://schemas.microsoft.com/office/drawing/2014/main" val="2855945357"/>
                    </a:ext>
                  </a:extLst>
                </a:gridCol>
                <a:gridCol w="1447800">
                  <a:extLst>
                    <a:ext uri="{9D8B030D-6E8A-4147-A177-3AD203B41FA5}">
                      <a16:colId xmlns:a16="http://schemas.microsoft.com/office/drawing/2014/main" val="1517466875"/>
                    </a:ext>
                  </a:extLst>
                </a:gridCol>
                <a:gridCol w="2009775">
                  <a:extLst>
                    <a:ext uri="{9D8B030D-6E8A-4147-A177-3AD203B41FA5}">
                      <a16:colId xmlns:a16="http://schemas.microsoft.com/office/drawing/2014/main" val="3449438402"/>
                    </a:ext>
                  </a:extLst>
                </a:gridCol>
              </a:tblGrid>
              <a:tr h="394627">
                <a:tc>
                  <a:txBody>
                    <a:bodyPr/>
                    <a:lstStyle/>
                    <a:p>
                      <a:pPr marL="36195" marR="36195">
                        <a:lnSpc>
                          <a:spcPct val="115000"/>
                        </a:lnSpc>
                        <a:spcBef>
                          <a:spcPts val="300"/>
                        </a:spcBef>
                        <a:spcAft>
                          <a:spcPts val="300"/>
                        </a:spcAft>
                      </a:pPr>
                      <a:r>
                        <a:rPr lang="cs-CZ" sz="1400" dirty="0">
                          <a:effectLst/>
                          <a:latin typeface="Calibri" panose="020F0502020204030204" pitchFamily="34" charset="0"/>
                          <a:ea typeface="Calibri" panose="020F0502020204030204" pitchFamily="34" charset="0"/>
                          <a:cs typeface="Calibri" panose="020F0502020204030204" pitchFamily="34" charset="0"/>
                        </a:rPr>
                        <a:t>62600</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solidFill>
                  </a:tcPr>
                </a:tc>
                <a:tc>
                  <a:txBody>
                    <a:bodyPr/>
                    <a:lstStyle/>
                    <a:p>
                      <a:pPr marL="36195" marR="36195">
                        <a:lnSpc>
                          <a:spcPct val="115000"/>
                        </a:lnSpc>
                        <a:spcBef>
                          <a:spcPts val="300"/>
                        </a:spcBef>
                        <a:spcAft>
                          <a:spcPts val="300"/>
                        </a:spcAft>
                      </a:pPr>
                      <a:r>
                        <a:rPr lang="cs-CZ" sz="1400">
                          <a:effectLst/>
                          <a:latin typeface="Calibri" panose="020F0502020204030204" pitchFamily="34" charset="0"/>
                          <a:ea typeface="Calibri" panose="020F0502020204030204" pitchFamily="34" charset="0"/>
                          <a:cs typeface="Calibri" panose="020F0502020204030204" pitchFamily="34" charset="0"/>
                        </a:rPr>
                        <a:t>Účastníci, kteří získali kvalifikaci po ukončení své účasti</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36195" marR="36195">
                        <a:lnSpc>
                          <a:spcPct val="115000"/>
                        </a:lnSpc>
                        <a:spcBef>
                          <a:spcPts val="300"/>
                        </a:spcBef>
                        <a:spcAft>
                          <a:spcPts val="300"/>
                        </a:spcAft>
                      </a:pPr>
                      <a:r>
                        <a:rPr lang="cs-CZ" sz="1400">
                          <a:effectLst/>
                          <a:latin typeface="Calibri" panose="020F0502020204030204" pitchFamily="34" charset="0"/>
                          <a:ea typeface="Calibri" panose="020F0502020204030204" pitchFamily="34" charset="0"/>
                          <a:cs typeface="Calibri" panose="020F0502020204030204" pitchFamily="34" charset="0"/>
                        </a:rPr>
                        <a:t>Osoby</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36195" marR="36195">
                        <a:lnSpc>
                          <a:spcPct val="115000"/>
                        </a:lnSpc>
                        <a:spcBef>
                          <a:spcPts val="300"/>
                        </a:spcBef>
                        <a:spcAft>
                          <a:spcPts val="300"/>
                        </a:spcAft>
                      </a:pPr>
                      <a:r>
                        <a:rPr lang="cs-CZ" sz="1400" dirty="0">
                          <a:effectLst/>
                          <a:latin typeface="Calibri" panose="020F0502020204030204" pitchFamily="34" charset="0"/>
                          <a:ea typeface="Calibri" panose="020F0502020204030204" pitchFamily="34" charset="0"/>
                          <a:cs typeface="Calibri" panose="020F0502020204030204" pitchFamily="34" charset="0"/>
                        </a:rPr>
                        <a:t>Výsledek</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val="1341047144"/>
                  </a:ext>
                </a:extLst>
              </a:tr>
              <a:tr h="622852">
                <a:tc>
                  <a:txBody>
                    <a:bodyPr/>
                    <a:lstStyle/>
                    <a:p>
                      <a:pPr marL="36195" marR="36195">
                        <a:lnSpc>
                          <a:spcPct val="115000"/>
                        </a:lnSpc>
                        <a:spcBef>
                          <a:spcPts val="300"/>
                        </a:spcBef>
                        <a:spcAft>
                          <a:spcPts val="300"/>
                        </a:spcAft>
                      </a:pPr>
                      <a:r>
                        <a:rPr lang="cs-CZ" sz="1400">
                          <a:effectLst/>
                          <a:latin typeface="Calibri" panose="020F0502020204030204" pitchFamily="34" charset="0"/>
                          <a:ea typeface="Calibri" panose="020F0502020204030204" pitchFamily="34" charset="0"/>
                          <a:cs typeface="Calibri" panose="020F0502020204030204" pitchFamily="34" charset="0"/>
                        </a:rPr>
                        <a:t>62800</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400" dirty="0">
                          <a:effectLst/>
                          <a:latin typeface="Calibri" panose="020F0502020204030204" pitchFamily="34" charset="0"/>
                          <a:ea typeface="Calibri" panose="020F0502020204030204" pitchFamily="34" charset="0"/>
                          <a:cs typeface="Calibri" panose="020F0502020204030204" pitchFamily="34" charset="0"/>
                        </a:rPr>
                        <a:t>Znevýhodnění účastníci, kteří po ukončení své účasti hledají zaměstnání, jsou v procesu vzdělávání/odborné přípravy, rozšiřují si kvalifikaci nebo jsou zaměstnaní, a to i OSVČ</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400">
                          <a:effectLst/>
                          <a:latin typeface="Calibri" panose="020F0502020204030204" pitchFamily="34" charset="0"/>
                          <a:ea typeface="Calibri" panose="020F0502020204030204" pitchFamily="34" charset="0"/>
                          <a:cs typeface="Calibri" panose="020F0502020204030204" pitchFamily="34" charset="0"/>
                        </a:rPr>
                        <a:t>Osoby</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400" dirty="0">
                          <a:effectLst/>
                          <a:latin typeface="Calibri" panose="020F0502020204030204" pitchFamily="34" charset="0"/>
                          <a:ea typeface="Calibri" panose="020F0502020204030204" pitchFamily="34" charset="0"/>
                          <a:cs typeface="Calibri" panose="020F0502020204030204" pitchFamily="34" charset="0"/>
                        </a:rPr>
                        <a:t> Výsledek</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82726406"/>
                  </a:ext>
                </a:extLst>
              </a:tr>
            </a:tbl>
          </a:graphicData>
        </a:graphic>
      </p:graphicFrame>
    </p:spTree>
    <p:extLst>
      <p:ext uri="{BB962C8B-B14F-4D97-AF65-F5344CB8AC3E}">
        <p14:creationId xmlns:p14="http://schemas.microsoft.com/office/powerpoint/2010/main" val="298203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BA0A82-C398-4C4E-A06A-0C516ABEBF35}"/>
              </a:ext>
            </a:extLst>
          </p:cNvPr>
          <p:cNvSpPr>
            <a:spLocks noGrp="1"/>
          </p:cNvSpPr>
          <p:nvPr>
            <p:ph type="title"/>
          </p:nvPr>
        </p:nvSpPr>
        <p:spPr/>
        <p:txBody>
          <a:bodyPr>
            <a:normAutofit/>
          </a:bodyPr>
          <a:lstStyle/>
          <a:p>
            <a:pPr algn="ctr"/>
            <a:r>
              <a:rPr lang="cs-CZ" sz="4000" b="1" dirty="0">
                <a:latin typeface="Corbel" panose="020B0503020204020204" pitchFamily="34" charset="0"/>
              </a:rPr>
              <a:t>Sankce při nesplnění závazků týkajících se indikátorů</a:t>
            </a:r>
            <a:endParaRPr lang="cs-CZ" sz="4000"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id="{AB25BDB0-650E-40B1-8984-C06D978DB3E2}"/>
              </a:ext>
            </a:extLst>
          </p:cNvPr>
          <p:cNvSpPr>
            <a:spLocks noGrp="1"/>
          </p:cNvSpPr>
          <p:nvPr>
            <p:ph idx="1"/>
          </p:nvPr>
        </p:nvSpPr>
        <p:spPr/>
        <p:txBody>
          <a:bodyPr>
            <a:normAutofit/>
          </a:bodyPr>
          <a:lstStyle/>
          <a:p>
            <a:pPr marL="0" indent="0">
              <a:buNone/>
            </a:pPr>
            <a:r>
              <a:rPr lang="cs-CZ" sz="2400" dirty="0"/>
              <a:t>Celková míra naplnění indikátorů výstupů vzhledem </a:t>
            </a:r>
          </a:p>
          <a:p>
            <a:pPr marL="0" indent="0">
              <a:buNone/>
            </a:pPr>
            <a:r>
              <a:rPr lang="cs-CZ" sz="2400" dirty="0"/>
              <a:t>k závazkům dle právního aktu:				Sankce:</a:t>
            </a:r>
          </a:p>
          <a:p>
            <a:pPr marL="0" indent="0">
              <a:buNone/>
            </a:pPr>
            <a:endParaRPr lang="cs-CZ" sz="2400" dirty="0"/>
          </a:p>
          <a:p>
            <a:r>
              <a:rPr lang="cs-CZ" sz="2400" dirty="0"/>
              <a:t>Méně než 85% a zároveň alespoň 70%			    15%</a:t>
            </a:r>
          </a:p>
          <a:p>
            <a:r>
              <a:rPr lang="cs-CZ" sz="2400" dirty="0"/>
              <a:t>Méně než 70% a zároveň alespoň 55%			    20%</a:t>
            </a:r>
          </a:p>
          <a:p>
            <a:r>
              <a:rPr lang="cs-CZ" sz="2400" dirty="0"/>
              <a:t>Méně než 55% a zároveň alespoň 40%			    30%</a:t>
            </a:r>
          </a:p>
          <a:p>
            <a:r>
              <a:rPr lang="cs-CZ" sz="2400" dirty="0"/>
              <a:t>Méně než 40%	</a:t>
            </a:r>
            <a:r>
              <a:rPr lang="cs-CZ" dirty="0"/>
              <a:t>					   </a:t>
            </a:r>
            <a:r>
              <a:rPr lang="cs-CZ" sz="2400" dirty="0"/>
              <a:t> 50%</a:t>
            </a:r>
          </a:p>
          <a:p>
            <a:endParaRPr lang="cs-CZ" dirty="0"/>
          </a:p>
        </p:txBody>
      </p:sp>
    </p:spTree>
    <p:extLst>
      <p:ext uri="{BB962C8B-B14F-4D97-AF65-F5344CB8AC3E}">
        <p14:creationId xmlns:p14="http://schemas.microsoft.com/office/powerpoint/2010/main" val="2081014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66A64EF8-6B1E-4385-BC51-B37D569BA97E}"/>
              </a:ext>
            </a:extLst>
          </p:cNvPr>
          <p:cNvSpPr>
            <a:spLocks noGrp="1"/>
          </p:cNvSpPr>
          <p:nvPr>
            <p:ph idx="1"/>
          </p:nvPr>
        </p:nvSpPr>
        <p:spPr>
          <a:xfrm>
            <a:off x="1008528" y="874058"/>
            <a:ext cx="9843247" cy="5741895"/>
          </a:xfrm>
        </p:spPr>
        <p:txBody>
          <a:bodyPr>
            <a:normAutofit/>
          </a:bodyPr>
          <a:lstStyle/>
          <a:p>
            <a:pPr marL="0" indent="0">
              <a:buNone/>
            </a:pPr>
            <a:r>
              <a:rPr lang="pl-PL" sz="2400" dirty="0"/>
              <a:t>1 </a:t>
            </a:r>
            <a:r>
              <a:rPr lang="pl-PL" sz="2200" dirty="0"/>
              <a:t>rodina = 1 účastník, a to ZA CELOU DOBU REALIZACE projektu!</a:t>
            </a:r>
          </a:p>
          <a:p>
            <a:pPr marL="0" indent="0">
              <a:buNone/>
            </a:pPr>
            <a:endParaRPr lang="cs-CZ" sz="2200" dirty="0">
              <a:latin typeface="Corbel" panose="020B0503020204020204" pitchFamily="34" charset="0"/>
            </a:endParaRPr>
          </a:p>
          <a:p>
            <a:r>
              <a:rPr lang="cs-CZ" sz="2200" dirty="0">
                <a:latin typeface="Corbel" panose="020B0503020204020204" pitchFamily="34" charset="0"/>
              </a:rPr>
              <a:t>Mělo by/musí  být před podáním žádosti zpracováno nějaké dotazníkové šetření, analýza = žadatel zjistí zájem o aktivity v projektu (kdo se jich bude účastnit, jak často) </a:t>
            </a:r>
          </a:p>
          <a:p>
            <a:r>
              <a:rPr lang="cs-CZ" sz="2200" dirty="0">
                <a:latin typeface="Corbel" panose="020B0503020204020204" pitchFamily="34" charset="0"/>
              </a:rPr>
              <a:t>Nutno v popsat, jak žadatel dospěl k nastavení cílové hodnoty </a:t>
            </a:r>
          </a:p>
          <a:p>
            <a:endParaRPr lang="cs-CZ" sz="2200" dirty="0">
              <a:latin typeface="Corbel" panose="020B0503020204020204" pitchFamily="34" charset="0"/>
            </a:endParaRPr>
          </a:p>
          <a:p>
            <a:pPr marL="0" indent="0" algn="ctr">
              <a:buNone/>
            </a:pPr>
            <a:r>
              <a:rPr lang="cs-CZ" sz="2200" dirty="0">
                <a:latin typeface="Corbel" panose="020B0503020204020204" pitchFamily="34" charset="0"/>
              </a:rPr>
              <a:t>                    ROZDÍL V KAPACITĚ A POČTU ÚČASTNÍKŮ  </a:t>
            </a:r>
          </a:p>
          <a:p>
            <a:pPr marL="0" indent="0" algn="ctr">
              <a:buNone/>
            </a:pPr>
            <a:endParaRPr lang="cs-CZ" sz="2200" dirty="0">
              <a:latin typeface="Corbel" panose="020B0503020204020204" pitchFamily="34" charset="0"/>
            </a:endParaRPr>
          </a:p>
          <a:p>
            <a:pPr marL="0" indent="0" algn="ctr">
              <a:buNone/>
            </a:pPr>
            <a:r>
              <a:rPr lang="cs-CZ" sz="2200" dirty="0">
                <a:latin typeface="Corbel" panose="020B0503020204020204" pitchFamily="34" charset="0"/>
              </a:rPr>
              <a:t>Vždy záleží na tom, KDE, JAK DLOUHO A KOLIK TURNUSŮ SE KONÁ!!</a:t>
            </a:r>
          </a:p>
          <a:p>
            <a:pPr marL="0" indent="0">
              <a:buNone/>
            </a:pPr>
            <a:endParaRPr lang="cs-CZ" dirty="0"/>
          </a:p>
        </p:txBody>
      </p:sp>
    </p:spTree>
    <p:extLst>
      <p:ext uri="{BB962C8B-B14F-4D97-AF65-F5344CB8AC3E}">
        <p14:creationId xmlns:p14="http://schemas.microsoft.com/office/powerpoint/2010/main" val="3362566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0C88A4-B0D9-4550-BC55-4C2C3EF816D7}"/>
              </a:ext>
            </a:extLst>
          </p:cNvPr>
          <p:cNvSpPr>
            <a:spLocks noGrp="1"/>
          </p:cNvSpPr>
          <p:nvPr>
            <p:ph type="title"/>
          </p:nvPr>
        </p:nvSpPr>
        <p:spPr>
          <a:xfrm>
            <a:off x="838200" y="365125"/>
            <a:ext cx="10515600" cy="885451"/>
          </a:xfrm>
        </p:spPr>
        <p:txBody>
          <a:bodyPr/>
          <a:lstStyle/>
          <a:p>
            <a:r>
              <a:rPr lang="cs-CZ" dirty="0"/>
              <a:t>Praktický příklad</a:t>
            </a:r>
          </a:p>
        </p:txBody>
      </p:sp>
      <p:pic>
        <p:nvPicPr>
          <p:cNvPr id="5" name="Zástupný symbol pro obsah 4">
            <a:extLst>
              <a:ext uri="{FF2B5EF4-FFF2-40B4-BE49-F238E27FC236}">
                <a16:creationId xmlns:a16="http://schemas.microsoft.com/office/drawing/2014/main" id="{F535688D-384D-4302-B3CB-7214FE6BA1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330" y="1038959"/>
            <a:ext cx="10802470" cy="5453916"/>
          </a:xfrm>
        </p:spPr>
      </p:pic>
    </p:spTree>
    <p:extLst>
      <p:ext uri="{BB962C8B-B14F-4D97-AF65-F5344CB8AC3E}">
        <p14:creationId xmlns:p14="http://schemas.microsoft.com/office/powerpoint/2010/main" val="4275747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5AF457-0EF2-4F31-8B54-DA19A81379EB}"/>
              </a:ext>
            </a:extLst>
          </p:cNvPr>
          <p:cNvSpPr>
            <a:spLocks noGrp="1"/>
          </p:cNvSpPr>
          <p:nvPr>
            <p:ph type="title"/>
          </p:nvPr>
        </p:nvSpPr>
        <p:spPr>
          <a:xfrm>
            <a:off x="4814046" y="3795736"/>
            <a:ext cx="7033627" cy="2479633"/>
          </a:xfrm>
        </p:spPr>
        <p:txBody>
          <a:bodyPr/>
          <a:lstStyle/>
          <a:p>
            <a:pPr algn="ctr"/>
            <a:r>
              <a:rPr lang="cs-CZ" b="1" dirty="0">
                <a:latin typeface="Corbel" panose="020B0503020204020204" pitchFamily="34" charset="0"/>
              </a:rPr>
              <a:t>Způsobilost výdajů</a:t>
            </a:r>
          </a:p>
        </p:txBody>
      </p:sp>
    </p:spTree>
    <p:extLst>
      <p:ext uri="{BB962C8B-B14F-4D97-AF65-F5344CB8AC3E}">
        <p14:creationId xmlns:p14="http://schemas.microsoft.com/office/powerpoint/2010/main" val="534454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00CBD4-B236-47CF-B1E7-F3F7A2C7ECF7}"/>
              </a:ext>
            </a:extLst>
          </p:cNvPr>
          <p:cNvSpPr>
            <a:spLocks noGrp="1"/>
          </p:cNvSpPr>
          <p:nvPr>
            <p:ph type="title"/>
          </p:nvPr>
        </p:nvSpPr>
        <p:spPr>
          <a:xfrm>
            <a:off x="838200" y="365125"/>
            <a:ext cx="10515600" cy="955675"/>
          </a:xfrm>
        </p:spPr>
        <p:txBody>
          <a:bodyPr/>
          <a:lstStyle/>
          <a:p>
            <a:pPr algn="ctr"/>
            <a:r>
              <a:rPr lang="cs-CZ" b="1" dirty="0">
                <a:latin typeface="Corbel" panose="020B0503020204020204" pitchFamily="34" charset="0"/>
              </a:rPr>
              <a:t>Způsobilost výdajů</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id="{24CC4D04-0E8E-450A-AE4E-0C2D1AA83BEE}"/>
              </a:ext>
            </a:extLst>
          </p:cNvPr>
          <p:cNvSpPr>
            <a:spLocks noGrp="1"/>
          </p:cNvSpPr>
          <p:nvPr>
            <p:ph idx="1"/>
          </p:nvPr>
        </p:nvSpPr>
        <p:spPr>
          <a:xfrm>
            <a:off x="838200" y="1825625"/>
            <a:ext cx="10515600" cy="4807404"/>
          </a:xfrm>
        </p:spPr>
        <p:txBody>
          <a:bodyPr>
            <a:normAutofit/>
          </a:bodyPr>
          <a:lstStyle/>
          <a:p>
            <a:pPr marL="0" indent="0">
              <a:buNone/>
            </a:pPr>
            <a:r>
              <a:rPr lang="cs-CZ" sz="2200" b="1" dirty="0">
                <a:latin typeface="Corbel" panose="020B0503020204020204" pitchFamily="34" charset="0"/>
              </a:rPr>
              <a:t>Věcná způsobilost</a:t>
            </a:r>
          </a:p>
          <a:p>
            <a:pPr lvl="0"/>
            <a:r>
              <a:rPr lang="cs-CZ" sz="2200" dirty="0"/>
              <a:t>Informace ke způsobilým výdajům: kapitola 6 Specifické části pravidel pro žadatele a příjemce na: </a:t>
            </a:r>
            <a:r>
              <a:rPr lang="cs-CZ" sz="2200" u="sng" dirty="0">
                <a:hlinkClick r:id="rId3"/>
              </a:rPr>
              <a:t>https://www.esfcr.cz/file/9003/</a:t>
            </a:r>
            <a:r>
              <a:rPr lang="cs-CZ" sz="2200" dirty="0"/>
              <a:t> </a:t>
            </a:r>
          </a:p>
          <a:p>
            <a:r>
              <a:rPr lang="cs-CZ" sz="2200" b="1" dirty="0">
                <a:latin typeface="Corbel" panose="020B0503020204020204" pitchFamily="34" charset="0"/>
              </a:rPr>
              <a:t>Způsobilé výdaje </a:t>
            </a:r>
            <a:r>
              <a:rPr lang="cs-CZ" sz="2200" dirty="0">
                <a:latin typeface="Corbel" panose="020B0503020204020204" pitchFamily="34" charset="0"/>
              </a:rPr>
              <a:t>– osobní náklady, ostatní osobní náklady (dovolená, odměny, odstupné), cestovné, nákup zařízení a vybavení (část nákladů, která odpovídá výši úvazku člena realizačního týmu, řídit se Tabulkami obvyklých cen, mezd a platů na esfcr.cz), nákup služeb (nezbytné k realizaci projektu, musí vytvářet novou hodnotu), celoživotní vzdělávání pracovníků poskytovatele soc. služby (vzdělávání musí souviset s poskytováním základních činností sociální služby)</a:t>
            </a:r>
          </a:p>
          <a:p>
            <a:pPr marL="0" indent="0">
              <a:buNone/>
            </a:pPr>
            <a:r>
              <a:rPr lang="cs-CZ" sz="2200" b="1" dirty="0">
                <a:latin typeface="Corbel" panose="020B0503020204020204" pitchFamily="34" charset="0"/>
              </a:rPr>
              <a:t>Časová způsobilost</a:t>
            </a:r>
          </a:p>
          <a:p>
            <a:r>
              <a:rPr lang="cs-CZ" sz="2200" dirty="0">
                <a:latin typeface="Corbel" panose="020B0503020204020204" pitchFamily="34" charset="0"/>
              </a:rPr>
              <a:t>Náklady vzniklé v době realizace projektu</a:t>
            </a:r>
          </a:p>
          <a:p>
            <a:r>
              <a:rPr lang="cs-CZ" sz="2200" dirty="0">
                <a:latin typeface="Corbel" panose="020B0503020204020204" pitchFamily="34" charset="0"/>
              </a:rPr>
              <a:t>Datum zahájení realizace projektu nesmí předcházet datu vyhlášení výzvy MAS </a:t>
            </a:r>
          </a:p>
          <a:p>
            <a:endParaRPr lang="cs-CZ" dirty="0"/>
          </a:p>
        </p:txBody>
      </p:sp>
    </p:spTree>
    <p:extLst>
      <p:ext uri="{BB962C8B-B14F-4D97-AF65-F5344CB8AC3E}">
        <p14:creationId xmlns:p14="http://schemas.microsoft.com/office/powerpoint/2010/main" val="474139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2EBDFE-B02D-4F52-8C60-ACB474F7B122}"/>
              </a:ext>
            </a:extLst>
          </p:cNvPr>
          <p:cNvSpPr>
            <a:spLocks noGrp="1"/>
          </p:cNvSpPr>
          <p:nvPr>
            <p:ph type="title"/>
          </p:nvPr>
        </p:nvSpPr>
        <p:spPr>
          <a:xfrm>
            <a:off x="838200" y="0"/>
            <a:ext cx="10515600" cy="793376"/>
          </a:xfrm>
        </p:spPr>
        <p:txBody>
          <a:bodyPr>
            <a:normAutofit/>
          </a:bodyPr>
          <a:lstStyle/>
          <a:p>
            <a:pPr algn="ctr"/>
            <a:r>
              <a:rPr lang="cs-CZ" sz="3600" b="1" dirty="0">
                <a:latin typeface="Corbel" panose="020B0503020204020204" pitchFamily="34" charset="0"/>
              </a:rPr>
              <a:t>Přímé x Nepřímé x NEZPŮSOBILÉ náklady</a:t>
            </a:r>
          </a:p>
        </p:txBody>
      </p:sp>
      <p:sp>
        <p:nvSpPr>
          <p:cNvPr id="3" name="Zástupný symbol pro obsah 2">
            <a:extLst>
              <a:ext uri="{FF2B5EF4-FFF2-40B4-BE49-F238E27FC236}">
                <a16:creationId xmlns:a16="http://schemas.microsoft.com/office/drawing/2014/main" id="{5683C8CE-0AC5-481C-98E0-A3B2A4BD5E36}"/>
              </a:ext>
            </a:extLst>
          </p:cNvPr>
          <p:cNvSpPr>
            <a:spLocks noGrp="1"/>
          </p:cNvSpPr>
          <p:nvPr>
            <p:ph idx="1"/>
          </p:nvPr>
        </p:nvSpPr>
        <p:spPr>
          <a:xfrm>
            <a:off x="838200" y="793376"/>
            <a:ext cx="10515600" cy="6454589"/>
          </a:xfrm>
        </p:spPr>
        <p:txBody>
          <a:bodyPr>
            <a:normAutofit/>
          </a:bodyPr>
          <a:lstStyle/>
          <a:p>
            <a:pPr marL="0" indent="0">
              <a:buNone/>
            </a:pPr>
            <a:r>
              <a:rPr lang="cs-CZ" sz="2200" b="1" dirty="0"/>
              <a:t>Způsobilé výdaje: </a:t>
            </a:r>
          </a:p>
          <a:p>
            <a:r>
              <a:rPr lang="cs-CZ" sz="2200" dirty="0"/>
              <a:t>PŘÍMÉ NÁKLADY</a:t>
            </a:r>
          </a:p>
          <a:p>
            <a:pPr lvl="1"/>
            <a:r>
              <a:rPr lang="cs-CZ" sz="2200" dirty="0"/>
              <a:t>Popsány jednotkově v rozpočtu projektu</a:t>
            </a:r>
          </a:p>
          <a:p>
            <a:pPr lvl="1"/>
            <a:r>
              <a:rPr lang="cs-CZ" sz="2200" dirty="0"/>
              <a:t>Vykazují se ve zprávách o realizaci a při kontrole na místě</a:t>
            </a:r>
          </a:p>
          <a:p>
            <a:pPr marL="914400" lvl="2" indent="0">
              <a:buNone/>
            </a:pPr>
            <a:r>
              <a:rPr lang="cs-CZ" sz="1600" dirty="0"/>
              <a:t>(mzdy, výtvarné potřeby, nájem prostor pro konání tábora, doprava dětí na tábory, lednice, mikrovlnka, termotašky, nádobí a příbory pro děti, kurz první pomoci, animační činnost)</a:t>
            </a:r>
          </a:p>
          <a:p>
            <a:r>
              <a:rPr lang="cs-CZ" sz="2200" dirty="0"/>
              <a:t>NEPŘÍMÉ NÁKLADY</a:t>
            </a:r>
          </a:p>
          <a:p>
            <a:pPr lvl="1"/>
            <a:r>
              <a:rPr lang="cs-CZ" sz="2200" dirty="0"/>
              <a:t>Zpravidla 25 % celkových nákladů projektu</a:t>
            </a:r>
          </a:p>
          <a:p>
            <a:pPr lvl="1"/>
            <a:r>
              <a:rPr lang="cs-CZ" sz="2200" dirty="0"/>
              <a:t>Nutno mít účetně v pořádku, nevykazují se</a:t>
            </a:r>
          </a:p>
          <a:p>
            <a:pPr marL="914400" lvl="2" indent="0">
              <a:buNone/>
            </a:pPr>
            <a:r>
              <a:rPr lang="cs-CZ" sz="1800" dirty="0"/>
              <a:t>(mzda projektové manažera, účetní, publicita, papír (i toaletní), tužky, nájem kanceláře pro manažera, pojištění odpovědnosti za škodu)</a:t>
            </a:r>
            <a:endParaRPr lang="cs-CZ" sz="2200" dirty="0"/>
          </a:p>
          <a:p>
            <a:pPr marL="0" indent="0">
              <a:buNone/>
            </a:pPr>
            <a:r>
              <a:rPr lang="cs-CZ" sz="2200" b="1" dirty="0"/>
              <a:t>Nezpůsobilé výdaje</a:t>
            </a:r>
          </a:p>
          <a:p>
            <a:pPr lvl="1"/>
            <a:r>
              <a:rPr lang="cs-CZ" sz="2200" dirty="0"/>
              <a:t>Stravné pro děti, zajištění výletu - náklady na dopravu/cestovné, vstupné, potravinové balíčky, náklady na napsání projektu </a:t>
            </a:r>
          </a:p>
          <a:p>
            <a:pPr lvl="1"/>
            <a:r>
              <a:rPr lang="cs-CZ" sz="2000" dirty="0"/>
              <a:t>Stravné – v projektu musí být uvedena věta: Stravné dětí bude zajištěno</a:t>
            </a:r>
          </a:p>
          <a:p>
            <a:pPr marL="914400" lvl="2" indent="0">
              <a:buNone/>
            </a:pPr>
            <a:endParaRPr lang="cs-CZ" sz="2200" dirty="0"/>
          </a:p>
        </p:txBody>
      </p:sp>
    </p:spTree>
    <p:extLst>
      <p:ext uri="{BB962C8B-B14F-4D97-AF65-F5344CB8AC3E}">
        <p14:creationId xmlns:p14="http://schemas.microsoft.com/office/powerpoint/2010/main" val="3516359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30816F-F361-412F-8664-9F10C1995C4A}"/>
              </a:ext>
            </a:extLst>
          </p:cNvPr>
          <p:cNvSpPr>
            <a:spLocks noGrp="1"/>
          </p:cNvSpPr>
          <p:nvPr>
            <p:ph type="title"/>
          </p:nvPr>
        </p:nvSpPr>
        <p:spPr>
          <a:xfrm>
            <a:off x="838200" y="365126"/>
            <a:ext cx="10515600" cy="939240"/>
          </a:xfrm>
        </p:spPr>
        <p:txBody>
          <a:bodyPr>
            <a:normAutofit fontScale="90000"/>
          </a:bodyPr>
          <a:lstStyle/>
          <a:p>
            <a:r>
              <a:rPr lang="cs-CZ" b="1" dirty="0">
                <a:latin typeface="Corbel" panose="020B0503020204020204" pitchFamily="34" charset="0"/>
              </a:rPr>
              <a:t>Představení 2. Výzvy - Prorodinná opatření II</a:t>
            </a:r>
          </a:p>
        </p:txBody>
      </p:sp>
      <p:sp>
        <p:nvSpPr>
          <p:cNvPr id="3" name="Zástupný symbol pro obsah 2">
            <a:extLst>
              <a:ext uri="{FF2B5EF4-FFF2-40B4-BE49-F238E27FC236}">
                <a16:creationId xmlns:a16="http://schemas.microsoft.com/office/drawing/2014/main" id="{6EDC1589-3172-4557-9685-704B10737E88}"/>
              </a:ext>
            </a:extLst>
          </p:cNvPr>
          <p:cNvSpPr>
            <a:spLocks noGrp="1"/>
          </p:cNvSpPr>
          <p:nvPr>
            <p:ph idx="1"/>
          </p:nvPr>
        </p:nvSpPr>
        <p:spPr>
          <a:xfrm>
            <a:off x="838200" y="1519518"/>
            <a:ext cx="10787743" cy="4061012"/>
          </a:xfrm>
        </p:spPr>
        <p:txBody>
          <a:bodyPr>
            <a:noAutofit/>
          </a:bodyPr>
          <a:lstStyle/>
          <a:p>
            <a:pPr>
              <a:spcAft>
                <a:spcPts val="600"/>
              </a:spcAft>
            </a:pPr>
            <a:r>
              <a:rPr lang="cs-CZ" sz="2400" dirty="0"/>
              <a:t>Číslo výzvy: 672/03_16_047/CLLD_17_03_036</a:t>
            </a:r>
          </a:p>
          <a:p>
            <a:pPr>
              <a:spcAft>
                <a:spcPts val="600"/>
              </a:spcAft>
            </a:pPr>
            <a:r>
              <a:rPr lang="cs-CZ" sz="2400" dirty="0"/>
              <a:t>Prioritní osa 2 Sociální začleňování a boj s chudobou</a:t>
            </a:r>
          </a:p>
          <a:p>
            <a:pPr>
              <a:spcAft>
                <a:spcPts val="600"/>
              </a:spcAft>
            </a:pPr>
            <a:r>
              <a:rPr lang="cs-CZ" sz="2400" dirty="0"/>
              <a:t>Investiční priorita 2.3 2.3 Strategie komunitně vedeného místního rozvoje</a:t>
            </a:r>
          </a:p>
          <a:p>
            <a:pPr>
              <a:spcAft>
                <a:spcPts val="600"/>
              </a:spcAft>
            </a:pPr>
            <a:r>
              <a:rPr lang="cs-CZ" sz="2400" dirty="0"/>
              <a:t>Specifický cíl 2.3.1 Zvýšit zapojení lokálních aktérů do řešení problémů nezaměstnanosti a sociálního začleňování ve venkovských oblastech</a:t>
            </a:r>
          </a:p>
          <a:p>
            <a:pPr>
              <a:spcAft>
                <a:spcPts val="600"/>
              </a:spcAft>
            </a:pPr>
            <a:r>
              <a:rPr lang="cs-CZ" sz="2400" dirty="0"/>
              <a:t>Vyhlášení a zahájení příjmu žádostí   </a:t>
            </a:r>
            <a:r>
              <a:rPr lang="cs-CZ" sz="2400" b="1" dirty="0"/>
              <a:t>20. 8. 2018, 4:00:00</a:t>
            </a:r>
          </a:p>
          <a:p>
            <a:pPr>
              <a:spcAft>
                <a:spcPts val="600"/>
              </a:spcAft>
            </a:pPr>
            <a:r>
              <a:rPr lang="cs-CZ" sz="2400" dirty="0"/>
              <a:t>Ukončení příjmu žádostí                         </a:t>
            </a:r>
            <a:r>
              <a:rPr lang="cs-CZ" sz="2400" b="1" dirty="0"/>
              <a:t>1. 10. 2018, 12:00:00</a:t>
            </a:r>
          </a:p>
          <a:p>
            <a:pPr>
              <a:spcAft>
                <a:spcPts val="600"/>
              </a:spcAft>
            </a:pPr>
            <a:endParaRPr lang="cs-CZ" sz="2400" dirty="0"/>
          </a:p>
        </p:txBody>
      </p:sp>
    </p:spTree>
    <p:extLst>
      <p:ext uri="{BB962C8B-B14F-4D97-AF65-F5344CB8AC3E}">
        <p14:creationId xmlns:p14="http://schemas.microsoft.com/office/powerpoint/2010/main" val="228823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C15914-1E2D-4295-928C-8397E0BB2B84}"/>
              </a:ext>
            </a:extLst>
          </p:cNvPr>
          <p:cNvSpPr>
            <a:spLocks noGrp="1"/>
          </p:cNvSpPr>
          <p:nvPr>
            <p:ph type="title"/>
          </p:nvPr>
        </p:nvSpPr>
        <p:spPr>
          <a:xfrm>
            <a:off x="838200" y="2554514"/>
            <a:ext cx="10515600" cy="2688046"/>
          </a:xfrm>
        </p:spPr>
        <p:txBody>
          <a:bodyPr/>
          <a:lstStyle/>
          <a:p>
            <a:pPr algn="r"/>
            <a:r>
              <a:rPr lang="cs-CZ" b="1" dirty="0">
                <a:latin typeface="Corbel" panose="020B0503020204020204" pitchFamily="34" charset="0"/>
              </a:rPr>
              <a:t>Projektová žádost</a:t>
            </a:r>
          </a:p>
        </p:txBody>
      </p:sp>
    </p:spTree>
    <p:extLst>
      <p:ext uri="{BB962C8B-B14F-4D97-AF65-F5344CB8AC3E}">
        <p14:creationId xmlns:p14="http://schemas.microsoft.com/office/powerpoint/2010/main" val="1856391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A34F40-85DE-462A-957B-6EB781768EF8}"/>
              </a:ext>
            </a:extLst>
          </p:cNvPr>
          <p:cNvSpPr>
            <a:spLocks noGrp="1"/>
          </p:cNvSpPr>
          <p:nvPr>
            <p:ph type="title"/>
          </p:nvPr>
        </p:nvSpPr>
        <p:spPr/>
        <p:txBody>
          <a:bodyPr/>
          <a:lstStyle/>
          <a:p>
            <a:r>
              <a:rPr lang="cs-CZ" b="1" dirty="0">
                <a:latin typeface="Corbel" panose="020B0503020204020204" pitchFamily="34" charset="0"/>
              </a:rPr>
              <a:t>Logický rámec projektové žádosti</a:t>
            </a:r>
          </a:p>
        </p:txBody>
      </p:sp>
      <p:sp>
        <p:nvSpPr>
          <p:cNvPr id="3" name="Zástupný symbol pro obsah 2">
            <a:extLst>
              <a:ext uri="{FF2B5EF4-FFF2-40B4-BE49-F238E27FC236}">
                <a16:creationId xmlns:a16="http://schemas.microsoft.com/office/drawing/2014/main" id="{11AD0794-70EE-498A-A1DC-4F8E8789E99F}"/>
              </a:ext>
            </a:extLst>
          </p:cNvPr>
          <p:cNvSpPr>
            <a:spLocks noGrp="1"/>
          </p:cNvSpPr>
          <p:nvPr>
            <p:ph idx="1"/>
          </p:nvPr>
        </p:nvSpPr>
        <p:spPr>
          <a:xfrm>
            <a:off x="391886" y="1494972"/>
            <a:ext cx="10961914" cy="5363028"/>
          </a:xfrm>
        </p:spPr>
        <p:txBody>
          <a:bodyPr>
            <a:normAutofit/>
          </a:bodyPr>
          <a:lstStyle/>
          <a:p>
            <a:pPr marL="0" indent="0">
              <a:lnSpc>
                <a:spcPct val="100000"/>
              </a:lnSpc>
              <a:spcBef>
                <a:spcPts val="0"/>
              </a:spcBef>
              <a:buNone/>
            </a:pPr>
            <a:r>
              <a:rPr lang="cs-CZ" sz="2200" dirty="0">
                <a:latin typeface="Corbel" panose="020B0503020204020204" pitchFamily="34" charset="0"/>
              </a:rPr>
              <a:t>Nástroj, který ve velmi koncentrované podobě </a:t>
            </a:r>
            <a:r>
              <a:rPr lang="cs-CZ" sz="2200" b="1" dirty="0">
                <a:latin typeface="Corbel" panose="020B0503020204020204" pitchFamily="34" charset="0"/>
              </a:rPr>
              <a:t>obsahuje</a:t>
            </a:r>
            <a:r>
              <a:rPr lang="cs-CZ" sz="2200" dirty="0">
                <a:latin typeface="Corbel" panose="020B0503020204020204" pitchFamily="34" charset="0"/>
              </a:rPr>
              <a:t> </a:t>
            </a:r>
            <a:r>
              <a:rPr lang="cs-CZ" sz="2200" b="1" dirty="0">
                <a:latin typeface="Corbel" panose="020B0503020204020204" pitchFamily="34" charset="0"/>
              </a:rPr>
              <a:t>základní informace o projektu</a:t>
            </a:r>
            <a:r>
              <a:rPr lang="cs-CZ" sz="2200" dirty="0">
                <a:latin typeface="Corbel" panose="020B0503020204020204" pitchFamily="34" charset="0"/>
              </a:rPr>
              <a:t> a zároveň </a:t>
            </a:r>
            <a:r>
              <a:rPr lang="cs-CZ" sz="2200" b="1" dirty="0">
                <a:latin typeface="Corbel" panose="020B0503020204020204" pitchFamily="34" charset="0"/>
              </a:rPr>
              <a:t>ověřuje logiku projektu</a:t>
            </a:r>
            <a:r>
              <a:rPr lang="cs-CZ" sz="2200" dirty="0">
                <a:latin typeface="Corbel" panose="020B0503020204020204" pitchFamily="34" charset="0"/>
              </a:rPr>
              <a:t> (vazbu mezi činnostmi, výstupy a cíli projektu).</a:t>
            </a:r>
          </a:p>
          <a:p>
            <a:pPr marL="0" indent="0" hangingPunct="0">
              <a:lnSpc>
                <a:spcPct val="100000"/>
              </a:lnSpc>
              <a:buNone/>
            </a:pPr>
            <a:r>
              <a:rPr lang="cs-CZ" sz="2200" b="1" u="sng" cap="all" dirty="0">
                <a:latin typeface="Corbel" panose="020B0503020204020204" pitchFamily="34" charset="0"/>
              </a:rPr>
              <a:t>Logický rámec umožňuje: </a:t>
            </a:r>
            <a:endParaRPr lang="cs-CZ" sz="2200" u="sng" cap="all" dirty="0">
              <a:latin typeface="Corbel" panose="020B0503020204020204" pitchFamily="34" charset="0"/>
            </a:endParaRPr>
          </a:p>
          <a:p>
            <a:pPr hangingPunct="0">
              <a:lnSpc>
                <a:spcPct val="100000"/>
              </a:lnSpc>
              <a:spcBef>
                <a:spcPts val="0"/>
              </a:spcBef>
              <a:spcAft>
                <a:spcPts val="300"/>
              </a:spcAft>
            </a:pPr>
            <a:r>
              <a:rPr lang="cs-CZ" sz="2200" dirty="0">
                <a:latin typeface="Corbel" panose="020B0503020204020204" pitchFamily="34" charset="0"/>
              </a:rPr>
              <a:t>organizaci a systemizaci celkového myšlení o projektu, </a:t>
            </a:r>
          </a:p>
          <a:p>
            <a:pPr hangingPunct="0">
              <a:lnSpc>
                <a:spcPct val="100000"/>
              </a:lnSpc>
              <a:spcBef>
                <a:spcPts val="0"/>
              </a:spcBef>
              <a:spcAft>
                <a:spcPts val="300"/>
              </a:spcAft>
            </a:pPr>
            <a:r>
              <a:rPr lang="cs-CZ" sz="2200" dirty="0">
                <a:latin typeface="Corbel" panose="020B0503020204020204" pitchFamily="34" charset="0"/>
              </a:rPr>
              <a:t>upřesnění vztahů mezi cílem, účelem, výstupem a aktivitami projektu, </a:t>
            </a:r>
          </a:p>
          <a:p>
            <a:pPr hangingPunct="0">
              <a:lnSpc>
                <a:spcPct val="100000"/>
              </a:lnSpc>
              <a:spcBef>
                <a:spcPts val="0"/>
              </a:spcBef>
              <a:spcAft>
                <a:spcPts val="300"/>
              </a:spcAft>
            </a:pPr>
            <a:r>
              <a:rPr lang="cs-CZ" sz="2200" dirty="0">
                <a:latin typeface="Corbel" panose="020B0503020204020204" pitchFamily="34" charset="0"/>
              </a:rPr>
              <a:t>jasné stanovení výkonnostních ukazatelů a kritérií, </a:t>
            </a:r>
          </a:p>
          <a:p>
            <a:pPr hangingPunct="0">
              <a:lnSpc>
                <a:spcPct val="100000"/>
              </a:lnSpc>
              <a:spcBef>
                <a:spcPts val="0"/>
              </a:spcBef>
              <a:spcAft>
                <a:spcPts val="300"/>
              </a:spcAft>
            </a:pPr>
            <a:r>
              <a:rPr lang="cs-CZ" sz="2200" dirty="0">
                <a:latin typeface="Corbel" panose="020B0503020204020204" pitchFamily="34" charset="0"/>
              </a:rPr>
              <a:t>provádění kontroly dosažení cílů, účelu, realizaci výstupů a aktivit projektu, </a:t>
            </a:r>
          </a:p>
          <a:p>
            <a:pPr hangingPunct="0">
              <a:lnSpc>
                <a:spcPct val="100000"/>
              </a:lnSpc>
              <a:spcBef>
                <a:spcPts val="0"/>
              </a:spcBef>
              <a:spcAft>
                <a:spcPts val="300"/>
              </a:spcAft>
            </a:pPr>
            <a:r>
              <a:rPr lang="cs-CZ" sz="2200" dirty="0">
                <a:latin typeface="Corbel" panose="020B0503020204020204" pitchFamily="34" charset="0"/>
              </a:rPr>
              <a:t>udržovat rychlý a srozumitelný přehled o obsahu, rozsahu a zaměření projektu.</a:t>
            </a:r>
          </a:p>
          <a:p>
            <a:pPr marL="0" indent="0" hangingPunct="0">
              <a:lnSpc>
                <a:spcPct val="100000"/>
              </a:lnSpc>
              <a:buNone/>
            </a:pPr>
            <a:r>
              <a:rPr lang="cs-CZ" sz="2200" b="1" dirty="0">
                <a:latin typeface="Corbel" panose="020B0503020204020204" pitchFamily="34" charset="0"/>
              </a:rPr>
              <a:t>Doporučení:</a:t>
            </a:r>
          </a:p>
          <a:p>
            <a:pPr hangingPunct="0">
              <a:lnSpc>
                <a:spcPct val="100000"/>
              </a:lnSpc>
              <a:spcBef>
                <a:spcPts val="0"/>
              </a:spcBef>
            </a:pPr>
            <a:r>
              <a:rPr lang="cs-CZ" sz="2200" dirty="0">
                <a:latin typeface="Corbel" panose="020B0503020204020204" pitchFamily="34" charset="0"/>
              </a:rPr>
              <a:t>sestavuje se před samotným psaním projektu,</a:t>
            </a:r>
          </a:p>
          <a:p>
            <a:pPr hangingPunct="0">
              <a:lnSpc>
                <a:spcPct val="100000"/>
              </a:lnSpc>
              <a:spcBef>
                <a:spcPts val="0"/>
              </a:spcBef>
            </a:pPr>
            <a:r>
              <a:rPr lang="cs-CZ" sz="2200" dirty="0">
                <a:latin typeface="Corbel" panose="020B0503020204020204" pitchFamily="34" charset="0"/>
              </a:rPr>
              <a:t>sepsání žádosti je pak mnohem jednodušší a hlavně je žádost správně strukturovaná a přehledná.</a:t>
            </a:r>
          </a:p>
          <a:p>
            <a:endParaRPr lang="cs-CZ" dirty="0"/>
          </a:p>
        </p:txBody>
      </p:sp>
    </p:spTree>
    <p:extLst>
      <p:ext uri="{BB962C8B-B14F-4D97-AF65-F5344CB8AC3E}">
        <p14:creationId xmlns:p14="http://schemas.microsoft.com/office/powerpoint/2010/main" val="3567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358F44-72F5-47D3-81F5-CCBE376D2BA1}"/>
              </a:ext>
            </a:extLst>
          </p:cNvPr>
          <p:cNvSpPr>
            <a:spLocks noGrp="1"/>
          </p:cNvSpPr>
          <p:nvPr>
            <p:ph type="title"/>
          </p:nvPr>
        </p:nvSpPr>
        <p:spPr>
          <a:xfrm>
            <a:off x="838200" y="121921"/>
            <a:ext cx="10515600" cy="1021079"/>
          </a:xfrm>
        </p:spPr>
        <p:txBody>
          <a:bodyPr>
            <a:normAutofit/>
          </a:bodyPr>
          <a:lstStyle/>
          <a:p>
            <a:r>
              <a:rPr lang="cs-CZ" b="1" dirty="0">
                <a:latin typeface="Corbel" panose="020B0503020204020204" pitchFamily="34" charset="0"/>
              </a:rPr>
              <a:t>Příprava žádosti o podporu</a:t>
            </a:r>
          </a:p>
        </p:txBody>
      </p:sp>
      <p:sp>
        <p:nvSpPr>
          <p:cNvPr id="3" name="Zástupný symbol pro obsah 2">
            <a:extLst>
              <a:ext uri="{FF2B5EF4-FFF2-40B4-BE49-F238E27FC236}">
                <a16:creationId xmlns:a16="http://schemas.microsoft.com/office/drawing/2014/main" id="{B392D8DF-CFBB-40A1-A673-6C2EF41F2135}"/>
              </a:ext>
            </a:extLst>
          </p:cNvPr>
          <p:cNvSpPr>
            <a:spLocks noGrp="1"/>
          </p:cNvSpPr>
          <p:nvPr>
            <p:ph idx="1"/>
          </p:nvPr>
        </p:nvSpPr>
        <p:spPr>
          <a:xfrm>
            <a:off x="838200" y="1143000"/>
            <a:ext cx="10515600" cy="5593079"/>
          </a:xfrm>
        </p:spPr>
        <p:txBody>
          <a:bodyPr>
            <a:normAutofit/>
          </a:bodyPr>
          <a:lstStyle/>
          <a:p>
            <a:pPr marL="0" indent="0">
              <a:buNone/>
            </a:pPr>
            <a:r>
              <a:rPr lang="cs-CZ" b="1" cap="all" dirty="0"/>
              <a:t>1. Co chceme a můžeme změnit? </a:t>
            </a:r>
          </a:p>
          <a:p>
            <a:pPr lvl="1">
              <a:lnSpc>
                <a:spcPct val="100000"/>
              </a:lnSpc>
              <a:spcBef>
                <a:spcPts val="600"/>
              </a:spcBef>
              <a:spcAft>
                <a:spcPts val="600"/>
              </a:spcAft>
            </a:pPr>
            <a:r>
              <a:rPr lang="cs-CZ" sz="2000" dirty="0"/>
              <a:t>Definování </a:t>
            </a:r>
            <a:r>
              <a:rPr lang="cs-CZ" dirty="0"/>
              <a:t>konkrétních problémů (</a:t>
            </a:r>
            <a:r>
              <a:rPr lang="cs-CZ" b="1" dirty="0"/>
              <a:t>identifikování potřeb</a:t>
            </a:r>
            <a:r>
              <a:rPr lang="cs-CZ" dirty="0"/>
              <a:t> </a:t>
            </a:r>
            <a:r>
              <a:rPr lang="cs-CZ" b="1" dirty="0"/>
              <a:t>cílové skupiny</a:t>
            </a:r>
            <a:r>
              <a:rPr lang="cs-CZ" dirty="0"/>
              <a:t>), </a:t>
            </a:r>
            <a:br>
              <a:rPr lang="cs-CZ" dirty="0"/>
            </a:br>
            <a:r>
              <a:rPr lang="cs-CZ" dirty="0"/>
              <a:t>které chceme a jsme schopni projektem změnit.</a:t>
            </a:r>
          </a:p>
          <a:p>
            <a:pPr marL="0" indent="0" hangingPunct="0">
              <a:spcBef>
                <a:spcPts val="600"/>
              </a:spcBef>
              <a:spcAft>
                <a:spcPts val="600"/>
              </a:spcAft>
              <a:buNone/>
            </a:pPr>
            <a:r>
              <a:rPr lang="cs-CZ" sz="2400" b="1" dirty="0"/>
              <a:t>Doporučení:</a:t>
            </a:r>
          </a:p>
          <a:p>
            <a:pPr algn="just" hangingPunct="0">
              <a:spcBef>
                <a:spcPts val="600"/>
              </a:spcBef>
              <a:spcAft>
                <a:spcPts val="600"/>
              </a:spcAft>
            </a:pPr>
            <a:r>
              <a:rPr lang="cs-CZ" sz="2400" dirty="0"/>
              <a:t>jedna z nejdůležitějších částí žádosti, neodbývejte ji,</a:t>
            </a:r>
          </a:p>
          <a:p>
            <a:pPr algn="just" hangingPunct="0">
              <a:spcBef>
                <a:spcPts val="600"/>
              </a:spcBef>
              <a:spcAft>
                <a:spcPts val="600"/>
              </a:spcAft>
            </a:pPr>
            <a:r>
              <a:rPr lang="cs-CZ" sz="2400" dirty="0"/>
              <a:t>nemudrujte, nefilozofujte, nebásněte, buďte konkrétní a exaktní: čísla, data,</a:t>
            </a:r>
          </a:p>
          <a:p>
            <a:pPr hangingPunct="0">
              <a:spcBef>
                <a:spcPts val="600"/>
              </a:spcBef>
              <a:spcAft>
                <a:spcPts val="600"/>
              </a:spcAft>
            </a:pPr>
            <a:r>
              <a:rPr lang="cs-CZ" sz="2400" dirty="0"/>
              <a:t>soustřeďte se na ty potřeby, které korespondují s cíli a aktivitami projektu, </a:t>
            </a:r>
            <a:br>
              <a:rPr lang="cs-CZ" sz="2400" dirty="0"/>
            </a:br>
            <a:r>
              <a:rPr lang="cs-CZ" sz="2400" dirty="0"/>
              <a:t>a tuto vazbu prokažte,</a:t>
            </a:r>
          </a:p>
          <a:p>
            <a:pPr algn="just" hangingPunct="0">
              <a:spcBef>
                <a:spcPts val="600"/>
              </a:spcBef>
              <a:spcAft>
                <a:spcPts val="600"/>
              </a:spcAft>
            </a:pPr>
            <a:r>
              <a:rPr lang="cs-CZ" sz="2400" dirty="0"/>
              <a:t>držte se cílové skupiny/cílových skupin,</a:t>
            </a:r>
          </a:p>
          <a:p>
            <a:pPr algn="just" hangingPunct="0">
              <a:spcBef>
                <a:spcPts val="600"/>
              </a:spcBef>
              <a:spcAft>
                <a:spcPts val="600"/>
              </a:spcAft>
            </a:pPr>
            <a:r>
              <a:rPr lang="cs-CZ" sz="2400" dirty="0"/>
              <a:t>odvolejte se na analytické materiály, dejte je do přílohy,</a:t>
            </a:r>
          </a:p>
          <a:p>
            <a:pPr algn="just" hangingPunct="0">
              <a:spcBef>
                <a:spcPts val="600"/>
              </a:spcBef>
              <a:spcAft>
                <a:spcPts val="600"/>
              </a:spcAft>
            </a:pPr>
            <a:r>
              <a:rPr lang="cs-CZ" sz="2400" dirty="0"/>
              <a:t>odvolejte se na strategické dokumenty, dejte je do přílohy.</a:t>
            </a:r>
          </a:p>
          <a:p>
            <a:endParaRPr lang="cs-CZ" dirty="0"/>
          </a:p>
        </p:txBody>
      </p:sp>
    </p:spTree>
    <p:extLst>
      <p:ext uri="{BB962C8B-B14F-4D97-AF65-F5344CB8AC3E}">
        <p14:creationId xmlns:p14="http://schemas.microsoft.com/office/powerpoint/2010/main" val="3427505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0148B8-4E49-475E-A4E0-71FBB2558A36}"/>
              </a:ext>
            </a:extLst>
          </p:cNvPr>
          <p:cNvSpPr>
            <a:spLocks noGrp="1"/>
          </p:cNvSpPr>
          <p:nvPr>
            <p:ph type="title"/>
          </p:nvPr>
        </p:nvSpPr>
        <p:spPr>
          <a:xfrm>
            <a:off x="838200" y="106681"/>
            <a:ext cx="10515600" cy="1051559"/>
          </a:xfrm>
        </p:spPr>
        <p:txBody>
          <a:bodyPr/>
          <a:lstStyle/>
          <a:p>
            <a:pPr algn="ctr"/>
            <a:r>
              <a:rPr lang="cs-CZ" b="1" dirty="0">
                <a:latin typeface="Corbel" panose="020B0503020204020204" pitchFamily="34" charset="0"/>
              </a:rPr>
              <a:t>Příprava žádosti o podporu</a:t>
            </a:r>
          </a:p>
        </p:txBody>
      </p:sp>
      <p:sp>
        <p:nvSpPr>
          <p:cNvPr id="3" name="Zástupný symbol pro obsah 2">
            <a:extLst>
              <a:ext uri="{FF2B5EF4-FFF2-40B4-BE49-F238E27FC236}">
                <a16:creationId xmlns:a16="http://schemas.microsoft.com/office/drawing/2014/main" id="{DE36A8B5-AE2D-474E-8726-9127D49046A7}"/>
              </a:ext>
            </a:extLst>
          </p:cNvPr>
          <p:cNvSpPr>
            <a:spLocks noGrp="1"/>
          </p:cNvSpPr>
          <p:nvPr>
            <p:ph idx="1"/>
          </p:nvPr>
        </p:nvSpPr>
        <p:spPr>
          <a:xfrm>
            <a:off x="838200" y="975360"/>
            <a:ext cx="10515600" cy="5775959"/>
          </a:xfrm>
        </p:spPr>
        <p:txBody>
          <a:bodyPr>
            <a:normAutofit/>
          </a:bodyPr>
          <a:lstStyle/>
          <a:p>
            <a:pPr lvl="1">
              <a:spcBef>
                <a:spcPts val="0"/>
              </a:spcBef>
            </a:pPr>
            <a:r>
              <a:rPr lang="cs-CZ" dirty="0"/>
              <a:t>Součástí definice problému je vždy také </a:t>
            </a:r>
            <a:r>
              <a:rPr lang="cs-CZ" b="1" dirty="0"/>
              <a:t>specifikace cílové skupiny projektu</a:t>
            </a:r>
            <a:r>
              <a:rPr lang="cs-CZ" dirty="0"/>
              <a:t>, </a:t>
            </a:r>
            <a:br>
              <a:rPr lang="cs-CZ" dirty="0"/>
            </a:br>
            <a:r>
              <a:rPr lang="cs-CZ" dirty="0"/>
              <a:t>tj. osob, kterých se problém týká.</a:t>
            </a:r>
          </a:p>
          <a:p>
            <a:pPr marL="0" lvl="1" indent="0">
              <a:lnSpc>
                <a:spcPct val="100000"/>
              </a:lnSpc>
              <a:spcBef>
                <a:spcPts val="1200"/>
              </a:spcBef>
              <a:spcAft>
                <a:spcPts val="1200"/>
              </a:spcAft>
              <a:buSzPct val="100000"/>
              <a:buNone/>
            </a:pPr>
            <a:r>
              <a:rPr lang="cs-CZ" b="1" dirty="0"/>
              <a:t>Doporučení:</a:t>
            </a:r>
            <a:endParaRPr lang="cs-CZ" dirty="0"/>
          </a:p>
          <a:p>
            <a:pPr hangingPunct="0">
              <a:spcBef>
                <a:spcPts val="600"/>
              </a:spcBef>
              <a:spcAft>
                <a:spcPts val="600"/>
              </a:spcAft>
            </a:pPr>
            <a:r>
              <a:rPr lang="cs-CZ" sz="2000" b="1" dirty="0"/>
              <a:t>vymezení a charakteristika CS: </a:t>
            </a:r>
            <a:r>
              <a:rPr lang="cs-CZ" sz="2000" dirty="0"/>
              <a:t>vymezená věkem, pohlavím, etnicitou, územím, kulturou, socioekonomickým postavením, jinak definovanou skupinovou příslušností, jako je např. dlouhodobá nezaměstnanost,</a:t>
            </a:r>
          </a:p>
          <a:p>
            <a:pPr hangingPunct="0">
              <a:spcBef>
                <a:spcPts val="600"/>
              </a:spcBef>
              <a:spcAft>
                <a:spcPts val="600"/>
              </a:spcAft>
            </a:pPr>
            <a:r>
              <a:rPr lang="cs-CZ" sz="2000" b="1" dirty="0"/>
              <a:t>čím ostřeji vymezená, tím lépe</a:t>
            </a:r>
            <a:endParaRPr lang="cs-CZ" sz="2000" dirty="0"/>
          </a:p>
          <a:p>
            <a:pPr hangingPunct="0">
              <a:spcBef>
                <a:spcPts val="600"/>
              </a:spcBef>
              <a:spcAft>
                <a:spcPts val="600"/>
              </a:spcAft>
            </a:pPr>
            <a:r>
              <a:rPr lang="cs-CZ" sz="2000" dirty="0"/>
              <a:t>projekt může mít více CS, pak ale u každé je třeba zvlášť popsat potřeby,</a:t>
            </a:r>
          </a:p>
          <a:p>
            <a:pPr hangingPunct="0">
              <a:spcBef>
                <a:spcPts val="600"/>
              </a:spcBef>
              <a:spcAft>
                <a:spcPts val="600"/>
              </a:spcAft>
            </a:pPr>
            <a:r>
              <a:rPr lang="cs-CZ" sz="2000" b="1" dirty="0"/>
              <a:t>charakteristika selektivní: </a:t>
            </a:r>
            <a:r>
              <a:rPr lang="cs-CZ" sz="2000" dirty="0"/>
              <a:t>znaky, trendy, problémy, jež chcete řešit v projektu vazba na potřeby CS,</a:t>
            </a:r>
          </a:p>
          <a:p>
            <a:pPr hangingPunct="0">
              <a:spcBef>
                <a:spcPts val="600"/>
              </a:spcBef>
              <a:spcAft>
                <a:spcPts val="600"/>
              </a:spcAft>
            </a:pPr>
            <a:r>
              <a:rPr lang="cs-CZ" sz="2000" dirty="0"/>
              <a:t>projekt musí </a:t>
            </a:r>
            <a:r>
              <a:rPr lang="cs-CZ" sz="2000" b="1" dirty="0"/>
              <a:t>prokazatelně korespondovat s potřebami CS</a:t>
            </a:r>
            <a:r>
              <a:rPr lang="cs-CZ" sz="2000" dirty="0"/>
              <a:t>, na kterou je zaměřen = ideálně vyjmenujte potřeby CS a ke každé přiřaďte aktivitu projektu, kterou chcete danou potřebu naplnit,</a:t>
            </a:r>
          </a:p>
          <a:p>
            <a:pPr hangingPunct="0">
              <a:spcBef>
                <a:spcPts val="600"/>
              </a:spcBef>
              <a:spcAft>
                <a:spcPts val="600"/>
              </a:spcAft>
            </a:pPr>
            <a:r>
              <a:rPr lang="cs-CZ" sz="2000" b="1" dirty="0"/>
              <a:t>jmenujte jen ty potřeby CS, které projektem hodláte naplňovat</a:t>
            </a:r>
            <a:r>
              <a:rPr lang="cs-CZ" sz="2000" dirty="0"/>
              <a:t> (ostatní potřeby můžete také zmínit, ale s vysvětlením, proč je projekt neřeší, případně že je řešíte </a:t>
            </a:r>
            <a:br>
              <a:rPr lang="cs-CZ" sz="2000" dirty="0"/>
            </a:br>
            <a:r>
              <a:rPr lang="cs-CZ" sz="2000" dirty="0"/>
              <a:t>v projektu jiném).</a:t>
            </a:r>
          </a:p>
          <a:p>
            <a:endParaRPr lang="cs-CZ" dirty="0"/>
          </a:p>
        </p:txBody>
      </p:sp>
    </p:spTree>
    <p:extLst>
      <p:ext uri="{BB962C8B-B14F-4D97-AF65-F5344CB8AC3E}">
        <p14:creationId xmlns:p14="http://schemas.microsoft.com/office/powerpoint/2010/main" val="3266412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12E855-C3C8-49F2-9586-BC69A4BB8FB6}"/>
              </a:ext>
            </a:extLst>
          </p:cNvPr>
          <p:cNvSpPr>
            <a:spLocks noGrp="1"/>
          </p:cNvSpPr>
          <p:nvPr>
            <p:ph type="title"/>
          </p:nvPr>
        </p:nvSpPr>
        <p:spPr>
          <a:xfrm>
            <a:off x="838200" y="365125"/>
            <a:ext cx="10515600" cy="732155"/>
          </a:xfrm>
        </p:spPr>
        <p:txBody>
          <a:bodyPr/>
          <a:lstStyle/>
          <a:p>
            <a:r>
              <a:rPr lang="cs-CZ" b="1" dirty="0">
                <a:latin typeface="Corbel" panose="020B0503020204020204" pitchFamily="34" charset="0"/>
              </a:rPr>
              <a:t>Příprava žádosti o podporu</a:t>
            </a:r>
            <a:endParaRPr lang="cs-CZ" dirty="0"/>
          </a:p>
        </p:txBody>
      </p:sp>
      <p:sp>
        <p:nvSpPr>
          <p:cNvPr id="3" name="Zástupný symbol pro obsah 2">
            <a:extLst>
              <a:ext uri="{FF2B5EF4-FFF2-40B4-BE49-F238E27FC236}">
                <a16:creationId xmlns:a16="http://schemas.microsoft.com/office/drawing/2014/main" id="{95ED4043-FEFE-4EA5-A543-1D57CDB641B8}"/>
              </a:ext>
            </a:extLst>
          </p:cNvPr>
          <p:cNvSpPr>
            <a:spLocks noGrp="1"/>
          </p:cNvSpPr>
          <p:nvPr>
            <p:ph idx="1"/>
          </p:nvPr>
        </p:nvSpPr>
        <p:spPr>
          <a:xfrm>
            <a:off x="838200" y="1097280"/>
            <a:ext cx="10515600" cy="5760720"/>
          </a:xfrm>
        </p:spPr>
        <p:txBody>
          <a:bodyPr>
            <a:normAutofit/>
          </a:bodyPr>
          <a:lstStyle/>
          <a:p>
            <a:pPr lvl="1">
              <a:lnSpc>
                <a:spcPct val="100000"/>
              </a:lnSpc>
              <a:spcBef>
                <a:spcPts val="600"/>
              </a:spcBef>
              <a:spcAft>
                <a:spcPts val="600"/>
              </a:spcAft>
            </a:pPr>
            <a:r>
              <a:rPr lang="cs-CZ" sz="2000" b="1" dirty="0"/>
              <a:t>Cíl projektu musí být:</a:t>
            </a:r>
          </a:p>
          <a:p>
            <a:pPr marL="414000" lvl="1" indent="0">
              <a:lnSpc>
                <a:spcPct val="100000"/>
              </a:lnSpc>
              <a:spcBef>
                <a:spcPts val="600"/>
              </a:spcBef>
              <a:spcAft>
                <a:spcPts val="600"/>
              </a:spcAft>
              <a:buNone/>
            </a:pPr>
            <a:r>
              <a:rPr lang="cs-CZ" sz="2000" dirty="0"/>
              <a:t>	</a:t>
            </a:r>
            <a:r>
              <a:rPr lang="cs-CZ" sz="2000" b="1" dirty="0"/>
              <a:t>1)</a:t>
            </a:r>
            <a:r>
              <a:rPr lang="cs-CZ" sz="2000" dirty="0"/>
              <a:t> </a:t>
            </a:r>
            <a:r>
              <a:rPr lang="cs-CZ" sz="2000" b="1" dirty="0"/>
              <a:t>reálně dosažitelný </a:t>
            </a:r>
            <a:r>
              <a:rPr lang="cs-CZ" sz="2000" dirty="0"/>
              <a:t>v daném čase a za daných podmínek,</a:t>
            </a:r>
          </a:p>
          <a:p>
            <a:pPr marL="414000" lvl="1" indent="0">
              <a:lnSpc>
                <a:spcPct val="100000"/>
              </a:lnSpc>
              <a:spcBef>
                <a:spcPts val="600"/>
              </a:spcBef>
              <a:spcAft>
                <a:spcPts val="600"/>
              </a:spcAft>
              <a:buNone/>
            </a:pPr>
            <a:r>
              <a:rPr lang="cs-CZ" sz="2000" dirty="0"/>
              <a:t>	</a:t>
            </a:r>
            <a:r>
              <a:rPr lang="cs-CZ" sz="2000" b="1" dirty="0"/>
              <a:t>2) měřitelný</a:t>
            </a:r>
            <a:r>
              <a:rPr lang="cs-CZ" sz="2000" dirty="0"/>
              <a:t>, aby bylo možné po ukončení projektu prokázat jeho naplnění pomocí kvantifikovaných údajů.</a:t>
            </a:r>
          </a:p>
          <a:p>
            <a:pPr lvl="1">
              <a:lnSpc>
                <a:spcPct val="100000"/>
              </a:lnSpc>
              <a:spcBef>
                <a:spcPts val="600"/>
              </a:spcBef>
              <a:spcAft>
                <a:spcPts val="600"/>
              </a:spcAft>
            </a:pPr>
            <a:r>
              <a:rPr lang="cs-CZ" sz="2000" b="1" dirty="0"/>
              <a:t>Cíle projektu dělíme na:</a:t>
            </a:r>
          </a:p>
          <a:p>
            <a:pPr marL="0" indent="0" hangingPunct="0">
              <a:lnSpc>
                <a:spcPct val="100000"/>
              </a:lnSpc>
              <a:spcBef>
                <a:spcPts val="600"/>
              </a:spcBef>
              <a:spcAft>
                <a:spcPts val="600"/>
              </a:spcAft>
              <a:buNone/>
            </a:pPr>
            <a:r>
              <a:rPr lang="cs-CZ" sz="2000" b="1" dirty="0"/>
              <a:t>	1) Hlavní </a:t>
            </a:r>
            <a:r>
              <a:rPr lang="cs-CZ" sz="2000" dirty="0"/>
              <a:t>= “globální změna“, ke které projekt přispívá - formulován obecněji, </a:t>
            </a:r>
          </a:p>
          <a:p>
            <a:pPr marL="0" indent="0" hangingPunct="0">
              <a:lnSpc>
                <a:spcPct val="100000"/>
              </a:lnSpc>
              <a:spcBef>
                <a:spcPts val="600"/>
              </a:spcBef>
              <a:spcAft>
                <a:spcPts val="600"/>
              </a:spcAft>
              <a:buNone/>
            </a:pPr>
            <a:r>
              <a:rPr lang="cs-CZ" sz="2000" dirty="0"/>
              <a:t>	</a:t>
            </a:r>
            <a:r>
              <a:rPr lang="cs-CZ" sz="2000" b="1" dirty="0"/>
              <a:t>2) Specifické </a:t>
            </a:r>
            <a:r>
              <a:rPr lang="cs-CZ" sz="2000" dirty="0"/>
              <a:t>= konkrétní změny, které projekt přinese (SMART).</a:t>
            </a:r>
          </a:p>
          <a:p>
            <a:pPr marL="0" lvl="1" indent="0">
              <a:lnSpc>
                <a:spcPts val="2880"/>
              </a:lnSpc>
              <a:spcBef>
                <a:spcPts val="600"/>
              </a:spcBef>
              <a:spcAft>
                <a:spcPts val="600"/>
              </a:spcAft>
              <a:buSzPct val="100000"/>
              <a:buNone/>
            </a:pPr>
            <a:r>
              <a:rPr lang="cs-CZ" sz="2000" b="1" dirty="0"/>
              <a:t>Doporučení:</a:t>
            </a:r>
            <a:endParaRPr lang="cs-CZ" sz="2000" dirty="0"/>
          </a:p>
          <a:p>
            <a:pPr algn="just" hangingPunct="0">
              <a:spcBef>
                <a:spcPts val="600"/>
              </a:spcBef>
              <a:spcAft>
                <a:spcPts val="600"/>
              </a:spcAft>
            </a:pPr>
            <a:r>
              <a:rPr lang="cs-CZ" sz="2000" dirty="0"/>
              <a:t>při vytyčování cílů vycházejte z potřeb (inverzně: problémů), které jste si předem definovali: splnění vytyčeného cíle = naplnění definované potřeby (= odstranění popsaného problému),</a:t>
            </a:r>
          </a:p>
          <a:p>
            <a:pPr algn="just" hangingPunct="0">
              <a:spcBef>
                <a:spcPts val="600"/>
              </a:spcBef>
              <a:spcAft>
                <a:spcPts val="600"/>
              </a:spcAft>
            </a:pPr>
            <a:r>
              <a:rPr lang="cs-CZ" sz="2000" dirty="0"/>
              <a:t>dbejte na dosažitelnost cílů (již při vytyčování cílů musíte mít představu o aktivitách),</a:t>
            </a:r>
          </a:p>
          <a:p>
            <a:pPr algn="just" hangingPunct="0">
              <a:spcBef>
                <a:spcPts val="600"/>
              </a:spcBef>
              <a:spcAft>
                <a:spcPts val="600"/>
              </a:spcAft>
            </a:pPr>
            <a:r>
              <a:rPr lang="cs-CZ" sz="2000" dirty="0"/>
              <a:t>dbejte na měřitelnost cílů (při formulaci cílů se ptejte, zda splnění takto formulovaného cíle lze nějak prokázat/změřit).</a:t>
            </a:r>
          </a:p>
          <a:p>
            <a:endParaRPr lang="cs-CZ" dirty="0"/>
          </a:p>
        </p:txBody>
      </p:sp>
    </p:spTree>
    <p:extLst>
      <p:ext uri="{BB962C8B-B14F-4D97-AF65-F5344CB8AC3E}">
        <p14:creationId xmlns:p14="http://schemas.microsoft.com/office/powerpoint/2010/main" val="13888036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F64284-7132-4135-ADFA-9B9E7F2BC0AA}"/>
              </a:ext>
            </a:extLst>
          </p:cNvPr>
          <p:cNvSpPr>
            <a:spLocks noGrp="1"/>
          </p:cNvSpPr>
          <p:nvPr>
            <p:ph type="title"/>
          </p:nvPr>
        </p:nvSpPr>
        <p:spPr>
          <a:xfrm>
            <a:off x="838200" y="137161"/>
            <a:ext cx="10515600" cy="1082040"/>
          </a:xfrm>
        </p:spPr>
        <p:txBody>
          <a:bodyPr/>
          <a:lstStyle/>
          <a:p>
            <a:r>
              <a:rPr lang="cs-CZ" b="1" dirty="0">
                <a:latin typeface="Corbel" panose="020B0503020204020204" pitchFamily="34" charset="0"/>
              </a:rPr>
              <a:t>Příprava žádosti o podporu</a:t>
            </a:r>
            <a:endParaRPr lang="cs-CZ" dirty="0"/>
          </a:p>
        </p:txBody>
      </p:sp>
      <p:sp>
        <p:nvSpPr>
          <p:cNvPr id="3" name="Zástupný symbol pro obsah 2">
            <a:extLst>
              <a:ext uri="{FF2B5EF4-FFF2-40B4-BE49-F238E27FC236}">
                <a16:creationId xmlns:a16="http://schemas.microsoft.com/office/drawing/2014/main" id="{97EB815C-5B78-4133-9526-BF245791CDA1}"/>
              </a:ext>
            </a:extLst>
          </p:cNvPr>
          <p:cNvSpPr>
            <a:spLocks noGrp="1"/>
          </p:cNvSpPr>
          <p:nvPr>
            <p:ph idx="1"/>
          </p:nvPr>
        </p:nvSpPr>
        <p:spPr>
          <a:xfrm>
            <a:off x="389965" y="1219200"/>
            <a:ext cx="11282082" cy="5638799"/>
          </a:xfrm>
        </p:spPr>
        <p:txBody>
          <a:bodyPr>
            <a:normAutofit/>
          </a:bodyPr>
          <a:lstStyle/>
          <a:p>
            <a:pPr marL="0" indent="0">
              <a:spcBef>
                <a:spcPts val="600"/>
              </a:spcBef>
              <a:spcAft>
                <a:spcPts val="600"/>
              </a:spcAft>
              <a:buNone/>
            </a:pPr>
            <a:r>
              <a:rPr lang="cs-CZ" b="1" cap="all" dirty="0">
                <a:latin typeface="Corbel" panose="020B0503020204020204" pitchFamily="34" charset="0"/>
              </a:rPr>
              <a:t>2. Jak toho chceme dosáhnout?</a:t>
            </a:r>
          </a:p>
          <a:p>
            <a:pPr lvl="1">
              <a:spcBef>
                <a:spcPts val="600"/>
              </a:spcBef>
              <a:spcAft>
                <a:spcPts val="600"/>
              </a:spcAft>
            </a:pPr>
            <a:r>
              <a:rPr lang="cs-CZ" sz="1800" dirty="0">
                <a:latin typeface="Corbel" panose="020B0503020204020204" pitchFamily="34" charset="0"/>
              </a:rPr>
              <a:t>V rámci přípravy projektu je nutné </a:t>
            </a:r>
            <a:r>
              <a:rPr lang="cs-CZ" sz="1800" b="1" dirty="0">
                <a:latin typeface="Corbel" panose="020B0503020204020204" pitchFamily="34" charset="0"/>
              </a:rPr>
              <a:t>definovat aktivity </a:t>
            </a:r>
            <a:r>
              <a:rPr lang="cs-CZ" sz="1800" dirty="0">
                <a:latin typeface="Corbel" panose="020B0503020204020204" pitchFamily="34" charset="0"/>
              </a:rPr>
              <a:t>(strategii), kterými bude projekt realizován.</a:t>
            </a:r>
          </a:p>
          <a:p>
            <a:pPr lvl="1"/>
            <a:r>
              <a:rPr lang="cs-CZ" sz="2000" b="1" dirty="0">
                <a:latin typeface="Corbel" panose="020B0503020204020204" pitchFamily="34" charset="0"/>
              </a:rPr>
              <a:t>Aktivity </a:t>
            </a:r>
            <a:r>
              <a:rPr lang="cs-CZ" sz="2000" dirty="0">
                <a:latin typeface="Corbel" panose="020B0503020204020204" pitchFamily="34" charset="0"/>
              </a:rPr>
              <a:t>mají být prostředkem k dosažení cíle projektu, mezi cíli a klíčovými aktivitami musí být propojení.</a:t>
            </a:r>
            <a:endParaRPr lang="cs-CZ" sz="1800" dirty="0">
              <a:latin typeface="Corbel" panose="020B0503020204020204" pitchFamily="34" charset="0"/>
            </a:endParaRPr>
          </a:p>
          <a:p>
            <a:pPr marL="457200" lvl="1" indent="0">
              <a:lnSpc>
                <a:spcPct val="150000"/>
              </a:lnSpc>
              <a:spcAft>
                <a:spcPts val="600"/>
              </a:spcAft>
              <a:buNone/>
            </a:pPr>
            <a:r>
              <a:rPr lang="cs-CZ" sz="2000" b="1" dirty="0">
                <a:latin typeface="Corbel" panose="020B0503020204020204" pitchFamily="34" charset="0"/>
              </a:rPr>
              <a:t>Doporučení:</a:t>
            </a:r>
            <a:br>
              <a:rPr lang="cs-CZ" dirty="0">
                <a:latin typeface="Corbel" panose="020B0503020204020204" pitchFamily="34" charset="0"/>
              </a:rPr>
            </a:br>
            <a:r>
              <a:rPr lang="cs-CZ" sz="1800" dirty="0">
                <a:latin typeface="Corbel" panose="020B0503020204020204" pitchFamily="34" charset="0"/>
              </a:rPr>
              <a:t>* vedou k plnění cílů, jsou prostředkem, nástrojem, ne cílem samotným </a:t>
            </a:r>
            <a:br>
              <a:rPr lang="cs-CZ" sz="1800" dirty="0">
                <a:latin typeface="Corbel" panose="020B0503020204020204" pitchFamily="34" charset="0"/>
              </a:rPr>
            </a:br>
            <a:r>
              <a:rPr lang="cs-CZ" sz="1800" dirty="0">
                <a:latin typeface="Corbel" panose="020B0503020204020204" pitchFamily="34" charset="0"/>
              </a:rPr>
              <a:t>* udržujte vazbu </a:t>
            </a:r>
            <a:r>
              <a:rPr lang="cs-CZ" sz="1800" b="1" dirty="0">
                <a:latin typeface="Corbel" panose="020B0503020204020204" pitchFamily="34" charset="0"/>
              </a:rPr>
              <a:t>potřeby – cíle – aktivity</a:t>
            </a:r>
            <a:r>
              <a:rPr lang="cs-CZ" sz="1800" dirty="0">
                <a:latin typeface="Corbel" panose="020B0503020204020204" pitchFamily="34" charset="0"/>
              </a:rPr>
              <a:t>,</a:t>
            </a:r>
            <a:br>
              <a:rPr lang="cs-CZ" sz="1800" dirty="0">
                <a:latin typeface="Corbel" panose="020B0503020204020204" pitchFamily="34" charset="0"/>
              </a:rPr>
            </a:br>
            <a:r>
              <a:rPr lang="cs-CZ" sz="1800" dirty="0">
                <a:latin typeface="Corbel" panose="020B0503020204020204" pitchFamily="34" charset="0"/>
              </a:rPr>
              <a:t>* v projektu nemají co dělat aktivity, u kterých neprokážete, že slouží k naplnění cílů, ať už přímo nebo podpůrně,</a:t>
            </a:r>
            <a:br>
              <a:rPr lang="cs-CZ" sz="1800" dirty="0">
                <a:latin typeface="Corbel" panose="020B0503020204020204" pitchFamily="34" charset="0"/>
              </a:rPr>
            </a:br>
            <a:r>
              <a:rPr lang="cs-CZ" sz="1800" dirty="0">
                <a:latin typeface="Corbel" panose="020B0503020204020204" pitchFamily="34" charset="0"/>
              </a:rPr>
              <a:t>* tvoří tělo projektu,</a:t>
            </a:r>
            <a:br>
              <a:rPr lang="cs-CZ" sz="1800" dirty="0">
                <a:latin typeface="Corbel" panose="020B0503020204020204" pitchFamily="34" charset="0"/>
              </a:rPr>
            </a:br>
            <a:r>
              <a:rPr lang="cs-CZ" sz="1800" dirty="0">
                <a:latin typeface="Corbel" panose="020B0503020204020204" pitchFamily="34" charset="0"/>
              </a:rPr>
              <a:t>* to, co se bude vlastně s cílovou skupinou a pro cílovou skupinu dělat, </a:t>
            </a:r>
            <a:br>
              <a:rPr lang="cs-CZ" sz="1800" dirty="0">
                <a:latin typeface="Corbel" panose="020B0503020204020204" pitchFamily="34" charset="0"/>
              </a:rPr>
            </a:br>
            <a:r>
              <a:rPr lang="cs-CZ" sz="1800" dirty="0">
                <a:latin typeface="Corbel" panose="020B0503020204020204" pitchFamily="34" charset="0"/>
              </a:rPr>
              <a:t>* konkrétní rozpis prací: kdo, kdy, co, jak, s kým, kde, jak často bude dělat, </a:t>
            </a:r>
            <a:br>
              <a:rPr lang="cs-CZ" sz="1800" dirty="0">
                <a:latin typeface="Corbel" panose="020B0503020204020204" pitchFamily="34" charset="0"/>
              </a:rPr>
            </a:br>
            <a:r>
              <a:rPr lang="cs-CZ" sz="1800" dirty="0">
                <a:latin typeface="Corbel" panose="020B0503020204020204" pitchFamily="34" charset="0"/>
              </a:rPr>
              <a:t>* shluky podobných dílčích aktivit = </a:t>
            </a:r>
            <a:r>
              <a:rPr lang="cs-CZ" sz="1800" b="1" dirty="0">
                <a:latin typeface="Corbel" panose="020B0503020204020204" pitchFamily="34" charset="0"/>
              </a:rPr>
              <a:t>klíčové aktivity</a:t>
            </a:r>
            <a:r>
              <a:rPr lang="cs-CZ" sz="1800" dirty="0">
                <a:latin typeface="Corbel" panose="020B0503020204020204" pitchFamily="34" charset="0"/>
              </a:rPr>
              <a:t> (seřaďte v žádosti chronologicky nebo v nějaké jasné logice), </a:t>
            </a:r>
            <a:endParaRPr lang="cs-CZ" sz="1800" dirty="0"/>
          </a:p>
        </p:txBody>
      </p:sp>
    </p:spTree>
    <p:extLst>
      <p:ext uri="{BB962C8B-B14F-4D97-AF65-F5344CB8AC3E}">
        <p14:creationId xmlns:p14="http://schemas.microsoft.com/office/powerpoint/2010/main" val="438389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89CE8C-E5FF-4F69-9273-A02CC09C5020}"/>
              </a:ext>
            </a:extLst>
          </p:cNvPr>
          <p:cNvSpPr>
            <a:spLocks noGrp="1"/>
          </p:cNvSpPr>
          <p:nvPr>
            <p:ph type="title"/>
          </p:nvPr>
        </p:nvSpPr>
        <p:spPr>
          <a:xfrm>
            <a:off x="838200" y="121921"/>
            <a:ext cx="10515600" cy="640079"/>
          </a:xfrm>
        </p:spPr>
        <p:txBody>
          <a:bodyPr>
            <a:normAutofit fontScale="90000"/>
          </a:bodyPr>
          <a:lstStyle/>
          <a:p>
            <a:r>
              <a:rPr lang="cs-CZ" sz="4000" b="1" dirty="0">
                <a:latin typeface="Corbel" panose="020B0503020204020204" pitchFamily="34" charset="0"/>
              </a:rPr>
              <a:t>Příprava žádosti o podporu</a:t>
            </a:r>
          </a:p>
        </p:txBody>
      </p:sp>
      <p:sp>
        <p:nvSpPr>
          <p:cNvPr id="3" name="Zástupný symbol pro obsah 2">
            <a:extLst>
              <a:ext uri="{FF2B5EF4-FFF2-40B4-BE49-F238E27FC236}">
                <a16:creationId xmlns:a16="http://schemas.microsoft.com/office/drawing/2014/main" id="{7C6A6371-7ED1-4928-AA69-6EEF284FA389}"/>
              </a:ext>
            </a:extLst>
          </p:cNvPr>
          <p:cNvSpPr>
            <a:spLocks noGrp="1"/>
          </p:cNvSpPr>
          <p:nvPr>
            <p:ph idx="1"/>
          </p:nvPr>
        </p:nvSpPr>
        <p:spPr>
          <a:xfrm>
            <a:off x="838200" y="762000"/>
            <a:ext cx="10515600" cy="6096000"/>
          </a:xfrm>
        </p:spPr>
        <p:txBody>
          <a:bodyPr>
            <a:normAutofit fontScale="92500" lnSpcReduction="20000"/>
          </a:bodyPr>
          <a:lstStyle/>
          <a:p>
            <a:pPr marL="0" indent="0">
              <a:lnSpc>
                <a:spcPct val="170000"/>
              </a:lnSpc>
              <a:buNone/>
            </a:pPr>
            <a:r>
              <a:rPr lang="cs-CZ" b="1" cap="all" dirty="0"/>
              <a:t>3. Jak ověříme, že jsme byli úspěšní?</a:t>
            </a:r>
            <a:r>
              <a:rPr lang="cs-CZ" sz="1600" dirty="0"/>
              <a:t>.</a:t>
            </a:r>
          </a:p>
          <a:p>
            <a:pPr lvl="1">
              <a:lnSpc>
                <a:spcPct val="170000"/>
              </a:lnSpc>
              <a:spcBef>
                <a:spcPts val="0"/>
              </a:spcBef>
            </a:pPr>
            <a:r>
              <a:rPr lang="cs-CZ" sz="2600" dirty="0"/>
              <a:t>Základním nástrojem jsou </a:t>
            </a:r>
            <a:r>
              <a:rPr lang="cs-CZ" sz="2600" b="1" dirty="0"/>
              <a:t>indikátory</a:t>
            </a:r>
            <a:r>
              <a:rPr lang="cs-CZ" sz="2600" dirty="0"/>
              <a:t> OPZ.</a:t>
            </a:r>
          </a:p>
          <a:p>
            <a:pPr marL="457200" lvl="1" indent="0">
              <a:lnSpc>
                <a:spcPct val="110000"/>
              </a:lnSpc>
              <a:spcBef>
                <a:spcPts val="0"/>
              </a:spcBef>
              <a:buNone/>
            </a:pPr>
            <a:endParaRPr lang="cs-CZ" sz="2600" dirty="0"/>
          </a:p>
          <a:p>
            <a:pPr marL="0" lvl="1" indent="0">
              <a:lnSpc>
                <a:spcPct val="110000"/>
              </a:lnSpc>
              <a:spcBef>
                <a:spcPts val="600"/>
              </a:spcBef>
              <a:spcAft>
                <a:spcPts val="600"/>
              </a:spcAft>
              <a:buSzPct val="100000"/>
              <a:buNone/>
            </a:pPr>
            <a:r>
              <a:rPr lang="cs-CZ" sz="2200" b="1" dirty="0"/>
              <a:t>Doporučení:</a:t>
            </a:r>
            <a:endParaRPr lang="cs-CZ" sz="2200" dirty="0"/>
          </a:p>
          <a:p>
            <a:pPr hangingPunct="0">
              <a:lnSpc>
                <a:spcPct val="110000"/>
              </a:lnSpc>
              <a:spcBef>
                <a:spcPts val="0"/>
              </a:spcBef>
            </a:pPr>
            <a:r>
              <a:rPr lang="cs-CZ" sz="2200" dirty="0"/>
              <a:t>každá aktivita musí mít nějaký konkrétní, měřitelný a dokladovatelný výstup,</a:t>
            </a:r>
          </a:p>
          <a:p>
            <a:pPr hangingPunct="0">
              <a:lnSpc>
                <a:spcPct val="110000"/>
              </a:lnSpc>
              <a:spcBef>
                <a:spcPts val="0"/>
              </a:spcBef>
              <a:spcAft>
                <a:spcPts val="1200"/>
              </a:spcAft>
            </a:pPr>
            <a:r>
              <a:rPr lang="cs-CZ" sz="2200" dirty="0"/>
              <a:t>indikátory jsou ukazatele úspěchu, naplnění cíle, a to v předem stanovené míře, </a:t>
            </a:r>
            <a:br>
              <a:rPr lang="cs-CZ" sz="2200" dirty="0"/>
            </a:br>
            <a:r>
              <a:rPr lang="cs-CZ" sz="2200" dirty="0"/>
              <a:t>např. 10 rodičů, jejichž děti navštívily tábor – doloženo smlouvami</a:t>
            </a:r>
          </a:p>
          <a:p>
            <a:pPr marL="0" indent="0" hangingPunct="0">
              <a:lnSpc>
                <a:spcPct val="110000"/>
              </a:lnSpc>
              <a:spcBef>
                <a:spcPts val="0"/>
              </a:spcBef>
              <a:spcAft>
                <a:spcPts val="1200"/>
              </a:spcAft>
              <a:buNone/>
            </a:pPr>
            <a:endParaRPr lang="cs-CZ" sz="2200" dirty="0"/>
          </a:p>
          <a:p>
            <a:pPr lvl="1">
              <a:spcBef>
                <a:spcPts val="0"/>
              </a:spcBef>
              <a:spcAft>
                <a:spcPts val="1200"/>
              </a:spcAft>
            </a:pPr>
            <a:r>
              <a:rPr lang="cs-CZ" sz="2600" dirty="0"/>
              <a:t>V rámci přípravy projektu je dále nutné promýšlet veškerá možná </a:t>
            </a:r>
            <a:r>
              <a:rPr lang="cs-CZ" sz="2600" b="1" dirty="0"/>
              <a:t>rizika</a:t>
            </a:r>
            <a:r>
              <a:rPr lang="cs-CZ" sz="2600" dirty="0"/>
              <a:t>.</a:t>
            </a:r>
          </a:p>
          <a:p>
            <a:pPr marL="0" lvl="1" indent="0">
              <a:lnSpc>
                <a:spcPct val="120000"/>
              </a:lnSpc>
              <a:spcBef>
                <a:spcPts val="600"/>
              </a:spcBef>
              <a:spcAft>
                <a:spcPts val="600"/>
              </a:spcAft>
              <a:buSzPct val="100000"/>
              <a:buNone/>
            </a:pPr>
            <a:r>
              <a:rPr lang="cs-CZ" sz="2200" b="1" dirty="0"/>
              <a:t>Doporučení:</a:t>
            </a:r>
          </a:p>
          <a:p>
            <a:pPr algn="just" hangingPunct="0">
              <a:lnSpc>
                <a:spcPct val="120000"/>
              </a:lnSpc>
              <a:spcBef>
                <a:spcPts val="0"/>
              </a:spcBef>
            </a:pPr>
            <a:r>
              <a:rPr lang="cs-CZ" sz="2200" dirty="0"/>
              <a:t>pojmenujte rizika úspěšné realizace projektu,</a:t>
            </a:r>
          </a:p>
          <a:p>
            <a:pPr algn="just" hangingPunct="0">
              <a:lnSpc>
                <a:spcPct val="120000"/>
              </a:lnSpc>
              <a:spcBef>
                <a:spcPts val="0"/>
              </a:spcBef>
            </a:pPr>
            <a:r>
              <a:rPr lang="cs-CZ" sz="2200" dirty="0"/>
              <a:t>popište způsoby eliminace těchto rizik či záložní strategie v případě, že se rizika naplní,</a:t>
            </a:r>
          </a:p>
          <a:p>
            <a:pPr algn="just" hangingPunct="0">
              <a:lnSpc>
                <a:spcPct val="120000"/>
              </a:lnSpc>
              <a:spcBef>
                <a:spcPts val="0"/>
              </a:spcBef>
            </a:pPr>
            <a:r>
              <a:rPr lang="cs-CZ" sz="2200" b="1" dirty="0"/>
              <a:t>rozlište: rizika na straně cílové skupiny </a:t>
            </a:r>
            <a:r>
              <a:rPr lang="cs-CZ" sz="2200" dirty="0"/>
              <a:t>(např. chřipková epidemie)</a:t>
            </a:r>
          </a:p>
          <a:p>
            <a:pPr marL="0" indent="0" algn="just" hangingPunct="0">
              <a:lnSpc>
                <a:spcPct val="120000"/>
              </a:lnSpc>
              <a:spcBef>
                <a:spcPts val="0"/>
              </a:spcBef>
              <a:buNone/>
            </a:pPr>
            <a:r>
              <a:rPr lang="cs-CZ" sz="2200" b="1" dirty="0"/>
              <a:t>                   rizika na straně realizátora </a:t>
            </a:r>
            <a:r>
              <a:rPr lang="cs-CZ" sz="2200" dirty="0"/>
              <a:t>(např. málo kreativní tým, nízká kvalifikace, neznalost terénu,             </a:t>
            </a:r>
          </a:p>
          <a:p>
            <a:pPr marL="0" indent="0" algn="just" hangingPunct="0">
              <a:lnSpc>
                <a:spcPct val="120000"/>
              </a:lnSpc>
              <a:spcBef>
                <a:spcPts val="0"/>
              </a:spcBef>
              <a:buNone/>
            </a:pPr>
            <a:r>
              <a:rPr lang="cs-CZ" sz="2200" dirty="0"/>
              <a:t>                                                                     fluktuace),</a:t>
            </a:r>
          </a:p>
          <a:p>
            <a:pPr marL="414000" lvl="1" indent="0" algn="just" hangingPunct="0">
              <a:lnSpc>
                <a:spcPct val="120000"/>
              </a:lnSpc>
              <a:spcBef>
                <a:spcPts val="0"/>
              </a:spcBef>
              <a:buNone/>
            </a:pPr>
            <a:r>
              <a:rPr lang="cs-CZ" sz="2200" b="1" dirty="0"/>
              <a:t>            vnější rizika </a:t>
            </a:r>
            <a:r>
              <a:rPr lang="cs-CZ" sz="2200" dirty="0"/>
              <a:t>(např. ekonomická krize).</a:t>
            </a:r>
          </a:p>
        </p:txBody>
      </p:sp>
    </p:spTree>
    <p:extLst>
      <p:ext uri="{BB962C8B-B14F-4D97-AF65-F5344CB8AC3E}">
        <p14:creationId xmlns:p14="http://schemas.microsoft.com/office/powerpoint/2010/main" val="4294179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15097E-4144-4E3E-A650-1B0DE86F118F}"/>
              </a:ext>
            </a:extLst>
          </p:cNvPr>
          <p:cNvSpPr>
            <a:spLocks noGrp="1"/>
          </p:cNvSpPr>
          <p:nvPr>
            <p:ph type="title"/>
          </p:nvPr>
        </p:nvSpPr>
        <p:spPr>
          <a:xfrm>
            <a:off x="838200" y="2365829"/>
            <a:ext cx="10515600" cy="3811134"/>
          </a:xfrm>
        </p:spPr>
        <p:txBody>
          <a:bodyPr/>
          <a:lstStyle/>
          <a:p>
            <a:pPr algn="r"/>
            <a:br>
              <a:rPr lang="cs-CZ" b="1" dirty="0">
                <a:latin typeface="Corbel" panose="020B0503020204020204" pitchFamily="34" charset="0"/>
              </a:rPr>
            </a:br>
            <a:br>
              <a:rPr lang="cs-CZ" b="1" dirty="0">
                <a:latin typeface="Corbel" panose="020B0503020204020204" pitchFamily="34" charset="0"/>
              </a:rPr>
            </a:br>
            <a:r>
              <a:rPr lang="cs-CZ" b="1" dirty="0">
                <a:latin typeface="Corbel" panose="020B0503020204020204" pitchFamily="34" charset="0"/>
              </a:rPr>
              <a:t>Hodnocení a výběr projektu</a:t>
            </a:r>
          </a:p>
        </p:txBody>
      </p:sp>
    </p:spTree>
    <p:extLst>
      <p:ext uri="{BB962C8B-B14F-4D97-AF65-F5344CB8AC3E}">
        <p14:creationId xmlns:p14="http://schemas.microsoft.com/office/powerpoint/2010/main" val="352965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6FEEC5-F996-40BF-B9BB-58FFC3C522BA}"/>
              </a:ext>
            </a:extLst>
          </p:cNvPr>
          <p:cNvSpPr>
            <a:spLocks noGrp="1"/>
          </p:cNvSpPr>
          <p:nvPr>
            <p:ph type="title"/>
          </p:nvPr>
        </p:nvSpPr>
        <p:spPr/>
        <p:txBody>
          <a:bodyPr/>
          <a:lstStyle/>
          <a:p>
            <a:r>
              <a:rPr lang="cs-CZ" b="1" dirty="0">
                <a:latin typeface="Corbel" panose="020B0503020204020204" pitchFamily="34" charset="0"/>
              </a:rPr>
              <a:t>Proces hodnocení a výběru projektů</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id="{B44555DB-80A6-4BFC-BD7B-18BE2B3E1ABD}"/>
              </a:ext>
            </a:extLst>
          </p:cNvPr>
          <p:cNvSpPr>
            <a:spLocks noGrp="1"/>
          </p:cNvSpPr>
          <p:nvPr>
            <p:ph idx="1"/>
          </p:nvPr>
        </p:nvSpPr>
        <p:spPr/>
        <p:txBody>
          <a:bodyPr>
            <a:normAutofit/>
          </a:bodyPr>
          <a:lstStyle/>
          <a:p>
            <a:r>
              <a:rPr lang="cs-CZ" sz="2400" dirty="0"/>
              <a:t>Problematika hodnocení přijatelnosti a formálních náležitostí, věcného hodnocení a výběru projektů</a:t>
            </a:r>
          </a:p>
          <a:p>
            <a:pPr marL="0" indent="0">
              <a:buNone/>
            </a:pPr>
            <a:r>
              <a:rPr lang="cs-CZ" sz="2400" dirty="0"/>
              <a:t>	- viz Příloha č. 1 – Informace o způsobu hodnocení a výběru projektů</a:t>
            </a:r>
          </a:p>
          <a:p>
            <a:pPr marL="0" indent="0">
              <a:buNone/>
            </a:pPr>
            <a:r>
              <a:rPr lang="cs-CZ" sz="2400" dirty="0"/>
              <a:t>	- viz Specifická část pravidel pro žadatele a příjemce v rámci OPZ </a:t>
            </a:r>
            <a:r>
              <a:rPr lang="cs-CZ" sz="2400" u="sng" dirty="0">
                <a:hlinkClick r:id="rId2"/>
              </a:rPr>
              <a:t>https://www.esfcr.cz/file/9003/</a:t>
            </a:r>
            <a:r>
              <a:rPr lang="cs-CZ" sz="2400" dirty="0"/>
              <a:t> </a:t>
            </a:r>
          </a:p>
          <a:p>
            <a:pPr marL="0" indent="0">
              <a:buNone/>
            </a:pPr>
            <a:endParaRPr lang="cs-CZ" sz="2400" dirty="0"/>
          </a:p>
          <a:p>
            <a:r>
              <a:rPr lang="cs-CZ" sz="2400" dirty="0"/>
              <a:t>Proces hodnocení a výběru projektů zajišťuje MAS MOST Vysočiny</a:t>
            </a:r>
          </a:p>
          <a:p>
            <a:r>
              <a:rPr lang="cs-CZ" sz="2400" dirty="0"/>
              <a:t>Potvrzení výběru projektů a právní akt zajišťuje MPSV</a:t>
            </a:r>
          </a:p>
          <a:p>
            <a:r>
              <a:rPr lang="cs-CZ" sz="2400" dirty="0"/>
              <a:t>Žádosti předložené jiným způsobem a v jiném termínu než umožňuje výzva nejsou akceptovány</a:t>
            </a:r>
          </a:p>
          <a:p>
            <a:endParaRPr lang="cs-CZ" dirty="0"/>
          </a:p>
        </p:txBody>
      </p:sp>
    </p:spTree>
    <p:extLst>
      <p:ext uri="{BB962C8B-B14F-4D97-AF65-F5344CB8AC3E}">
        <p14:creationId xmlns:p14="http://schemas.microsoft.com/office/powerpoint/2010/main" val="2180701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C30D21-2DC7-4914-94C9-37CD0CB94738}"/>
              </a:ext>
            </a:extLst>
          </p:cNvPr>
          <p:cNvSpPr>
            <a:spLocks noGrp="1"/>
          </p:cNvSpPr>
          <p:nvPr>
            <p:ph type="title"/>
          </p:nvPr>
        </p:nvSpPr>
        <p:spPr>
          <a:xfrm>
            <a:off x="838200" y="159658"/>
            <a:ext cx="10515600" cy="1393372"/>
          </a:xfrm>
        </p:spPr>
        <p:txBody>
          <a:bodyPr>
            <a:normAutofit/>
          </a:bodyPr>
          <a:lstStyle/>
          <a:p>
            <a:r>
              <a:rPr lang="cs-CZ" sz="3200" b="1" dirty="0">
                <a:latin typeface="Corbel" panose="020B0503020204020204" pitchFamily="34" charset="0"/>
              </a:rPr>
              <a:t>Hodnocení přijatelnosti a formálních náležitostí</a:t>
            </a:r>
            <a:endParaRPr lang="cs-CZ" sz="3200"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id="{1162F8CA-E27F-4210-84C9-D585800B8309}"/>
              </a:ext>
            </a:extLst>
          </p:cNvPr>
          <p:cNvSpPr>
            <a:spLocks noGrp="1"/>
          </p:cNvSpPr>
          <p:nvPr>
            <p:ph idx="1"/>
          </p:nvPr>
        </p:nvSpPr>
        <p:spPr>
          <a:xfrm>
            <a:off x="838200" y="1553030"/>
            <a:ext cx="10515600" cy="4623933"/>
          </a:xfrm>
        </p:spPr>
        <p:txBody>
          <a:bodyPr>
            <a:normAutofit/>
          </a:bodyPr>
          <a:lstStyle/>
          <a:p>
            <a:pPr>
              <a:spcBef>
                <a:spcPts val="1800"/>
              </a:spcBef>
            </a:pPr>
            <a:r>
              <a:rPr lang="cs-CZ" sz="2400" dirty="0"/>
              <a:t>První fáze hodnocení projektů</a:t>
            </a:r>
          </a:p>
          <a:p>
            <a:pPr>
              <a:spcBef>
                <a:spcPts val="1800"/>
              </a:spcBef>
            </a:pPr>
            <a:r>
              <a:rPr lang="cs-CZ" sz="2400" dirty="0"/>
              <a:t>Posouzení základních věcných a administrativních požadavků</a:t>
            </a:r>
          </a:p>
          <a:p>
            <a:pPr>
              <a:spcBef>
                <a:spcPts val="1800"/>
              </a:spcBef>
            </a:pPr>
            <a:r>
              <a:rPr lang="cs-CZ" sz="2400" dirty="0"/>
              <a:t>Provádějí pracovníci MAS MOST Vysočiny</a:t>
            </a:r>
          </a:p>
          <a:p>
            <a:pPr>
              <a:spcBef>
                <a:spcPts val="1800"/>
              </a:spcBef>
            </a:pPr>
            <a:r>
              <a:rPr lang="cs-CZ" sz="2400" dirty="0"/>
              <a:t>Lhůta max. </a:t>
            </a:r>
            <a:r>
              <a:rPr lang="cs-CZ" sz="2400" b="1" dirty="0"/>
              <a:t>20 pracovních dnů </a:t>
            </a:r>
            <a:r>
              <a:rPr lang="cs-CZ" sz="2400" dirty="0"/>
              <a:t>od ukončení příjmu žádostí o podporu</a:t>
            </a:r>
          </a:p>
          <a:p>
            <a:pPr>
              <a:spcBef>
                <a:spcPts val="1800"/>
              </a:spcBef>
            </a:pPr>
            <a:r>
              <a:rPr lang="cs-CZ" sz="2400" dirty="0"/>
              <a:t>Kritéria </a:t>
            </a:r>
            <a:r>
              <a:rPr lang="cs-CZ" sz="2400" b="1" dirty="0"/>
              <a:t>přijatelnosti jsou neopravitelná</a:t>
            </a:r>
          </a:p>
          <a:p>
            <a:pPr>
              <a:spcBef>
                <a:spcPts val="1800"/>
              </a:spcBef>
            </a:pPr>
            <a:r>
              <a:rPr lang="cs-CZ" sz="2400" dirty="0"/>
              <a:t>Kritéria </a:t>
            </a:r>
            <a:r>
              <a:rPr lang="cs-CZ" sz="2400" b="1" dirty="0"/>
              <a:t>formálních náležitostí jsou opravitelná </a:t>
            </a:r>
            <a:r>
              <a:rPr lang="cs-CZ" sz="2400" dirty="0"/>
              <a:t>– žadatel vyzván 1x k opravě nebo doplnění ve lhůtě do 5 pracovních dní</a:t>
            </a:r>
          </a:p>
          <a:p>
            <a:pPr>
              <a:spcBef>
                <a:spcPts val="1800"/>
              </a:spcBef>
            </a:pPr>
            <a:r>
              <a:rPr lang="cs-CZ" sz="2400" dirty="0"/>
              <a:t>Hodnotí se podle </a:t>
            </a:r>
            <a:r>
              <a:rPr lang="cs-CZ" sz="2400" b="1" dirty="0"/>
              <a:t>kontrolních otázek</a:t>
            </a:r>
            <a:r>
              <a:rPr lang="cs-CZ" sz="2400" dirty="0"/>
              <a:t> uvedených pro každé kritérium (ANO/NE)</a:t>
            </a:r>
          </a:p>
          <a:p>
            <a:pPr marL="0" indent="0">
              <a:buNone/>
            </a:pPr>
            <a:endParaRPr lang="cs-CZ" dirty="0"/>
          </a:p>
        </p:txBody>
      </p:sp>
    </p:spTree>
    <p:extLst>
      <p:ext uri="{BB962C8B-B14F-4D97-AF65-F5344CB8AC3E}">
        <p14:creationId xmlns:p14="http://schemas.microsoft.com/office/powerpoint/2010/main" val="1300523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EACC5D-685F-4455-8EDC-AFC733CD066D}"/>
              </a:ext>
            </a:extLst>
          </p:cNvPr>
          <p:cNvSpPr>
            <a:spLocks noGrp="1"/>
          </p:cNvSpPr>
          <p:nvPr>
            <p:ph type="title"/>
          </p:nvPr>
        </p:nvSpPr>
        <p:spPr>
          <a:xfrm>
            <a:off x="838200" y="259080"/>
            <a:ext cx="10515600" cy="1021079"/>
          </a:xfrm>
        </p:spPr>
        <p:txBody>
          <a:bodyPr/>
          <a:lstStyle/>
          <a:p>
            <a:r>
              <a:rPr lang="cs-CZ" b="1" dirty="0">
                <a:latin typeface="Corbel" panose="020B0503020204020204" pitchFamily="34" charset="0"/>
              </a:rPr>
              <a:t>Termíny a alokace</a:t>
            </a:r>
          </a:p>
        </p:txBody>
      </p:sp>
      <p:sp>
        <p:nvSpPr>
          <p:cNvPr id="3" name="Zástupný symbol pro obsah 2">
            <a:extLst>
              <a:ext uri="{FF2B5EF4-FFF2-40B4-BE49-F238E27FC236}">
                <a16:creationId xmlns:a16="http://schemas.microsoft.com/office/drawing/2014/main" id="{4B89A4D1-9CDC-44D9-8CD4-3367FF3D4013}"/>
              </a:ext>
            </a:extLst>
          </p:cNvPr>
          <p:cNvSpPr>
            <a:spLocks noGrp="1"/>
          </p:cNvSpPr>
          <p:nvPr>
            <p:ph idx="1"/>
          </p:nvPr>
        </p:nvSpPr>
        <p:spPr>
          <a:xfrm>
            <a:off x="838200" y="1691640"/>
            <a:ext cx="10515600" cy="4907280"/>
          </a:xfrm>
        </p:spPr>
        <p:txBody>
          <a:bodyPr>
            <a:normAutofit/>
          </a:bodyPr>
          <a:lstStyle/>
          <a:p>
            <a:pPr marL="0" indent="0">
              <a:buNone/>
            </a:pPr>
            <a:r>
              <a:rPr lang="cs-CZ" sz="2400" b="1" dirty="0">
                <a:latin typeface="Corbel" panose="020B0503020204020204" pitchFamily="34" charset="0"/>
              </a:rPr>
              <a:t>Finanční alokace</a:t>
            </a:r>
          </a:p>
          <a:p>
            <a:r>
              <a:rPr lang="cs-CZ" sz="2400" dirty="0">
                <a:latin typeface="Corbel" panose="020B0503020204020204" pitchFamily="34" charset="0"/>
              </a:rPr>
              <a:t>Minimální výše způsobilých výdajů:                                                            400.000 Kč</a:t>
            </a:r>
          </a:p>
          <a:p>
            <a:r>
              <a:rPr lang="cs-CZ" sz="2400" dirty="0">
                <a:latin typeface="Corbel" panose="020B0503020204020204" pitchFamily="34" charset="0"/>
              </a:rPr>
              <a:t>Maximální výše způsobilých výdajů:                                                       2.000.000 Kč</a:t>
            </a:r>
          </a:p>
          <a:p>
            <a:r>
              <a:rPr lang="cs-CZ" sz="2400" dirty="0">
                <a:latin typeface="Corbel" panose="020B0503020204020204" pitchFamily="34" charset="0"/>
              </a:rPr>
              <a:t>Maximální délka projektu:                                                                                 36 měsíců</a:t>
            </a:r>
          </a:p>
          <a:p>
            <a:r>
              <a:rPr lang="cs-CZ" sz="2400" dirty="0">
                <a:latin typeface="Corbel" panose="020B0503020204020204" pitchFamily="34" charset="0"/>
              </a:rPr>
              <a:t>Nejzazší datum pro ukončení fyzické realizace projektu:                 31. 12. 2022</a:t>
            </a:r>
          </a:p>
          <a:p>
            <a:pPr marL="0" indent="0">
              <a:buNone/>
            </a:pPr>
            <a:endParaRPr lang="cs-CZ" sz="2400" dirty="0">
              <a:latin typeface="Corbel" panose="020B0503020204020204" pitchFamily="34" charset="0"/>
            </a:endParaRPr>
          </a:p>
          <a:p>
            <a:pPr marL="0" indent="0">
              <a:buNone/>
            </a:pPr>
            <a:r>
              <a:rPr lang="cs-CZ" sz="2400" b="1" dirty="0">
                <a:latin typeface="Corbel" panose="020B0503020204020204" pitchFamily="34" charset="0"/>
              </a:rPr>
              <a:t>Forma financování: </a:t>
            </a:r>
            <a:r>
              <a:rPr lang="cs-CZ" sz="2400" dirty="0">
                <a:latin typeface="Corbel" panose="020B0503020204020204" pitchFamily="34" charset="0"/>
              </a:rPr>
              <a:t>Ex ant, ex post</a:t>
            </a:r>
          </a:p>
          <a:p>
            <a:pPr marL="0" indent="0">
              <a:buNone/>
            </a:pPr>
            <a:r>
              <a:rPr lang="cs-CZ" sz="2400" b="1" dirty="0">
                <a:latin typeface="Corbel" panose="020B0503020204020204" pitchFamily="34" charset="0"/>
              </a:rPr>
              <a:t>Zahájení realizace projektu: </a:t>
            </a:r>
            <a:r>
              <a:rPr lang="cs-CZ" sz="2400" dirty="0">
                <a:latin typeface="Corbel" panose="020B0503020204020204" pitchFamily="34" charset="0"/>
              </a:rPr>
              <a:t>možná od data podání žádosti (p</a:t>
            </a:r>
            <a:r>
              <a:rPr lang="cs-CZ" sz="2400" dirty="0"/>
              <a:t>rojekt není schválen, riziko nezískání finančních prostředků)</a:t>
            </a:r>
          </a:p>
          <a:p>
            <a:pPr marL="0" indent="0">
              <a:buNone/>
            </a:pPr>
            <a:r>
              <a:rPr lang="cs-CZ" sz="2400" b="1" dirty="0">
                <a:latin typeface="Corbel" panose="020B0503020204020204" pitchFamily="34" charset="0"/>
              </a:rPr>
              <a:t>Proces schvalování: </a:t>
            </a:r>
            <a:r>
              <a:rPr lang="cs-CZ" sz="2400" dirty="0">
                <a:latin typeface="Corbel" panose="020B0503020204020204" pitchFamily="34" charset="0"/>
              </a:rPr>
              <a:t>cca 5 měsíců</a:t>
            </a:r>
            <a:endParaRPr lang="cs-CZ" dirty="0"/>
          </a:p>
        </p:txBody>
      </p:sp>
    </p:spTree>
    <p:extLst>
      <p:ext uri="{BB962C8B-B14F-4D97-AF65-F5344CB8AC3E}">
        <p14:creationId xmlns:p14="http://schemas.microsoft.com/office/powerpoint/2010/main" val="8415275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D80E2E-AD71-4A46-988F-C2789478BC9F}"/>
              </a:ext>
            </a:extLst>
          </p:cNvPr>
          <p:cNvSpPr>
            <a:spLocks noGrp="1"/>
          </p:cNvSpPr>
          <p:nvPr>
            <p:ph type="title"/>
          </p:nvPr>
        </p:nvSpPr>
        <p:spPr>
          <a:xfrm>
            <a:off x="838200" y="365125"/>
            <a:ext cx="10515600" cy="1260475"/>
          </a:xfrm>
        </p:spPr>
        <p:txBody>
          <a:bodyPr/>
          <a:lstStyle/>
          <a:p>
            <a:r>
              <a:rPr lang="cs-CZ" b="1" dirty="0">
                <a:latin typeface="Corbel" panose="020B0503020204020204" pitchFamily="34" charset="0"/>
              </a:rPr>
              <a:t>Věcné hodnocení</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id="{668A9FEE-2F77-4E8C-9E4C-6ED63C298B7E}"/>
              </a:ext>
            </a:extLst>
          </p:cNvPr>
          <p:cNvSpPr>
            <a:spLocks noGrp="1"/>
          </p:cNvSpPr>
          <p:nvPr>
            <p:ph idx="1"/>
          </p:nvPr>
        </p:nvSpPr>
        <p:spPr>
          <a:xfrm>
            <a:off x="838200" y="2481943"/>
            <a:ext cx="10515600" cy="3695020"/>
          </a:xfrm>
        </p:spPr>
        <p:txBody>
          <a:bodyPr>
            <a:normAutofit lnSpcReduction="10000"/>
          </a:bodyPr>
          <a:lstStyle/>
          <a:p>
            <a:pPr>
              <a:lnSpc>
                <a:spcPct val="150000"/>
              </a:lnSpc>
            </a:pPr>
            <a:r>
              <a:rPr lang="cs-CZ" dirty="0">
                <a:latin typeface="Corbel" panose="020B0503020204020204" pitchFamily="34" charset="0"/>
              </a:rPr>
              <a:t>Druhá fáze hodnocení projektů</a:t>
            </a:r>
          </a:p>
          <a:p>
            <a:pPr>
              <a:lnSpc>
                <a:spcPct val="150000"/>
              </a:lnSpc>
            </a:pPr>
            <a:r>
              <a:rPr lang="cs-CZ" dirty="0">
                <a:latin typeface="Corbel" panose="020B0503020204020204" pitchFamily="34" charset="0"/>
              </a:rPr>
              <a:t>Hodnocení kvality</a:t>
            </a:r>
          </a:p>
          <a:p>
            <a:pPr>
              <a:lnSpc>
                <a:spcPct val="150000"/>
              </a:lnSpc>
            </a:pPr>
            <a:r>
              <a:rPr lang="cs-CZ" dirty="0">
                <a:latin typeface="Corbel" panose="020B0503020204020204" pitchFamily="34" charset="0"/>
              </a:rPr>
              <a:t>Provádí Výběrová komise MAS MOST Vysočiny</a:t>
            </a:r>
          </a:p>
          <a:p>
            <a:pPr>
              <a:lnSpc>
                <a:spcPct val="150000"/>
              </a:lnSpc>
            </a:pPr>
            <a:r>
              <a:rPr lang="cs-CZ" dirty="0">
                <a:latin typeface="Corbel" panose="020B0503020204020204" pitchFamily="34" charset="0"/>
              </a:rPr>
              <a:t>Pouze žádosti o podporu, které uspěly v 1. fázi hodnocení</a:t>
            </a:r>
          </a:p>
          <a:p>
            <a:pPr>
              <a:lnSpc>
                <a:spcPct val="150000"/>
              </a:lnSpc>
            </a:pPr>
            <a:r>
              <a:rPr lang="cs-CZ" dirty="0">
                <a:latin typeface="Corbel" panose="020B0503020204020204" pitchFamily="34" charset="0"/>
              </a:rPr>
              <a:t>Lhůta max. 40 pracovních dnů od ukončení hodnocení FN a P</a:t>
            </a:r>
          </a:p>
          <a:p>
            <a:endParaRPr lang="cs-CZ" dirty="0"/>
          </a:p>
        </p:txBody>
      </p:sp>
    </p:spTree>
    <p:extLst>
      <p:ext uri="{BB962C8B-B14F-4D97-AF65-F5344CB8AC3E}">
        <p14:creationId xmlns:p14="http://schemas.microsoft.com/office/powerpoint/2010/main" val="3157210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71534D-72F3-4B9B-9F60-C5B3E1662252}"/>
              </a:ext>
            </a:extLst>
          </p:cNvPr>
          <p:cNvSpPr>
            <a:spLocks noGrp="1"/>
          </p:cNvSpPr>
          <p:nvPr>
            <p:ph type="title"/>
          </p:nvPr>
        </p:nvSpPr>
        <p:spPr>
          <a:xfrm>
            <a:off x="838200" y="365126"/>
            <a:ext cx="10515600" cy="1086304"/>
          </a:xfrm>
        </p:spPr>
        <p:txBody>
          <a:bodyPr/>
          <a:lstStyle/>
          <a:p>
            <a:r>
              <a:rPr lang="cs-CZ" b="1" dirty="0">
                <a:latin typeface="Corbel" panose="020B0503020204020204" pitchFamily="34" charset="0"/>
              </a:rPr>
              <a:t>Věcné hodnocení</a:t>
            </a:r>
            <a:endParaRPr lang="cs-CZ" dirty="0">
              <a:latin typeface="Corbel" panose="020B0503020204020204" pitchFamily="34" charset="0"/>
            </a:endParaRPr>
          </a:p>
        </p:txBody>
      </p:sp>
      <p:sp>
        <p:nvSpPr>
          <p:cNvPr id="4" name="Zástupný symbol pro obsah 2">
            <a:extLst>
              <a:ext uri="{FF2B5EF4-FFF2-40B4-BE49-F238E27FC236}">
                <a16:creationId xmlns:a16="http://schemas.microsoft.com/office/drawing/2014/main" id="{705E7D30-9B7E-4B07-A193-9BE5E1EF7C90}"/>
              </a:ext>
            </a:extLst>
          </p:cNvPr>
          <p:cNvSpPr>
            <a:spLocks noGrp="1"/>
          </p:cNvSpPr>
          <p:nvPr>
            <p:ph idx="1"/>
          </p:nvPr>
        </p:nvSpPr>
        <p:spPr>
          <a:xfrm>
            <a:off x="838200" y="1451430"/>
            <a:ext cx="10515600" cy="4351338"/>
          </a:xfrm>
        </p:spPr>
        <p:txBody>
          <a:bodyPr>
            <a:normAutofit/>
          </a:bodyPr>
          <a:lstStyle/>
          <a:p>
            <a:r>
              <a:rPr lang="cs-CZ" dirty="0"/>
              <a:t>Kritéria věcného hodnocení</a:t>
            </a:r>
          </a:p>
        </p:txBody>
      </p:sp>
      <p:graphicFrame>
        <p:nvGraphicFramePr>
          <p:cNvPr id="6" name="Tabulka 5">
            <a:extLst>
              <a:ext uri="{FF2B5EF4-FFF2-40B4-BE49-F238E27FC236}">
                <a16:creationId xmlns:a16="http://schemas.microsoft.com/office/drawing/2014/main" id="{DAE1FBC8-783B-44F7-A79C-30B2B1E83C98}"/>
              </a:ext>
            </a:extLst>
          </p:cNvPr>
          <p:cNvGraphicFramePr>
            <a:graphicFrameLocks noGrp="1"/>
          </p:cNvGraphicFramePr>
          <p:nvPr>
            <p:extLst>
              <p:ext uri="{D42A27DB-BD31-4B8C-83A1-F6EECF244321}">
                <p14:modId xmlns:p14="http://schemas.microsoft.com/office/powerpoint/2010/main" val="1496896407"/>
              </p:ext>
            </p:extLst>
          </p:nvPr>
        </p:nvGraphicFramePr>
        <p:xfrm>
          <a:off x="624624" y="1872343"/>
          <a:ext cx="10515600" cy="4528456"/>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566057">
                <a:tc>
                  <a:txBody>
                    <a:bodyPr/>
                    <a:lstStyle/>
                    <a:p>
                      <a:r>
                        <a:rPr lang="cs-CZ" dirty="0"/>
                        <a:t>Skupina kritérií (max. počet bodů)</a:t>
                      </a:r>
                    </a:p>
                  </a:txBody>
                  <a:tcPr/>
                </a:tc>
                <a:tc>
                  <a:txBody>
                    <a:bodyPr/>
                    <a:lstStyle/>
                    <a:p>
                      <a:r>
                        <a:rPr lang="cs-CZ" dirty="0"/>
                        <a:t>Název kritéria (max. počet bodů)</a:t>
                      </a:r>
                    </a:p>
                  </a:txBody>
                  <a:tcPr/>
                </a:tc>
                <a:extLst>
                  <a:ext uri="{0D108BD9-81ED-4DB2-BD59-A6C34878D82A}">
                    <a16:rowId xmlns:a16="http://schemas.microsoft.com/office/drawing/2014/main" val="10000"/>
                  </a:ext>
                </a:extLst>
              </a:tr>
              <a:tr h="566057">
                <a:tc>
                  <a:txBody>
                    <a:bodyPr/>
                    <a:lstStyle/>
                    <a:p>
                      <a:r>
                        <a:rPr lang="cs-CZ" dirty="0"/>
                        <a:t>I. Potřebnost (35)</a:t>
                      </a:r>
                    </a:p>
                  </a:txBody>
                  <a:tcPr>
                    <a:solidFill>
                      <a:schemeClr val="accent3">
                        <a:lumMod val="20000"/>
                        <a:lumOff val="80000"/>
                      </a:schemeClr>
                    </a:solidFill>
                  </a:tcPr>
                </a:tc>
                <a:tc>
                  <a:txBody>
                    <a:bodyPr/>
                    <a:lstStyle/>
                    <a:p>
                      <a:r>
                        <a:rPr lang="cs-CZ" dirty="0"/>
                        <a:t>Vymezení problému a cílové skupiny</a:t>
                      </a:r>
                      <a:r>
                        <a:rPr lang="cs-CZ" baseline="0" dirty="0"/>
                        <a:t> (35)</a:t>
                      </a:r>
                      <a:endParaRPr lang="cs-CZ" dirty="0"/>
                    </a:p>
                  </a:txBody>
                  <a:tcPr>
                    <a:solidFill>
                      <a:schemeClr val="accent3">
                        <a:lumMod val="20000"/>
                        <a:lumOff val="80000"/>
                      </a:schemeClr>
                    </a:solidFill>
                  </a:tcPr>
                </a:tc>
                <a:extLst>
                  <a:ext uri="{0D108BD9-81ED-4DB2-BD59-A6C34878D82A}">
                    <a16:rowId xmlns:a16="http://schemas.microsoft.com/office/drawing/2014/main" val="10001"/>
                  </a:ext>
                </a:extLst>
              </a:tr>
              <a:tr h="566057">
                <a:tc rowSpan="2">
                  <a:txBody>
                    <a:bodyPr/>
                    <a:lstStyle/>
                    <a:p>
                      <a:r>
                        <a:rPr lang="cs-CZ" dirty="0"/>
                        <a:t>II. Účelnost (30)</a:t>
                      </a:r>
                    </a:p>
                  </a:txBody>
                  <a:tcPr>
                    <a:solidFill>
                      <a:schemeClr val="accent3">
                        <a:lumMod val="40000"/>
                        <a:lumOff val="60000"/>
                      </a:schemeClr>
                    </a:solidFill>
                  </a:tcPr>
                </a:tc>
                <a:tc>
                  <a:txBody>
                    <a:bodyPr/>
                    <a:lstStyle/>
                    <a:p>
                      <a:r>
                        <a:rPr lang="cs-CZ" dirty="0"/>
                        <a:t>Cíle a konzistentnost projektu (25)</a:t>
                      </a:r>
                    </a:p>
                  </a:txBody>
                  <a:tcPr>
                    <a:solidFill>
                      <a:schemeClr val="accent3">
                        <a:lumMod val="40000"/>
                        <a:lumOff val="60000"/>
                      </a:schemeClr>
                    </a:solidFill>
                  </a:tcPr>
                </a:tc>
                <a:extLst>
                  <a:ext uri="{0D108BD9-81ED-4DB2-BD59-A6C34878D82A}">
                    <a16:rowId xmlns:a16="http://schemas.microsoft.com/office/drawing/2014/main" val="10002"/>
                  </a:ext>
                </a:extLst>
              </a:tr>
              <a:tr h="566057">
                <a:tc vMerge="1">
                  <a:txBody>
                    <a:bodyPr/>
                    <a:lstStyle/>
                    <a:p>
                      <a:endParaRPr lang="cs-CZ" dirty="0"/>
                    </a:p>
                  </a:txBody>
                  <a:tcPr/>
                </a:tc>
                <a:tc>
                  <a:txBody>
                    <a:bodyPr/>
                    <a:lstStyle/>
                    <a:p>
                      <a:r>
                        <a:rPr lang="cs-CZ" dirty="0"/>
                        <a:t>Způsob ověření dosažení cíle</a:t>
                      </a:r>
                      <a:r>
                        <a:rPr lang="cs-CZ" baseline="0" dirty="0"/>
                        <a:t> projektu (5)</a:t>
                      </a:r>
                      <a:endParaRPr lang="cs-CZ" dirty="0"/>
                    </a:p>
                  </a:txBody>
                  <a:tcPr>
                    <a:solidFill>
                      <a:schemeClr val="accent3">
                        <a:lumMod val="40000"/>
                        <a:lumOff val="60000"/>
                      </a:schemeClr>
                    </a:solidFill>
                  </a:tcPr>
                </a:tc>
                <a:extLst>
                  <a:ext uri="{0D108BD9-81ED-4DB2-BD59-A6C34878D82A}">
                    <a16:rowId xmlns:a16="http://schemas.microsoft.com/office/drawing/2014/main" val="10003"/>
                  </a:ext>
                </a:extLst>
              </a:tr>
              <a:tr h="566057">
                <a:tc rowSpan="2">
                  <a:txBody>
                    <a:bodyPr/>
                    <a:lstStyle/>
                    <a:p>
                      <a:r>
                        <a:rPr lang="cs-CZ" dirty="0"/>
                        <a:t>III.</a:t>
                      </a:r>
                      <a:r>
                        <a:rPr lang="cs-CZ" baseline="0" dirty="0"/>
                        <a:t> Efektivnost a hospodárnost (20)</a:t>
                      </a:r>
                      <a:endParaRPr lang="cs-CZ" dirty="0"/>
                    </a:p>
                  </a:txBody>
                  <a:tcPr>
                    <a:solidFill>
                      <a:schemeClr val="accent3">
                        <a:lumMod val="20000"/>
                        <a:lumOff val="80000"/>
                      </a:schemeClr>
                    </a:solidFill>
                  </a:tcPr>
                </a:tc>
                <a:tc>
                  <a:txBody>
                    <a:bodyPr/>
                    <a:lstStyle/>
                    <a:p>
                      <a:r>
                        <a:rPr lang="cs-CZ" dirty="0"/>
                        <a:t>Efektivita projektu, rozpočet (15)</a:t>
                      </a:r>
                    </a:p>
                  </a:txBody>
                  <a:tcPr>
                    <a:solidFill>
                      <a:schemeClr val="accent3">
                        <a:lumMod val="20000"/>
                        <a:lumOff val="80000"/>
                      </a:schemeClr>
                    </a:solidFill>
                  </a:tcPr>
                </a:tc>
                <a:extLst>
                  <a:ext uri="{0D108BD9-81ED-4DB2-BD59-A6C34878D82A}">
                    <a16:rowId xmlns:a16="http://schemas.microsoft.com/office/drawing/2014/main" val="10004"/>
                  </a:ext>
                </a:extLst>
              </a:tr>
              <a:tr h="566057">
                <a:tc vMerge="1">
                  <a:txBody>
                    <a:bodyPr/>
                    <a:lstStyle/>
                    <a:p>
                      <a:endParaRPr lang="cs-CZ" dirty="0"/>
                    </a:p>
                  </a:txBody>
                  <a:tcPr/>
                </a:tc>
                <a:tc>
                  <a:txBody>
                    <a:bodyPr/>
                    <a:lstStyle/>
                    <a:p>
                      <a:r>
                        <a:rPr lang="cs-CZ" dirty="0"/>
                        <a:t>Adekvátnost indikátorů (5)</a:t>
                      </a:r>
                    </a:p>
                  </a:txBody>
                  <a:tcPr>
                    <a:solidFill>
                      <a:schemeClr val="accent3">
                        <a:lumMod val="20000"/>
                        <a:lumOff val="80000"/>
                      </a:schemeClr>
                    </a:solidFill>
                  </a:tcPr>
                </a:tc>
                <a:extLst>
                  <a:ext uri="{0D108BD9-81ED-4DB2-BD59-A6C34878D82A}">
                    <a16:rowId xmlns:a16="http://schemas.microsoft.com/office/drawing/2014/main" val="10005"/>
                  </a:ext>
                </a:extLst>
              </a:tr>
              <a:tr h="566057">
                <a:tc rowSpan="2">
                  <a:txBody>
                    <a:bodyPr/>
                    <a:lstStyle/>
                    <a:p>
                      <a:r>
                        <a:rPr lang="cs-CZ" dirty="0"/>
                        <a:t>IV. Proveditelnost</a:t>
                      </a:r>
                      <a:r>
                        <a:rPr lang="cs-CZ" baseline="0" dirty="0"/>
                        <a:t> (15)</a:t>
                      </a:r>
                      <a:endParaRPr lang="cs-CZ" dirty="0"/>
                    </a:p>
                  </a:txBody>
                  <a:tcPr>
                    <a:solidFill>
                      <a:schemeClr val="accent1">
                        <a:lumMod val="40000"/>
                        <a:lumOff val="60000"/>
                      </a:schemeClr>
                    </a:solidFill>
                  </a:tcPr>
                </a:tc>
                <a:tc>
                  <a:txBody>
                    <a:bodyPr/>
                    <a:lstStyle/>
                    <a:p>
                      <a:r>
                        <a:rPr lang="cs-CZ" dirty="0"/>
                        <a:t>Způsob</a:t>
                      </a:r>
                      <a:r>
                        <a:rPr lang="cs-CZ" baseline="0" dirty="0"/>
                        <a:t> realizace aktivit a jejich návaznost (10)</a:t>
                      </a:r>
                      <a:endParaRPr lang="cs-CZ" dirty="0"/>
                    </a:p>
                  </a:txBody>
                  <a:tcPr>
                    <a:solidFill>
                      <a:schemeClr val="accent3">
                        <a:lumMod val="40000"/>
                        <a:lumOff val="60000"/>
                      </a:schemeClr>
                    </a:solidFill>
                  </a:tcPr>
                </a:tc>
                <a:extLst>
                  <a:ext uri="{0D108BD9-81ED-4DB2-BD59-A6C34878D82A}">
                    <a16:rowId xmlns:a16="http://schemas.microsoft.com/office/drawing/2014/main" val="10006"/>
                  </a:ext>
                </a:extLst>
              </a:tr>
              <a:tr h="566057">
                <a:tc vMerge="1">
                  <a:txBody>
                    <a:bodyPr/>
                    <a:lstStyle/>
                    <a:p>
                      <a:endParaRPr lang="cs-CZ" dirty="0"/>
                    </a:p>
                  </a:txBody>
                  <a:tcPr/>
                </a:tc>
                <a:tc>
                  <a:txBody>
                    <a:bodyPr/>
                    <a:lstStyle/>
                    <a:p>
                      <a:r>
                        <a:rPr lang="cs-CZ" dirty="0"/>
                        <a:t>Způsob zapojení cílové</a:t>
                      </a:r>
                      <a:r>
                        <a:rPr lang="cs-CZ" baseline="0" dirty="0"/>
                        <a:t> skupiny (5)</a:t>
                      </a:r>
                      <a:endParaRPr lang="cs-CZ" dirty="0"/>
                    </a:p>
                  </a:txBody>
                  <a:tcPr>
                    <a:solidFill>
                      <a:schemeClr val="accent3">
                        <a:lumMod val="40000"/>
                        <a:lumOff val="6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87589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ED8D1A-8945-4FB8-8760-D30EABB4DC48}"/>
              </a:ext>
            </a:extLst>
          </p:cNvPr>
          <p:cNvSpPr>
            <a:spLocks noGrp="1"/>
          </p:cNvSpPr>
          <p:nvPr>
            <p:ph type="title"/>
          </p:nvPr>
        </p:nvSpPr>
        <p:spPr/>
        <p:txBody>
          <a:bodyPr/>
          <a:lstStyle/>
          <a:p>
            <a:r>
              <a:rPr lang="cs-CZ" b="1" dirty="0">
                <a:latin typeface="Corbel" panose="020B0503020204020204" pitchFamily="34" charset="0"/>
              </a:rPr>
              <a:t>Věcné hodnocení</a:t>
            </a:r>
            <a:endParaRPr lang="cs-CZ" dirty="0"/>
          </a:p>
        </p:txBody>
      </p:sp>
      <p:sp>
        <p:nvSpPr>
          <p:cNvPr id="3" name="Zástupný symbol pro obsah 2">
            <a:extLst>
              <a:ext uri="{FF2B5EF4-FFF2-40B4-BE49-F238E27FC236}">
                <a16:creationId xmlns:a16="http://schemas.microsoft.com/office/drawing/2014/main" id="{876FBD3B-BAAD-466C-AD13-EAC1EB7EA3E2}"/>
              </a:ext>
            </a:extLst>
          </p:cNvPr>
          <p:cNvSpPr>
            <a:spLocks noGrp="1"/>
          </p:cNvSpPr>
          <p:nvPr>
            <p:ph idx="1"/>
          </p:nvPr>
        </p:nvSpPr>
        <p:spPr/>
        <p:txBody>
          <a:bodyPr>
            <a:normAutofit fontScale="85000" lnSpcReduction="10000"/>
          </a:bodyPr>
          <a:lstStyle/>
          <a:p>
            <a:pPr>
              <a:lnSpc>
                <a:spcPct val="110000"/>
              </a:lnSpc>
            </a:pPr>
            <a:r>
              <a:rPr lang="cs-CZ" sz="2600" dirty="0"/>
              <a:t>Výběrová komise odpovídá u každého kritéria na Hlavní otázku (+ pomocné podotázky)</a:t>
            </a:r>
          </a:p>
          <a:p>
            <a:pPr marL="0" indent="0">
              <a:lnSpc>
                <a:spcPct val="110000"/>
              </a:lnSpc>
              <a:buNone/>
            </a:pPr>
            <a:endParaRPr lang="cs-CZ" sz="2600" dirty="0"/>
          </a:p>
          <a:p>
            <a:pPr marL="0" indent="0">
              <a:lnSpc>
                <a:spcPct val="110000"/>
              </a:lnSpc>
              <a:buNone/>
            </a:pPr>
            <a:r>
              <a:rPr lang="cs-CZ" sz="2600" b="1" dirty="0"/>
              <a:t>Využívá 4 deskriptorů:</a:t>
            </a:r>
          </a:p>
          <a:p>
            <a:pPr>
              <a:lnSpc>
                <a:spcPct val="110000"/>
              </a:lnSpc>
            </a:pPr>
            <a:r>
              <a:rPr lang="cs-CZ" sz="2600" dirty="0"/>
              <a:t>1. velmi dobře	100 % max. dosažitelného počtu bodů v kritériu</a:t>
            </a:r>
          </a:p>
          <a:p>
            <a:pPr>
              <a:lnSpc>
                <a:spcPct val="110000"/>
              </a:lnSpc>
            </a:pPr>
            <a:r>
              <a:rPr lang="cs-CZ" sz="2600" dirty="0"/>
              <a:t>2. dobře		75 % max. dosažitelného počtu bodů v kritériu</a:t>
            </a:r>
          </a:p>
          <a:p>
            <a:pPr>
              <a:lnSpc>
                <a:spcPct val="110000"/>
              </a:lnSpc>
            </a:pPr>
            <a:r>
              <a:rPr lang="cs-CZ" sz="2600" dirty="0"/>
              <a:t>3. dostatečně		50 % max. dosažitelného počtu bodů v kritériu</a:t>
            </a:r>
          </a:p>
          <a:p>
            <a:pPr>
              <a:lnSpc>
                <a:spcPct val="110000"/>
              </a:lnSpc>
              <a:spcAft>
                <a:spcPts val="600"/>
              </a:spcAft>
            </a:pPr>
            <a:r>
              <a:rPr lang="cs-CZ" sz="2600" dirty="0"/>
              <a:t>4. nedostatečně	25 % max. dosažitelného počtu bodů v kritériu</a:t>
            </a:r>
          </a:p>
          <a:p>
            <a:pPr marL="0" indent="0">
              <a:lnSpc>
                <a:spcPct val="110000"/>
              </a:lnSpc>
              <a:spcAft>
                <a:spcPts val="600"/>
              </a:spcAft>
              <a:buNone/>
            </a:pPr>
            <a:r>
              <a:rPr lang="cs-CZ" sz="2600" dirty="0"/>
              <a:t>Deskriptor 4 je eliminační – získání tohoto deskriptoru nejméně u jednoho kritéria = Žádost o podporu </a:t>
            </a:r>
            <a:r>
              <a:rPr lang="cs-CZ" sz="2600" b="1" dirty="0"/>
              <a:t>nesplnila</a:t>
            </a:r>
            <a:r>
              <a:rPr lang="cs-CZ" sz="2600" dirty="0"/>
              <a:t> podmínky věcného hodnocení</a:t>
            </a:r>
          </a:p>
          <a:p>
            <a:endParaRPr lang="cs-CZ" dirty="0"/>
          </a:p>
        </p:txBody>
      </p:sp>
    </p:spTree>
    <p:extLst>
      <p:ext uri="{BB962C8B-B14F-4D97-AF65-F5344CB8AC3E}">
        <p14:creationId xmlns:p14="http://schemas.microsoft.com/office/powerpoint/2010/main" val="609626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258401-1111-42CF-97E9-7D93686C59BB}"/>
              </a:ext>
            </a:extLst>
          </p:cNvPr>
          <p:cNvSpPr>
            <a:spLocks noGrp="1"/>
          </p:cNvSpPr>
          <p:nvPr>
            <p:ph type="title"/>
          </p:nvPr>
        </p:nvSpPr>
        <p:spPr/>
        <p:txBody>
          <a:bodyPr/>
          <a:lstStyle/>
          <a:p>
            <a:r>
              <a:rPr lang="cs-CZ" b="1" dirty="0">
                <a:latin typeface="Corbel" panose="020B0503020204020204" pitchFamily="34" charset="0"/>
              </a:rPr>
              <a:t>Věcné hodnocení</a:t>
            </a:r>
            <a:endParaRPr lang="cs-CZ" dirty="0"/>
          </a:p>
        </p:txBody>
      </p:sp>
      <p:sp>
        <p:nvSpPr>
          <p:cNvPr id="3" name="Zástupný symbol pro obsah 2">
            <a:extLst>
              <a:ext uri="{FF2B5EF4-FFF2-40B4-BE49-F238E27FC236}">
                <a16:creationId xmlns:a16="http://schemas.microsoft.com/office/drawing/2014/main" id="{6E074916-6787-480E-8A1E-D452F565A54E}"/>
              </a:ext>
            </a:extLst>
          </p:cNvPr>
          <p:cNvSpPr>
            <a:spLocks noGrp="1"/>
          </p:cNvSpPr>
          <p:nvPr>
            <p:ph idx="1"/>
          </p:nvPr>
        </p:nvSpPr>
        <p:spPr>
          <a:xfrm>
            <a:off x="838200" y="2539999"/>
            <a:ext cx="10515600" cy="3952875"/>
          </a:xfrm>
        </p:spPr>
        <p:txBody>
          <a:bodyPr/>
          <a:lstStyle/>
          <a:p>
            <a:pPr>
              <a:lnSpc>
                <a:spcPct val="100000"/>
              </a:lnSpc>
            </a:pPr>
            <a:r>
              <a:rPr lang="cs-CZ" sz="2400" dirty="0"/>
              <a:t>Max. počet bodů věcného hodnocení – 100</a:t>
            </a:r>
          </a:p>
          <a:p>
            <a:pPr>
              <a:lnSpc>
                <a:spcPct val="100000"/>
              </a:lnSpc>
              <a:spcBef>
                <a:spcPts val="1800"/>
              </a:spcBef>
            </a:pPr>
            <a:r>
              <a:rPr lang="cs-CZ" sz="2400" dirty="0"/>
              <a:t>Žádost musí </a:t>
            </a:r>
            <a:r>
              <a:rPr lang="cs-CZ" sz="2400" b="1" dirty="0"/>
              <a:t>získat min. 50 bodů</a:t>
            </a:r>
            <a:r>
              <a:rPr lang="cs-CZ" sz="2400" dirty="0"/>
              <a:t>, aby splnila podmínky věcného hodnocení a všechny hlavní otázky musí být hodnoceny deskriptory 1-3</a:t>
            </a:r>
          </a:p>
          <a:p>
            <a:pPr marL="0" indent="0">
              <a:buNone/>
            </a:pPr>
            <a:endParaRPr lang="cs-CZ" dirty="0"/>
          </a:p>
        </p:txBody>
      </p:sp>
    </p:spTree>
    <p:extLst>
      <p:ext uri="{BB962C8B-B14F-4D97-AF65-F5344CB8AC3E}">
        <p14:creationId xmlns:p14="http://schemas.microsoft.com/office/powerpoint/2010/main" val="35566389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11F24E-EE64-420E-BFEE-705DCBBF193C}"/>
              </a:ext>
            </a:extLst>
          </p:cNvPr>
          <p:cNvSpPr>
            <a:spLocks noGrp="1"/>
          </p:cNvSpPr>
          <p:nvPr>
            <p:ph type="title"/>
          </p:nvPr>
        </p:nvSpPr>
        <p:spPr>
          <a:xfrm>
            <a:off x="838200" y="362857"/>
            <a:ext cx="10515600" cy="1327831"/>
          </a:xfrm>
        </p:spPr>
        <p:txBody>
          <a:bodyPr>
            <a:normAutofit/>
          </a:bodyPr>
          <a:lstStyle/>
          <a:p>
            <a:r>
              <a:rPr lang="cs-CZ" sz="4000" b="1" dirty="0"/>
              <a:t>Proces hodnocení a výběru projektů</a:t>
            </a:r>
            <a:br>
              <a:rPr lang="cs-CZ" sz="4000" b="1" dirty="0"/>
            </a:br>
            <a:r>
              <a:rPr lang="cs-CZ" sz="4000" b="1" dirty="0"/>
              <a:t>Shrnutí a lhůty</a:t>
            </a:r>
            <a:endParaRPr lang="cs-CZ" sz="4000" dirty="0"/>
          </a:p>
        </p:txBody>
      </p:sp>
      <p:sp>
        <p:nvSpPr>
          <p:cNvPr id="3" name="Zástupný symbol pro obsah 2">
            <a:extLst>
              <a:ext uri="{FF2B5EF4-FFF2-40B4-BE49-F238E27FC236}">
                <a16:creationId xmlns:a16="http://schemas.microsoft.com/office/drawing/2014/main" id="{FB231A13-F943-4D31-AC4B-32678EECFBC8}"/>
              </a:ext>
            </a:extLst>
          </p:cNvPr>
          <p:cNvSpPr>
            <a:spLocks noGrp="1"/>
          </p:cNvSpPr>
          <p:nvPr>
            <p:ph idx="1"/>
          </p:nvPr>
        </p:nvSpPr>
        <p:spPr>
          <a:xfrm>
            <a:off x="838200" y="1825624"/>
            <a:ext cx="10515600" cy="4894489"/>
          </a:xfrm>
        </p:spPr>
        <p:txBody>
          <a:bodyPr>
            <a:normAutofit fontScale="92500" lnSpcReduction="10000"/>
          </a:bodyPr>
          <a:lstStyle/>
          <a:p>
            <a:pPr>
              <a:lnSpc>
                <a:spcPct val="100000"/>
              </a:lnSpc>
              <a:spcBef>
                <a:spcPts val="1800"/>
              </a:spcBef>
            </a:pPr>
            <a:r>
              <a:rPr lang="pl-PL" sz="2400" b="1" dirty="0"/>
              <a:t>Hodnocení FN a P:    </a:t>
            </a:r>
            <a:r>
              <a:rPr lang="pl-PL" sz="2400" dirty="0"/>
              <a:t>do 20 pracovních dní ze strany MAS </a:t>
            </a:r>
          </a:p>
          <a:p>
            <a:pPr marL="0" indent="0">
              <a:lnSpc>
                <a:spcPct val="100000"/>
              </a:lnSpc>
              <a:spcBef>
                <a:spcPts val="1800"/>
              </a:spcBef>
              <a:buNone/>
            </a:pPr>
            <a:r>
              <a:rPr lang="cs-CZ" sz="2400" dirty="0"/>
              <a:t>	- odvolání: 	 do 15 kalendářních dní ze strany žadatele v případě negativního výsledku hodnocení</a:t>
            </a:r>
          </a:p>
          <a:p>
            <a:pPr>
              <a:lnSpc>
                <a:spcPct val="100000"/>
              </a:lnSpc>
              <a:spcBef>
                <a:spcPts val="1800"/>
              </a:spcBef>
            </a:pPr>
            <a:r>
              <a:rPr lang="pl-PL" sz="2400" b="1" dirty="0"/>
              <a:t>Věcné hodnocení:     </a:t>
            </a:r>
            <a:r>
              <a:rPr lang="pl-PL" sz="2400" dirty="0"/>
              <a:t>do 40 pracovních dní ze strany MAS </a:t>
            </a:r>
          </a:p>
          <a:p>
            <a:pPr marL="0" indent="0">
              <a:lnSpc>
                <a:spcPct val="100000"/>
              </a:lnSpc>
              <a:spcBef>
                <a:spcPts val="1800"/>
              </a:spcBef>
              <a:buNone/>
            </a:pPr>
            <a:r>
              <a:rPr lang="cs-CZ" sz="2400" dirty="0"/>
              <a:t>	- odvolání: 	 do 15 kalendářních dní ze strany žadatele v případě negativního výsledku hodnocení</a:t>
            </a:r>
          </a:p>
          <a:p>
            <a:pPr>
              <a:lnSpc>
                <a:spcPct val="100000"/>
              </a:lnSpc>
              <a:spcBef>
                <a:spcPts val="1800"/>
              </a:spcBef>
            </a:pPr>
            <a:r>
              <a:rPr lang="cs-CZ" sz="2400" b="1" dirty="0"/>
              <a:t>Závěrečné ověření způsobilosti: </a:t>
            </a:r>
            <a:r>
              <a:rPr lang="cs-CZ" sz="2400" dirty="0"/>
              <a:t> ŘO provádí neprodleně dle administrativních kapacit </a:t>
            </a:r>
          </a:p>
          <a:p>
            <a:pPr>
              <a:lnSpc>
                <a:spcPct val="100000"/>
              </a:lnSpc>
              <a:spcBef>
                <a:spcPts val="1800"/>
              </a:spcBef>
            </a:pPr>
            <a:r>
              <a:rPr lang="cs-CZ" sz="2400" b="1" dirty="0"/>
              <a:t>Vydání právního aktu u doporučených žádostí: </a:t>
            </a:r>
            <a:r>
              <a:rPr lang="pl-PL" sz="2400" dirty="0"/>
              <a:t>do 3 měsíců ze strany ŘO OPZ </a:t>
            </a:r>
          </a:p>
          <a:p>
            <a:pPr>
              <a:lnSpc>
                <a:spcPct val="100000"/>
              </a:lnSpc>
              <a:spcBef>
                <a:spcPts val="1800"/>
              </a:spcBef>
            </a:pPr>
            <a:r>
              <a:rPr lang="cs-CZ" sz="2400" b="1" dirty="0"/>
              <a:t>Odeslání první zálohové platby: </a:t>
            </a:r>
            <a:r>
              <a:rPr lang="pl-PL" sz="2400" dirty="0"/>
              <a:t>do 10 pracovních dní od vydání právního aktu </a:t>
            </a:r>
          </a:p>
          <a:p>
            <a:pPr>
              <a:lnSpc>
                <a:spcPct val="100000"/>
              </a:lnSpc>
              <a:spcBef>
                <a:spcPts val="1800"/>
              </a:spcBef>
            </a:pPr>
            <a:r>
              <a:rPr lang="cs-CZ" sz="2400" b="1" dirty="0"/>
              <a:t>Další zálohové platby v půlročním intervalu </a:t>
            </a:r>
            <a:r>
              <a:rPr lang="cs-CZ" sz="2400" dirty="0"/>
              <a:t>– vždy se Zprávou o realizaci projektu </a:t>
            </a:r>
          </a:p>
          <a:p>
            <a:endParaRPr lang="cs-CZ" dirty="0"/>
          </a:p>
        </p:txBody>
      </p:sp>
    </p:spTree>
    <p:extLst>
      <p:ext uri="{BB962C8B-B14F-4D97-AF65-F5344CB8AC3E}">
        <p14:creationId xmlns:p14="http://schemas.microsoft.com/office/powerpoint/2010/main" val="40526477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94371D-BB72-4F0F-92B6-972068B5EE03}"/>
              </a:ext>
            </a:extLst>
          </p:cNvPr>
          <p:cNvSpPr>
            <a:spLocks noGrp="1"/>
          </p:cNvSpPr>
          <p:nvPr>
            <p:ph type="title"/>
          </p:nvPr>
        </p:nvSpPr>
        <p:spPr/>
        <p:txBody>
          <a:bodyPr/>
          <a:lstStyle/>
          <a:p>
            <a:r>
              <a:rPr lang="cs-CZ" b="1" dirty="0">
                <a:latin typeface="Corbel" panose="020B0503020204020204" pitchFamily="34" charset="0"/>
              </a:rPr>
              <a:t>Povinná</a:t>
            </a:r>
            <a:r>
              <a:rPr lang="cs-CZ" b="1" dirty="0"/>
              <a:t> </a:t>
            </a:r>
            <a:r>
              <a:rPr lang="cs-CZ" b="1" dirty="0">
                <a:latin typeface="Corbel" panose="020B0503020204020204" pitchFamily="34" charset="0"/>
              </a:rPr>
              <a:t>publicita</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id="{6B07FF5A-73A5-421B-902E-24CECE0E94AA}"/>
              </a:ext>
            </a:extLst>
          </p:cNvPr>
          <p:cNvSpPr>
            <a:spLocks noGrp="1"/>
          </p:cNvSpPr>
          <p:nvPr>
            <p:ph idx="1"/>
          </p:nvPr>
        </p:nvSpPr>
        <p:spPr>
          <a:xfrm>
            <a:off x="838200" y="1825624"/>
            <a:ext cx="10515600" cy="4778375"/>
          </a:xfrm>
        </p:spPr>
        <p:txBody>
          <a:bodyPr>
            <a:normAutofit lnSpcReduction="10000"/>
          </a:bodyPr>
          <a:lstStyle/>
          <a:p>
            <a:pPr>
              <a:lnSpc>
                <a:spcPct val="100000"/>
              </a:lnSpc>
              <a:spcBef>
                <a:spcPts val="1200"/>
              </a:spcBef>
            </a:pPr>
            <a:r>
              <a:rPr lang="cs-CZ" sz="2400" dirty="0"/>
              <a:t>Alespoň 1 povinný plakát min. A3 s informacemi o projektu – je možno využít el. šablonu z </a:t>
            </a:r>
            <a:r>
              <a:rPr lang="cs-CZ" sz="2400" b="1" dirty="0"/>
              <a:t>www.esfcr.cz </a:t>
            </a:r>
          </a:p>
          <a:p>
            <a:pPr>
              <a:lnSpc>
                <a:spcPct val="100000"/>
              </a:lnSpc>
              <a:spcBef>
                <a:spcPts val="1200"/>
              </a:spcBef>
            </a:pPr>
            <a:r>
              <a:rPr lang="cs-CZ" sz="2400" dirty="0"/>
              <a:t>Po celou dobu realizace projektu </a:t>
            </a:r>
          </a:p>
          <a:p>
            <a:pPr>
              <a:lnSpc>
                <a:spcPct val="100000"/>
              </a:lnSpc>
              <a:spcBef>
                <a:spcPts val="1200"/>
              </a:spcBef>
            </a:pPr>
            <a:r>
              <a:rPr lang="cs-CZ" sz="2400" dirty="0"/>
              <a:t>V místě realizace projektu snadno viditelném pro veřejnost, např. vstupní prostory budovy </a:t>
            </a:r>
          </a:p>
          <a:p>
            <a:pPr marL="0" indent="0">
              <a:lnSpc>
                <a:spcPct val="100000"/>
              </a:lnSpc>
              <a:spcBef>
                <a:spcPts val="1200"/>
              </a:spcBef>
              <a:buNone/>
            </a:pPr>
            <a:r>
              <a:rPr lang="cs-CZ" sz="2400" dirty="0"/>
              <a:t>	- pokud je projekt realizován na více místech, bude umístěn na všech těchto 	místech </a:t>
            </a:r>
          </a:p>
          <a:p>
            <a:pPr marL="0" indent="0">
              <a:lnSpc>
                <a:spcPct val="100000"/>
              </a:lnSpc>
              <a:spcBef>
                <a:spcPts val="1200"/>
              </a:spcBef>
              <a:buNone/>
            </a:pPr>
            <a:r>
              <a:rPr lang="cs-CZ" sz="2400" dirty="0"/>
              <a:t>	- pokud nelze plakát umístit v místě realizace projektu, bude umístěn v sídle 	příjemce </a:t>
            </a:r>
          </a:p>
          <a:p>
            <a:pPr marL="0" indent="0">
              <a:lnSpc>
                <a:spcPct val="100000"/>
              </a:lnSpc>
              <a:spcBef>
                <a:spcPts val="1200"/>
              </a:spcBef>
              <a:buNone/>
            </a:pPr>
            <a:r>
              <a:rPr lang="cs-CZ" sz="2400" dirty="0"/>
              <a:t>	- pokud příjemce realizuje více projektů OPZ v jednom místě, je možné pro 	všechny tyto projekty umístit pouze jeden plakát </a:t>
            </a:r>
          </a:p>
          <a:p>
            <a:endParaRPr lang="cs-CZ" dirty="0"/>
          </a:p>
        </p:txBody>
      </p:sp>
    </p:spTree>
    <p:extLst>
      <p:ext uri="{BB962C8B-B14F-4D97-AF65-F5344CB8AC3E}">
        <p14:creationId xmlns:p14="http://schemas.microsoft.com/office/powerpoint/2010/main" val="17493502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77C90F-5A97-4231-B737-D49447E5CD25}"/>
              </a:ext>
            </a:extLst>
          </p:cNvPr>
          <p:cNvSpPr>
            <a:spLocks noGrp="1"/>
          </p:cNvSpPr>
          <p:nvPr>
            <p:ph type="title"/>
          </p:nvPr>
        </p:nvSpPr>
        <p:spPr>
          <a:xfrm>
            <a:off x="838200" y="217714"/>
            <a:ext cx="10515600" cy="1233716"/>
          </a:xfrm>
        </p:spPr>
        <p:txBody>
          <a:bodyPr/>
          <a:lstStyle/>
          <a:p>
            <a:r>
              <a:rPr lang="cs-CZ" b="1" dirty="0">
                <a:latin typeface="Corbel" panose="020B0503020204020204" pitchFamily="34" charset="0"/>
              </a:rPr>
              <a:t>IS KP14+</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id="{40A7C967-5F4A-4E24-8E3C-13125206B3B6}"/>
              </a:ext>
            </a:extLst>
          </p:cNvPr>
          <p:cNvSpPr>
            <a:spLocks noGrp="1"/>
          </p:cNvSpPr>
          <p:nvPr>
            <p:ph idx="1"/>
          </p:nvPr>
        </p:nvSpPr>
        <p:spPr>
          <a:xfrm>
            <a:off x="838200" y="1262742"/>
            <a:ext cx="10515600" cy="5377543"/>
          </a:xfrm>
        </p:spPr>
        <p:txBody>
          <a:bodyPr>
            <a:normAutofit/>
          </a:bodyPr>
          <a:lstStyle/>
          <a:p>
            <a:r>
              <a:rPr lang="cs-CZ" sz="2400" dirty="0">
                <a:latin typeface="Corbel" panose="020B0503020204020204" pitchFamily="34" charset="0"/>
              </a:rPr>
              <a:t>Součást monitorovacího systému pro využívání Evropských strukturálních a investičních fondů v ČR v programovém období 2014 – 2020 </a:t>
            </a:r>
          </a:p>
          <a:p>
            <a:r>
              <a:rPr lang="cs-CZ" sz="2600" dirty="0">
                <a:latin typeface="Corbel" panose="020B0503020204020204" pitchFamily="34" charset="0"/>
              </a:rPr>
              <a:t>On-line aplikace </a:t>
            </a:r>
          </a:p>
          <a:p>
            <a:pPr marL="0" indent="0">
              <a:buNone/>
            </a:pPr>
            <a:r>
              <a:rPr lang="cs-CZ" sz="2600" dirty="0">
                <a:latin typeface="Corbel" panose="020B0503020204020204" pitchFamily="34" charset="0"/>
              </a:rPr>
              <a:t>	- Nevyžaduje instalaci do PC </a:t>
            </a:r>
          </a:p>
          <a:p>
            <a:pPr marL="0" indent="0">
              <a:buNone/>
            </a:pPr>
            <a:r>
              <a:rPr lang="cs-CZ" sz="2600" dirty="0">
                <a:latin typeface="Corbel" panose="020B0503020204020204" pitchFamily="34" charset="0"/>
              </a:rPr>
              <a:t>	- V</a:t>
            </a:r>
            <a:r>
              <a:rPr lang="pt-BR" sz="2600" dirty="0">
                <a:latin typeface="Corbel" panose="020B0503020204020204" pitchFamily="34" charset="0"/>
              </a:rPr>
              <a:t>yžaduje registraci s platnou emailovou adresou a tel</a:t>
            </a:r>
            <a:r>
              <a:rPr lang="cs-CZ" sz="2600" dirty="0">
                <a:latin typeface="Corbel" panose="020B0503020204020204" pitchFamily="34" charset="0"/>
              </a:rPr>
              <a:t>.</a:t>
            </a:r>
            <a:r>
              <a:rPr lang="pt-BR" sz="2600" dirty="0">
                <a:latin typeface="Corbel" panose="020B0503020204020204" pitchFamily="34" charset="0"/>
              </a:rPr>
              <a:t> číslem </a:t>
            </a:r>
          </a:p>
          <a:p>
            <a:r>
              <a:rPr lang="cs-CZ" sz="2600" dirty="0">
                <a:latin typeface="Corbel" panose="020B0503020204020204" pitchFamily="34" charset="0"/>
              </a:rPr>
              <a:t>Edukační videa </a:t>
            </a:r>
          </a:p>
          <a:p>
            <a:pPr marL="0" indent="0">
              <a:buNone/>
            </a:pPr>
            <a:r>
              <a:rPr lang="cs-CZ" sz="2400" dirty="0">
                <a:latin typeface="Corbel" panose="020B0503020204020204" pitchFamily="34" charset="0"/>
                <a:hlinkClick r:id="rId2"/>
              </a:rPr>
              <a:t>http://strukturalni-fondy.cz/cs/jak-na-projekt/Elektronicka-zadost/Edukacni-videa</a:t>
            </a:r>
            <a:r>
              <a:rPr lang="cs-CZ" sz="2400" dirty="0">
                <a:latin typeface="Corbel" panose="020B0503020204020204" pitchFamily="34" charset="0"/>
              </a:rPr>
              <a:t> </a:t>
            </a:r>
          </a:p>
          <a:p>
            <a:r>
              <a:rPr lang="cs-CZ" sz="2600" dirty="0">
                <a:latin typeface="Corbel" panose="020B0503020204020204" pitchFamily="34" charset="0"/>
              </a:rPr>
              <a:t>Pokyny k vyplnění žádosti v IS KP14+ </a:t>
            </a:r>
          </a:p>
          <a:p>
            <a:pPr marL="0" indent="0">
              <a:buNone/>
            </a:pPr>
            <a:r>
              <a:rPr lang="cs-CZ" sz="2400" dirty="0">
                <a:latin typeface="Corbel" panose="020B0503020204020204" pitchFamily="34" charset="0"/>
                <a:hlinkClick r:id="rId3"/>
              </a:rPr>
              <a:t>https://www.esfcr.cz/formulare-a-pokyny-potrebne-v-ramci-pripravy-zadosti-o-podporu-opz/-/dokument/797956</a:t>
            </a:r>
            <a:endParaRPr lang="cs-CZ" sz="2400" dirty="0">
              <a:latin typeface="Corbel" panose="020B0503020204020204" pitchFamily="34" charset="0"/>
            </a:endParaRPr>
          </a:p>
          <a:p>
            <a:pPr marL="0" indent="0">
              <a:buNone/>
            </a:pPr>
            <a:endParaRPr lang="cs-CZ" sz="2400" dirty="0">
              <a:latin typeface="Corbel" panose="020B0503020204020204" pitchFamily="34" charset="0"/>
            </a:endParaRPr>
          </a:p>
          <a:p>
            <a:pPr marL="0" indent="0">
              <a:buNone/>
            </a:pPr>
            <a:r>
              <a:rPr lang="cs-CZ" sz="2600" b="1" dirty="0">
                <a:latin typeface="Corbel" panose="020B0503020204020204" pitchFamily="34" charset="0"/>
              </a:rPr>
              <a:t>         K práci v IS KP14+ budou nápomocni pracovníci kanceláře MAS !</a:t>
            </a:r>
            <a:endParaRPr lang="cs-CZ" sz="2600" dirty="0">
              <a:latin typeface="Corbel" panose="020B0503020204020204" pitchFamily="34" charset="0"/>
            </a:endParaRPr>
          </a:p>
          <a:p>
            <a:endParaRPr lang="cs-CZ" dirty="0">
              <a:latin typeface="Corbel" panose="020B0503020204020204" pitchFamily="34" charset="0"/>
            </a:endParaRPr>
          </a:p>
        </p:txBody>
      </p:sp>
    </p:spTree>
    <p:extLst>
      <p:ext uri="{BB962C8B-B14F-4D97-AF65-F5344CB8AC3E}">
        <p14:creationId xmlns:p14="http://schemas.microsoft.com/office/powerpoint/2010/main" val="22833061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49073B-E228-44E8-9777-EA0053DE9900}"/>
              </a:ext>
            </a:extLst>
          </p:cNvPr>
          <p:cNvSpPr>
            <a:spLocks noGrp="1"/>
          </p:cNvSpPr>
          <p:nvPr>
            <p:ph type="title"/>
          </p:nvPr>
        </p:nvSpPr>
        <p:spPr/>
        <p:txBody>
          <a:bodyPr/>
          <a:lstStyle/>
          <a:p>
            <a:r>
              <a:rPr lang="cs-CZ" b="1" dirty="0">
                <a:latin typeface="Corbel" panose="020B0503020204020204" pitchFamily="34" charset="0"/>
              </a:rPr>
              <a:t>Podání projektové žádosti v OPZ</a:t>
            </a:r>
          </a:p>
        </p:txBody>
      </p:sp>
      <p:sp>
        <p:nvSpPr>
          <p:cNvPr id="3" name="Zástupný symbol pro obsah 2">
            <a:extLst>
              <a:ext uri="{FF2B5EF4-FFF2-40B4-BE49-F238E27FC236}">
                <a16:creationId xmlns:a16="http://schemas.microsoft.com/office/drawing/2014/main" id="{11193425-C68A-4A0E-9975-50923411C3A7}"/>
              </a:ext>
            </a:extLst>
          </p:cNvPr>
          <p:cNvSpPr>
            <a:spLocks noGrp="1"/>
          </p:cNvSpPr>
          <p:nvPr>
            <p:ph idx="1"/>
          </p:nvPr>
        </p:nvSpPr>
        <p:spPr/>
        <p:txBody>
          <a:bodyPr/>
          <a:lstStyle/>
          <a:p>
            <a:pPr marL="457200" lvl="1" indent="0">
              <a:buNone/>
            </a:pPr>
            <a:endParaRPr lang="cs-CZ" sz="2600" b="1" dirty="0"/>
          </a:p>
          <a:p>
            <a:pPr marL="457200" lvl="1" indent="0">
              <a:buNone/>
            </a:pPr>
            <a:endParaRPr lang="cs-CZ" sz="2600" b="1" dirty="0"/>
          </a:p>
          <a:p>
            <a:pPr marL="457200" lvl="1" indent="0">
              <a:buNone/>
            </a:pPr>
            <a:endParaRPr lang="cs-CZ" sz="2600" b="1" dirty="0"/>
          </a:p>
          <a:p>
            <a:pPr marL="457200" lvl="1" indent="0">
              <a:buNone/>
            </a:pPr>
            <a:endParaRPr lang="cs-CZ" sz="2600" b="1" dirty="0"/>
          </a:p>
          <a:p>
            <a:pPr marL="457200" lvl="1" indent="0">
              <a:buNone/>
            </a:pPr>
            <a:endParaRPr lang="cs-CZ" sz="2600" b="1" dirty="0"/>
          </a:p>
          <a:p>
            <a:pPr marL="457200" lvl="1" indent="0">
              <a:buNone/>
            </a:pPr>
            <a:endParaRPr lang="cs-CZ" sz="2600" b="1" dirty="0"/>
          </a:p>
          <a:p>
            <a:pPr marL="457200" lvl="1" indent="0">
              <a:buNone/>
            </a:pPr>
            <a:endParaRPr lang="cs-CZ" sz="2600" b="1" dirty="0"/>
          </a:p>
          <a:p>
            <a:pPr marL="457200" lvl="1" indent="0">
              <a:buNone/>
            </a:pPr>
            <a:endParaRPr lang="cs-CZ" sz="2600" b="1" dirty="0"/>
          </a:p>
          <a:p>
            <a:pPr marL="457200" lvl="1" indent="0">
              <a:buNone/>
            </a:pPr>
            <a:endParaRPr lang="cs-CZ" sz="2600" b="1" dirty="0"/>
          </a:p>
        </p:txBody>
      </p:sp>
      <p:sp>
        <p:nvSpPr>
          <p:cNvPr id="4" name="Obdélník 3">
            <a:extLst>
              <a:ext uri="{FF2B5EF4-FFF2-40B4-BE49-F238E27FC236}">
                <a16:creationId xmlns:a16="http://schemas.microsoft.com/office/drawing/2014/main" id="{607D69DF-39CE-491E-9EBC-7B23C66C8106}"/>
              </a:ext>
            </a:extLst>
          </p:cNvPr>
          <p:cNvSpPr/>
          <p:nvPr/>
        </p:nvSpPr>
        <p:spPr>
          <a:xfrm>
            <a:off x="2856712" y="4214246"/>
            <a:ext cx="6480720" cy="461665"/>
          </a:xfrm>
          <a:prstGeom prst="rect">
            <a:avLst/>
          </a:prstGeom>
          <a:solidFill>
            <a:schemeClr val="accent2">
              <a:lumMod val="75000"/>
            </a:schemeClr>
          </a:solidFill>
        </p:spPr>
        <p:txBody>
          <a:bodyPr wrap="square">
            <a:spAutoFit/>
          </a:bodyPr>
          <a:lstStyle/>
          <a:p>
            <a:r>
              <a:rPr lang="cs-CZ" sz="2400" b="1" dirty="0"/>
              <a:t>Finalizace žádosti o podporu</a:t>
            </a:r>
          </a:p>
        </p:txBody>
      </p:sp>
      <p:sp>
        <p:nvSpPr>
          <p:cNvPr id="6" name="Obdélník 5">
            <a:extLst>
              <a:ext uri="{FF2B5EF4-FFF2-40B4-BE49-F238E27FC236}">
                <a16:creationId xmlns:a16="http://schemas.microsoft.com/office/drawing/2014/main" id="{AB3F9C43-E1A0-4F75-917D-B5461F9B5926}"/>
              </a:ext>
            </a:extLst>
          </p:cNvPr>
          <p:cNvSpPr/>
          <p:nvPr/>
        </p:nvSpPr>
        <p:spPr>
          <a:xfrm>
            <a:off x="2424664" y="3452307"/>
            <a:ext cx="6912768" cy="461665"/>
          </a:xfrm>
          <a:prstGeom prst="rect">
            <a:avLst/>
          </a:prstGeom>
          <a:solidFill>
            <a:schemeClr val="accent2">
              <a:lumMod val="60000"/>
              <a:lumOff val="40000"/>
            </a:schemeClr>
          </a:solidFill>
        </p:spPr>
        <p:txBody>
          <a:bodyPr wrap="square">
            <a:spAutoFit/>
          </a:bodyPr>
          <a:lstStyle/>
          <a:p>
            <a:r>
              <a:rPr lang="cs-CZ" sz="2400" b="1" dirty="0"/>
              <a:t>Vyplnění žádosti o podporu</a:t>
            </a:r>
          </a:p>
        </p:txBody>
      </p:sp>
      <p:sp>
        <p:nvSpPr>
          <p:cNvPr id="8" name="Obdélník 7">
            <a:extLst>
              <a:ext uri="{FF2B5EF4-FFF2-40B4-BE49-F238E27FC236}">
                <a16:creationId xmlns:a16="http://schemas.microsoft.com/office/drawing/2014/main" id="{B7D81056-DFF1-4F12-8D0C-62264FAF610E}"/>
              </a:ext>
            </a:extLst>
          </p:cNvPr>
          <p:cNvSpPr/>
          <p:nvPr/>
        </p:nvSpPr>
        <p:spPr>
          <a:xfrm>
            <a:off x="1848600" y="2713196"/>
            <a:ext cx="7488832" cy="461665"/>
          </a:xfrm>
          <a:prstGeom prst="rect">
            <a:avLst/>
          </a:prstGeom>
          <a:solidFill>
            <a:schemeClr val="accent2">
              <a:lumMod val="40000"/>
              <a:lumOff val="60000"/>
            </a:schemeClr>
          </a:solidFill>
        </p:spPr>
        <p:txBody>
          <a:bodyPr wrap="square">
            <a:spAutoFit/>
          </a:bodyPr>
          <a:lstStyle/>
          <a:p>
            <a:r>
              <a:rPr lang="cs-CZ" sz="2400" b="1" dirty="0"/>
              <a:t> Registrace do systému IS KP14+</a:t>
            </a:r>
          </a:p>
        </p:txBody>
      </p:sp>
      <p:sp>
        <p:nvSpPr>
          <p:cNvPr id="9" name="Zástupný symbol pro obsah 2">
            <a:extLst>
              <a:ext uri="{FF2B5EF4-FFF2-40B4-BE49-F238E27FC236}">
                <a16:creationId xmlns:a16="http://schemas.microsoft.com/office/drawing/2014/main" id="{F2EEFC3B-AB63-425D-A861-42542332D78D}"/>
              </a:ext>
            </a:extLst>
          </p:cNvPr>
          <p:cNvSpPr txBox="1">
            <a:spLocks/>
          </p:cNvSpPr>
          <p:nvPr/>
        </p:nvSpPr>
        <p:spPr>
          <a:xfrm>
            <a:off x="1439907" y="2113635"/>
            <a:ext cx="7897525" cy="432048"/>
          </a:xfrm>
          <a:prstGeom prst="rect">
            <a:avLst/>
          </a:prstGeom>
          <a:solidFill>
            <a:schemeClr val="accent2">
              <a:lumMod val="20000"/>
              <a:lumOff val="80000"/>
            </a:schemeClr>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s-CZ" b="1" dirty="0"/>
              <a:t>    Zřízení elektronického podpisu a datové schránky</a:t>
            </a:r>
          </a:p>
        </p:txBody>
      </p:sp>
      <p:sp>
        <p:nvSpPr>
          <p:cNvPr id="12" name="Obdélník 11">
            <a:extLst>
              <a:ext uri="{FF2B5EF4-FFF2-40B4-BE49-F238E27FC236}">
                <a16:creationId xmlns:a16="http://schemas.microsoft.com/office/drawing/2014/main" id="{3EAE12C3-0689-4380-9185-24162D856E38}"/>
              </a:ext>
            </a:extLst>
          </p:cNvPr>
          <p:cNvSpPr/>
          <p:nvPr/>
        </p:nvSpPr>
        <p:spPr>
          <a:xfrm>
            <a:off x="3313645" y="5010938"/>
            <a:ext cx="6023787" cy="830997"/>
          </a:xfrm>
          <a:prstGeom prst="rect">
            <a:avLst/>
          </a:prstGeom>
          <a:solidFill>
            <a:schemeClr val="accent2">
              <a:lumMod val="50000"/>
            </a:schemeClr>
          </a:solidFill>
          <a:ln>
            <a:solidFill>
              <a:schemeClr val="accent2">
                <a:lumMod val="50000"/>
              </a:schemeClr>
            </a:solidFill>
          </a:ln>
        </p:spPr>
        <p:txBody>
          <a:bodyPr wrap="square">
            <a:spAutoFit/>
          </a:bodyPr>
          <a:lstStyle/>
          <a:p>
            <a:r>
              <a:rPr lang="cs-CZ" sz="2400" b="1" dirty="0">
                <a:solidFill>
                  <a:schemeClr val="bg1"/>
                </a:solidFill>
              </a:rPr>
              <a:t>Podepsání a odeslání žádosti o podporu</a:t>
            </a:r>
          </a:p>
        </p:txBody>
      </p:sp>
      <p:cxnSp>
        <p:nvCxnSpPr>
          <p:cNvPr id="13" name="Přímá spojnice se šipkou 12">
            <a:extLst>
              <a:ext uri="{FF2B5EF4-FFF2-40B4-BE49-F238E27FC236}">
                <a16:creationId xmlns:a16="http://schemas.microsoft.com/office/drawing/2014/main" id="{59F148A3-33DE-4EE1-B693-7932617DC3E0}"/>
              </a:ext>
            </a:extLst>
          </p:cNvPr>
          <p:cNvCxnSpPr>
            <a:cxnSpLocks/>
          </p:cNvCxnSpPr>
          <p:nvPr/>
        </p:nvCxnSpPr>
        <p:spPr>
          <a:xfrm>
            <a:off x="9699894" y="2182009"/>
            <a:ext cx="0" cy="3463925"/>
          </a:xfrm>
          <a:prstGeom prst="straightConnector1">
            <a:avLst/>
          </a:prstGeom>
          <a:ln w="38100" cap="rnd">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21020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268203-FAB8-4006-B031-763B1A7F22B6}"/>
              </a:ext>
            </a:extLst>
          </p:cNvPr>
          <p:cNvSpPr>
            <a:spLocks noGrp="1"/>
          </p:cNvSpPr>
          <p:nvPr>
            <p:ph type="title"/>
          </p:nvPr>
        </p:nvSpPr>
        <p:spPr/>
        <p:txBody>
          <a:bodyPr>
            <a:normAutofit/>
          </a:bodyPr>
          <a:lstStyle/>
          <a:p>
            <a:pPr algn="ctr"/>
            <a:r>
              <a:rPr lang="cs-CZ" b="1">
                <a:latin typeface="Corbel" panose="020B0503020204020204" pitchFamily="34" charset="0"/>
              </a:rPr>
              <a:t>IS KP14+</a:t>
            </a:r>
            <a:br>
              <a:rPr lang="cs-CZ" b="1">
                <a:latin typeface="Corbel" panose="020B0503020204020204" pitchFamily="34" charset="0"/>
              </a:rPr>
            </a:br>
            <a:r>
              <a:rPr lang="cs-CZ" b="1">
                <a:latin typeface="Corbel" panose="020B0503020204020204" pitchFamily="34" charset="0"/>
              </a:rPr>
              <a:t>Postup při podávání žádosti</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id="{3FD24FA1-53F0-47A7-A60C-BE6A5013CB81}"/>
              </a:ext>
            </a:extLst>
          </p:cNvPr>
          <p:cNvSpPr>
            <a:spLocks noGrp="1"/>
          </p:cNvSpPr>
          <p:nvPr>
            <p:ph idx="1"/>
          </p:nvPr>
        </p:nvSpPr>
        <p:spPr>
          <a:xfrm>
            <a:off x="838200" y="1825624"/>
            <a:ext cx="10515600" cy="5032375"/>
          </a:xfrm>
        </p:spPr>
        <p:txBody>
          <a:bodyPr/>
          <a:lstStyle/>
          <a:p>
            <a:pPr>
              <a:lnSpc>
                <a:spcPct val="100000"/>
              </a:lnSpc>
              <a:spcBef>
                <a:spcPts val="1200"/>
              </a:spcBef>
            </a:pPr>
            <a:r>
              <a:rPr lang="cs-CZ" dirty="0"/>
              <a:t>Registrace do systému IS KP14+ </a:t>
            </a:r>
          </a:p>
          <a:p>
            <a:pPr marL="0" indent="0">
              <a:lnSpc>
                <a:spcPct val="100000"/>
              </a:lnSpc>
              <a:spcBef>
                <a:spcPts val="1200"/>
              </a:spcBef>
              <a:buNone/>
            </a:pPr>
            <a:r>
              <a:rPr lang="cs-CZ" dirty="0">
                <a:hlinkClick r:id="rId2"/>
              </a:rPr>
              <a:t>https://mseu.mssf.cz/</a:t>
            </a:r>
            <a:r>
              <a:rPr lang="cs-CZ" dirty="0"/>
              <a:t> (!! Jen v prohlížeči </a:t>
            </a:r>
            <a:r>
              <a:rPr lang="cs-CZ" b="1" dirty="0"/>
              <a:t>Microsoft </a:t>
            </a:r>
            <a:r>
              <a:rPr lang="cs-CZ" b="1" dirty="0" err="1"/>
              <a:t>explorer</a:t>
            </a:r>
            <a:r>
              <a:rPr lang="cs-CZ" dirty="0"/>
              <a:t>)</a:t>
            </a:r>
          </a:p>
          <a:p>
            <a:pPr>
              <a:lnSpc>
                <a:spcPct val="100000"/>
              </a:lnSpc>
              <a:spcBef>
                <a:spcPts val="1200"/>
              </a:spcBef>
            </a:pPr>
            <a:r>
              <a:rPr lang="cs-CZ" dirty="0"/>
              <a:t>Vyplnění elektronické verze žádosti </a:t>
            </a:r>
          </a:p>
          <a:p>
            <a:pPr>
              <a:lnSpc>
                <a:spcPct val="100000"/>
              </a:lnSpc>
              <a:spcBef>
                <a:spcPts val="1200"/>
              </a:spcBef>
            </a:pPr>
            <a:r>
              <a:rPr lang="cs-CZ" dirty="0"/>
              <a:t>Finalizace elektronické verze žádosti </a:t>
            </a:r>
          </a:p>
          <a:p>
            <a:pPr>
              <a:lnSpc>
                <a:spcPct val="100000"/>
              </a:lnSpc>
              <a:spcBef>
                <a:spcPts val="1200"/>
              </a:spcBef>
            </a:pPr>
            <a:r>
              <a:rPr lang="cs-CZ" dirty="0"/>
              <a:t>Podepsání a odeslání elektronické verze žádosti </a:t>
            </a:r>
          </a:p>
          <a:p>
            <a:pPr>
              <a:lnSpc>
                <a:spcPct val="100000"/>
              </a:lnSpc>
              <a:spcBef>
                <a:spcPts val="1200"/>
              </a:spcBef>
            </a:pPr>
            <a:r>
              <a:rPr lang="cs-CZ" b="1" dirty="0"/>
              <a:t>!! Veškeré žádosti se zasílají jen v elektronické podobě prostřednictvím IS KP14+ </a:t>
            </a:r>
            <a:endParaRPr lang="cs-CZ" dirty="0"/>
          </a:p>
          <a:p>
            <a:pPr>
              <a:lnSpc>
                <a:spcPct val="100000"/>
              </a:lnSpc>
              <a:spcBef>
                <a:spcPts val="1200"/>
              </a:spcBef>
            </a:pPr>
            <a:r>
              <a:rPr lang="cs-CZ" dirty="0"/>
              <a:t>!! Zřízení elektronického podpisu před podáním/odesláním žádosti </a:t>
            </a:r>
          </a:p>
          <a:p>
            <a:endParaRPr lang="cs-CZ" dirty="0"/>
          </a:p>
        </p:txBody>
      </p:sp>
    </p:spTree>
    <p:extLst>
      <p:ext uri="{BB962C8B-B14F-4D97-AF65-F5344CB8AC3E}">
        <p14:creationId xmlns:p14="http://schemas.microsoft.com/office/powerpoint/2010/main" val="35658062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DC69D5-8D6A-4FFE-8B5D-9DC059B261B4}"/>
              </a:ext>
            </a:extLst>
          </p:cNvPr>
          <p:cNvSpPr>
            <a:spLocks noGrp="1"/>
          </p:cNvSpPr>
          <p:nvPr>
            <p:ph type="title"/>
          </p:nvPr>
        </p:nvSpPr>
        <p:spPr>
          <a:xfrm>
            <a:off x="838200" y="29175"/>
            <a:ext cx="10515600" cy="1088425"/>
          </a:xfrm>
        </p:spPr>
        <p:txBody>
          <a:bodyPr>
            <a:normAutofit/>
          </a:bodyPr>
          <a:lstStyle/>
          <a:p>
            <a:pPr algn="ctr"/>
            <a:r>
              <a:rPr lang="cs-CZ" sz="4000" b="1" dirty="0">
                <a:latin typeface="Corbel" panose="020B0503020204020204" pitchFamily="34" charset="0"/>
              </a:rPr>
              <a:t>IS KP14+</a:t>
            </a:r>
          </a:p>
        </p:txBody>
      </p:sp>
      <p:pic>
        <p:nvPicPr>
          <p:cNvPr id="4" name="Picture 2">
            <a:extLst>
              <a:ext uri="{FF2B5EF4-FFF2-40B4-BE49-F238E27FC236}">
                <a16:creationId xmlns:a16="http://schemas.microsoft.com/office/drawing/2014/main" id="{BC8A3DF6-AE4C-4D05-92D0-C25AFE983BB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1938" y="767976"/>
            <a:ext cx="11350171" cy="589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0799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E2250A-43F8-49FE-BAC0-20004CCB2993}"/>
              </a:ext>
            </a:extLst>
          </p:cNvPr>
          <p:cNvSpPr>
            <a:spLocks noGrp="1"/>
          </p:cNvSpPr>
          <p:nvPr>
            <p:ph type="title"/>
          </p:nvPr>
        </p:nvSpPr>
        <p:spPr>
          <a:xfrm>
            <a:off x="838200" y="742497"/>
            <a:ext cx="10515600" cy="1325563"/>
          </a:xfrm>
        </p:spPr>
        <p:txBody>
          <a:bodyPr/>
          <a:lstStyle/>
          <a:p>
            <a:r>
              <a:rPr lang="cs-CZ" b="1" dirty="0"/>
              <a:t>Cíl výzvy</a:t>
            </a:r>
          </a:p>
        </p:txBody>
      </p:sp>
      <p:sp>
        <p:nvSpPr>
          <p:cNvPr id="3" name="Zástupný symbol pro obsah 2">
            <a:extLst>
              <a:ext uri="{FF2B5EF4-FFF2-40B4-BE49-F238E27FC236}">
                <a16:creationId xmlns:a16="http://schemas.microsoft.com/office/drawing/2014/main" id="{43107B70-0212-4894-BDB4-159914041D08}"/>
              </a:ext>
            </a:extLst>
          </p:cNvPr>
          <p:cNvSpPr>
            <a:spLocks noGrp="1"/>
          </p:cNvSpPr>
          <p:nvPr>
            <p:ph idx="1"/>
          </p:nvPr>
        </p:nvSpPr>
        <p:spPr>
          <a:xfrm>
            <a:off x="838200" y="2662873"/>
            <a:ext cx="10515600" cy="2402614"/>
          </a:xfrm>
        </p:spPr>
        <p:txBody>
          <a:bodyPr>
            <a:normAutofit/>
          </a:bodyPr>
          <a:lstStyle/>
          <a:p>
            <a:r>
              <a:rPr lang="cs-CZ" dirty="0"/>
              <a:t>usnadnit rodičům a dalším pečujícím osobám malých školáků a předškolních dětí sladit pracovní a rodinný život</a:t>
            </a:r>
          </a:p>
          <a:p>
            <a:r>
              <a:rPr lang="cs-CZ" dirty="0"/>
              <a:t>přispět tím ke zvýšení zaměstnanosti rodičů </a:t>
            </a:r>
          </a:p>
          <a:p>
            <a:r>
              <a:rPr lang="cs-CZ" dirty="0"/>
              <a:t>zajistit kvalitní péči o děti </a:t>
            </a:r>
          </a:p>
          <a:p>
            <a:pPr marL="0" indent="0">
              <a:buNone/>
            </a:pPr>
            <a:endParaRPr lang="cs-CZ" dirty="0"/>
          </a:p>
          <a:p>
            <a:endParaRPr lang="cs-CZ" dirty="0"/>
          </a:p>
        </p:txBody>
      </p:sp>
    </p:spTree>
    <p:extLst>
      <p:ext uri="{BB962C8B-B14F-4D97-AF65-F5344CB8AC3E}">
        <p14:creationId xmlns:p14="http://schemas.microsoft.com/office/powerpoint/2010/main" val="27678670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B701D1-AA38-4E9F-B8E2-DB813ACF6BD3}"/>
              </a:ext>
            </a:extLst>
          </p:cNvPr>
          <p:cNvSpPr>
            <a:spLocks noGrp="1"/>
          </p:cNvSpPr>
          <p:nvPr>
            <p:ph type="title"/>
          </p:nvPr>
        </p:nvSpPr>
        <p:spPr>
          <a:xfrm>
            <a:off x="838200" y="116115"/>
            <a:ext cx="10515600" cy="899885"/>
          </a:xfrm>
        </p:spPr>
        <p:txBody>
          <a:bodyPr>
            <a:normAutofit/>
          </a:bodyPr>
          <a:lstStyle/>
          <a:p>
            <a:pPr algn="ctr"/>
            <a:r>
              <a:rPr lang="cs-CZ" sz="4000" b="1" dirty="0">
                <a:latin typeface="Corbel" panose="020B0503020204020204" pitchFamily="34" charset="0"/>
              </a:rPr>
              <a:t>Základní menu</a:t>
            </a:r>
          </a:p>
        </p:txBody>
      </p:sp>
      <p:pic>
        <p:nvPicPr>
          <p:cNvPr id="4" name="Picture 2">
            <a:extLst>
              <a:ext uri="{FF2B5EF4-FFF2-40B4-BE49-F238E27FC236}">
                <a16:creationId xmlns:a16="http://schemas.microsoft.com/office/drawing/2014/main" id="{D86DCC05-2A6B-4E3E-BE94-C0A00242BAD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3114" y="902435"/>
            <a:ext cx="11223172" cy="1112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2">
            <a:extLst>
              <a:ext uri="{FF2B5EF4-FFF2-40B4-BE49-F238E27FC236}">
                <a16:creationId xmlns:a16="http://schemas.microsoft.com/office/drawing/2014/main" id="{FE188CE3-F9EC-4888-822C-6F94FDF607A1}"/>
              </a:ext>
            </a:extLst>
          </p:cNvPr>
          <p:cNvSpPr txBox="1">
            <a:spLocks/>
          </p:cNvSpPr>
          <p:nvPr/>
        </p:nvSpPr>
        <p:spPr>
          <a:xfrm>
            <a:off x="379909" y="2142820"/>
            <a:ext cx="8064000" cy="13168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2000" lvl="1" indent="-432000">
              <a:lnSpc>
                <a:spcPts val="2100"/>
              </a:lnSpc>
              <a:spcBef>
                <a:spcPts val="0"/>
              </a:spcBef>
              <a:buSzPct val="100000"/>
              <a:buFont typeface="Wingdings" panose="05000000000000000000" pitchFamily="2" charset="2"/>
              <a:buChar char=""/>
            </a:pPr>
            <a:r>
              <a:rPr lang="cs-CZ" sz="1800" b="1" dirty="0"/>
              <a:t>Žadatel</a:t>
            </a:r>
          </a:p>
          <a:p>
            <a:pPr marL="432000" lvl="1" indent="-432000">
              <a:lnSpc>
                <a:spcPts val="2100"/>
              </a:lnSpc>
              <a:spcBef>
                <a:spcPts val="0"/>
              </a:spcBef>
              <a:buSzPct val="100000"/>
              <a:buFont typeface="Wingdings" panose="05000000000000000000" pitchFamily="2" charset="2"/>
              <a:buChar char=""/>
            </a:pPr>
            <a:r>
              <a:rPr lang="cs-CZ" sz="1800" dirty="0"/>
              <a:t>Hodnotitel</a:t>
            </a:r>
          </a:p>
          <a:p>
            <a:pPr marL="432000" lvl="1" indent="-432000">
              <a:lnSpc>
                <a:spcPts val="2100"/>
              </a:lnSpc>
              <a:spcBef>
                <a:spcPts val="0"/>
              </a:spcBef>
              <a:buSzPct val="100000"/>
              <a:buFont typeface="Wingdings" panose="05000000000000000000" pitchFamily="2" charset="2"/>
              <a:buChar char=""/>
            </a:pPr>
            <a:r>
              <a:rPr lang="cs-CZ" sz="1800" dirty="0"/>
              <a:t>Nositel strategie</a:t>
            </a:r>
          </a:p>
          <a:p>
            <a:pPr marL="432000" lvl="1" indent="-432000">
              <a:lnSpc>
                <a:spcPts val="2100"/>
              </a:lnSpc>
              <a:spcBef>
                <a:spcPts val="0"/>
              </a:spcBef>
              <a:buSzPct val="100000"/>
              <a:buFont typeface="Wingdings" panose="05000000000000000000" pitchFamily="2" charset="2"/>
              <a:buChar char=""/>
            </a:pPr>
            <a:r>
              <a:rPr lang="cs-CZ" sz="1800" dirty="0"/>
              <a:t>Evaluátor</a:t>
            </a:r>
          </a:p>
          <a:p>
            <a:pPr marL="432000" lvl="1" indent="-432000">
              <a:lnSpc>
                <a:spcPts val="1400"/>
              </a:lnSpc>
              <a:spcBef>
                <a:spcPts val="0"/>
              </a:spcBef>
              <a:buSzPct val="100000"/>
              <a:buFont typeface="Wingdings" panose="05000000000000000000" pitchFamily="2" charset="2"/>
              <a:buChar char=""/>
            </a:pPr>
            <a:endParaRPr lang="cs-CZ" sz="1900" dirty="0"/>
          </a:p>
        </p:txBody>
      </p:sp>
      <p:pic>
        <p:nvPicPr>
          <p:cNvPr id="6" name="Picture 3">
            <a:extLst>
              <a:ext uri="{FF2B5EF4-FFF2-40B4-BE49-F238E27FC236}">
                <a16:creationId xmlns:a16="http://schemas.microsoft.com/office/drawing/2014/main" id="{93822B9B-A948-4320-92AD-3A5CAB0019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6364" y="2329637"/>
            <a:ext cx="6765258" cy="943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a:extLst>
              <a:ext uri="{FF2B5EF4-FFF2-40B4-BE49-F238E27FC236}">
                <a16:creationId xmlns:a16="http://schemas.microsoft.com/office/drawing/2014/main" id="{C14E972C-7135-489B-ABC4-F6B10A7472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418" y="3504637"/>
            <a:ext cx="10395296" cy="3237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Přímá spojnice se šipkou 7">
            <a:extLst>
              <a:ext uri="{FF2B5EF4-FFF2-40B4-BE49-F238E27FC236}">
                <a16:creationId xmlns:a16="http://schemas.microsoft.com/office/drawing/2014/main" id="{ECC33159-24CE-4A3F-A7E7-EA38110D414D}"/>
              </a:ext>
            </a:extLst>
          </p:cNvPr>
          <p:cNvCxnSpPr/>
          <p:nvPr/>
        </p:nvCxnSpPr>
        <p:spPr>
          <a:xfrm>
            <a:off x="1676602" y="2284688"/>
            <a:ext cx="2088232" cy="268781"/>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cxnSp>
        <p:nvCxnSpPr>
          <p:cNvPr id="9" name="Přímá spojnice se šipkou 8">
            <a:extLst>
              <a:ext uri="{FF2B5EF4-FFF2-40B4-BE49-F238E27FC236}">
                <a16:creationId xmlns:a16="http://schemas.microsoft.com/office/drawing/2014/main" id="{F36F9BB5-9B0F-406C-BD78-204D205B96A1}"/>
              </a:ext>
            </a:extLst>
          </p:cNvPr>
          <p:cNvCxnSpPr>
            <a:cxnSpLocks/>
          </p:cNvCxnSpPr>
          <p:nvPr/>
        </p:nvCxnSpPr>
        <p:spPr>
          <a:xfrm flipH="1">
            <a:off x="2041584" y="2899134"/>
            <a:ext cx="1877273" cy="1557727"/>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11" name="Obdélník 10">
            <a:extLst>
              <a:ext uri="{FF2B5EF4-FFF2-40B4-BE49-F238E27FC236}">
                <a16:creationId xmlns:a16="http://schemas.microsoft.com/office/drawing/2014/main" id="{1476512C-346C-475C-9C4A-4F8A525BC01E}"/>
              </a:ext>
            </a:extLst>
          </p:cNvPr>
          <p:cNvSpPr/>
          <p:nvPr/>
        </p:nvSpPr>
        <p:spPr>
          <a:xfrm>
            <a:off x="3764835" y="2505704"/>
            <a:ext cx="2926252" cy="3484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5752854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89FD27-F3B0-4DEE-BF7F-0C4656A82C90}"/>
              </a:ext>
            </a:extLst>
          </p:cNvPr>
          <p:cNvSpPr>
            <a:spLocks noGrp="1"/>
          </p:cNvSpPr>
          <p:nvPr>
            <p:ph type="title"/>
          </p:nvPr>
        </p:nvSpPr>
        <p:spPr>
          <a:xfrm>
            <a:off x="838200" y="365126"/>
            <a:ext cx="10515600" cy="810532"/>
          </a:xfrm>
        </p:spPr>
        <p:txBody>
          <a:bodyPr/>
          <a:lstStyle/>
          <a:p>
            <a:pPr algn="ctr"/>
            <a:r>
              <a:rPr lang="cs-CZ" b="1" dirty="0">
                <a:latin typeface="Corbel" panose="020B0503020204020204" pitchFamily="34" charset="0"/>
              </a:rPr>
              <a:t>Vytvoření nové žádosti</a:t>
            </a:r>
            <a:endParaRPr lang="cs-CZ" dirty="0">
              <a:latin typeface="Corbel" panose="020B0503020204020204" pitchFamily="34" charset="0"/>
            </a:endParaRPr>
          </a:p>
        </p:txBody>
      </p:sp>
      <p:pic>
        <p:nvPicPr>
          <p:cNvPr id="4" name="Picture 3">
            <a:extLst>
              <a:ext uri="{FF2B5EF4-FFF2-40B4-BE49-F238E27FC236}">
                <a16:creationId xmlns:a16="http://schemas.microsoft.com/office/drawing/2014/main" id="{8A1F2095-862E-47C8-96F9-7190EEB9E8E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5632" y="1175658"/>
            <a:ext cx="8660989" cy="810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id="{F24D01D5-AFC9-4417-AF46-5E6298F34F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825" y="1231374"/>
            <a:ext cx="7136148" cy="610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ástupný symbol pro obsah 2">
            <a:extLst>
              <a:ext uri="{FF2B5EF4-FFF2-40B4-BE49-F238E27FC236}">
                <a16:creationId xmlns:a16="http://schemas.microsoft.com/office/drawing/2014/main" id="{B2A06115-CDDB-44FA-9802-46C9C4F6157B}"/>
              </a:ext>
            </a:extLst>
          </p:cNvPr>
          <p:cNvSpPr txBox="1">
            <a:spLocks/>
          </p:cNvSpPr>
          <p:nvPr/>
        </p:nvSpPr>
        <p:spPr>
          <a:xfrm>
            <a:off x="1769008" y="1986190"/>
            <a:ext cx="9704539" cy="11638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00"/>
              </a:lnSpc>
              <a:spcBef>
                <a:spcPts val="0"/>
              </a:spcBef>
            </a:pPr>
            <a:r>
              <a:rPr lang="cs-CZ" sz="1600" dirty="0"/>
              <a:t>Nová žádost</a:t>
            </a:r>
          </a:p>
          <a:p>
            <a:pPr>
              <a:lnSpc>
                <a:spcPts val="2200"/>
              </a:lnSpc>
              <a:spcBef>
                <a:spcPts val="0"/>
              </a:spcBef>
            </a:pPr>
            <a:r>
              <a:rPr lang="cs-CZ" sz="1600" dirty="0"/>
              <a:t>Seznam programů a výzev (uživatel vybere správný OP)</a:t>
            </a:r>
          </a:p>
          <a:p>
            <a:pPr>
              <a:lnSpc>
                <a:spcPts val="2200"/>
              </a:lnSpc>
              <a:spcBef>
                <a:spcPts val="0"/>
              </a:spcBef>
            </a:pPr>
            <a:r>
              <a:rPr lang="cs-CZ" sz="1600" dirty="0"/>
              <a:t>Otevřené výzvy (uživatel vybere </a:t>
            </a:r>
            <a:r>
              <a:rPr lang="cs-CZ" sz="1600" b="1" dirty="0"/>
              <a:t>Výzvu pro MAS č. 03_16_047 </a:t>
            </a:r>
            <a:r>
              <a:rPr lang="cs-CZ" sz="1600" dirty="0"/>
              <a:t>a klikne na modrý odkaz </a:t>
            </a:r>
            <a:r>
              <a:rPr lang="cs-CZ" sz="1600" u="sng" dirty="0"/>
              <a:t>individuální projekt)</a:t>
            </a:r>
            <a:endParaRPr lang="cs-CZ" sz="1600" dirty="0"/>
          </a:p>
        </p:txBody>
      </p:sp>
      <p:sp>
        <p:nvSpPr>
          <p:cNvPr id="7" name="Obdélník 6">
            <a:extLst>
              <a:ext uri="{FF2B5EF4-FFF2-40B4-BE49-F238E27FC236}">
                <a16:creationId xmlns:a16="http://schemas.microsoft.com/office/drawing/2014/main" id="{0CAD1C7D-B462-4A81-945B-C67DC57CEF86}"/>
              </a:ext>
            </a:extLst>
          </p:cNvPr>
          <p:cNvSpPr/>
          <p:nvPr/>
        </p:nvSpPr>
        <p:spPr>
          <a:xfrm>
            <a:off x="3863662" y="1477029"/>
            <a:ext cx="1403797" cy="2455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Picture 3">
            <a:extLst>
              <a:ext uri="{FF2B5EF4-FFF2-40B4-BE49-F238E27FC236}">
                <a16:creationId xmlns:a16="http://schemas.microsoft.com/office/drawing/2014/main" id="{8056F937-CD85-4784-A4F4-4F2CE1BCA0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1278" y="1972372"/>
            <a:ext cx="31527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C:\Users\michaela.sedlackova\Desktop\Výzva ŘO_2.PNG">
            <a:extLst>
              <a:ext uri="{FF2B5EF4-FFF2-40B4-BE49-F238E27FC236}">
                <a16:creationId xmlns:a16="http://schemas.microsoft.com/office/drawing/2014/main" id="{BF99FA35-F4C9-43E1-9CDB-927CBC998F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632" y="2961753"/>
            <a:ext cx="9838834" cy="24192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michaela.sedlackova\Desktop\Výzva ŘO_1.PNG">
            <a:extLst>
              <a:ext uri="{FF2B5EF4-FFF2-40B4-BE49-F238E27FC236}">
                <a16:creationId xmlns:a16="http://schemas.microsoft.com/office/drawing/2014/main" id="{569AF3F5-4545-4CDF-8CF3-55FB5E2BD3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7459" y="5127191"/>
            <a:ext cx="5845861" cy="1661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0444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8A04D4-2E8D-4CC4-8C58-80F02F014560}"/>
              </a:ext>
            </a:extLst>
          </p:cNvPr>
          <p:cNvSpPr>
            <a:spLocks noGrp="1"/>
          </p:cNvSpPr>
          <p:nvPr>
            <p:ph type="title"/>
          </p:nvPr>
        </p:nvSpPr>
        <p:spPr>
          <a:xfrm>
            <a:off x="838200" y="0"/>
            <a:ext cx="10515600" cy="798286"/>
          </a:xfrm>
        </p:spPr>
        <p:txBody>
          <a:bodyPr>
            <a:normAutofit/>
          </a:bodyPr>
          <a:lstStyle/>
          <a:p>
            <a:pPr algn="ctr"/>
            <a:r>
              <a:rPr lang="cs-CZ" sz="4000" b="1" dirty="0">
                <a:latin typeface="Corbel" panose="020B0503020204020204" pitchFamily="34" charset="0"/>
              </a:rPr>
              <a:t>Pravidla pro vyplňování žádosti</a:t>
            </a:r>
          </a:p>
        </p:txBody>
      </p:sp>
      <p:pic>
        <p:nvPicPr>
          <p:cNvPr id="4" name="Picture 3" descr="C:\Users\michaela.sedlackova\Desktop\datová oblast žádosti.PNG">
            <a:extLst>
              <a:ext uri="{FF2B5EF4-FFF2-40B4-BE49-F238E27FC236}">
                <a16:creationId xmlns:a16="http://schemas.microsoft.com/office/drawing/2014/main" id="{47056BA9-0674-41FE-8645-7F628EF0011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1909" y="174399"/>
            <a:ext cx="1274662" cy="6512379"/>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obsah 2">
            <a:extLst>
              <a:ext uri="{FF2B5EF4-FFF2-40B4-BE49-F238E27FC236}">
                <a16:creationId xmlns:a16="http://schemas.microsoft.com/office/drawing/2014/main" id="{3FFC02FA-D11F-4D85-8310-A390C69F25CF}"/>
              </a:ext>
            </a:extLst>
          </p:cNvPr>
          <p:cNvSpPr txBox="1">
            <a:spLocks/>
          </p:cNvSpPr>
          <p:nvPr/>
        </p:nvSpPr>
        <p:spPr>
          <a:xfrm>
            <a:off x="1961954" y="798286"/>
            <a:ext cx="9391846" cy="1625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cs-CZ" sz="2000" dirty="0"/>
              <a:t>Uživatel </a:t>
            </a:r>
            <a:r>
              <a:rPr lang="cs-CZ" sz="2000" b="1" u="sng" dirty="0"/>
              <a:t>vyplňuje záložky postupně</a:t>
            </a:r>
            <a:r>
              <a:rPr lang="cs-CZ" sz="2000" dirty="0"/>
              <a:t> (!!!) podle navigačního menu v levé části obrazovky.</a:t>
            </a:r>
          </a:p>
          <a:p>
            <a:pPr algn="just">
              <a:lnSpc>
                <a:spcPct val="100000"/>
              </a:lnSpc>
            </a:pPr>
            <a:r>
              <a:rPr lang="cs-CZ" sz="2000" dirty="0"/>
              <a:t>Jednou vepsaná data se propisují do dalších záložek, či umožní zaktivnění některých neaktivních záložek.</a:t>
            </a:r>
          </a:p>
          <a:p>
            <a:pPr algn="just">
              <a:lnSpc>
                <a:spcPct val="100000"/>
              </a:lnSpc>
            </a:pPr>
            <a:r>
              <a:rPr lang="cs-CZ" sz="2000" b="1" dirty="0"/>
              <a:t>UKLÁDAT!!!! </a:t>
            </a:r>
            <a:r>
              <a:rPr lang="cs-CZ" sz="2000" dirty="0"/>
              <a:t>každou vyplněnou záložku, či delší textové pole před jeho opuštěním uložte.</a:t>
            </a:r>
          </a:p>
        </p:txBody>
      </p:sp>
      <p:sp>
        <p:nvSpPr>
          <p:cNvPr id="7" name="Zástupný symbol pro obsah 3">
            <a:extLst>
              <a:ext uri="{FF2B5EF4-FFF2-40B4-BE49-F238E27FC236}">
                <a16:creationId xmlns:a16="http://schemas.microsoft.com/office/drawing/2014/main" id="{4CBB5788-A690-474A-B922-FCE602691853}"/>
              </a:ext>
            </a:extLst>
          </p:cNvPr>
          <p:cNvSpPr txBox="1">
            <a:spLocks/>
          </p:cNvSpPr>
          <p:nvPr/>
        </p:nvSpPr>
        <p:spPr>
          <a:xfrm>
            <a:off x="1793423" y="3140968"/>
            <a:ext cx="4104456" cy="576064"/>
          </a:xfrm>
          <a:prstGeom prst="rect">
            <a:avLst/>
          </a:prstGeom>
        </p:spPr>
        <p:txBody>
          <a:bodyPr vert="horz" lIns="91440" tIns="45720" rIns="91440" bIns="45720" rtlCol="0" anchor="ctr">
            <a:no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000" b="1" u="sng" cap="all" dirty="0">
                <a:solidFill>
                  <a:schemeClr val="tx1"/>
                </a:solidFill>
              </a:rPr>
              <a:t>Pravidlo:</a:t>
            </a:r>
          </a:p>
          <a:p>
            <a:pPr lvl="1"/>
            <a:r>
              <a:rPr lang="cs-CZ" sz="1400" b="1" dirty="0"/>
              <a:t>Žlutě</a:t>
            </a:r>
            <a:r>
              <a:rPr lang="cs-CZ" sz="1400" dirty="0"/>
              <a:t> podbarvená pole = </a:t>
            </a:r>
            <a:r>
              <a:rPr lang="cs-CZ" sz="1400" b="1" dirty="0"/>
              <a:t>povinná</a:t>
            </a:r>
          </a:p>
          <a:p>
            <a:pPr lvl="1"/>
            <a:r>
              <a:rPr lang="cs-CZ" sz="1400" b="1" dirty="0"/>
              <a:t>Šedivě</a:t>
            </a:r>
            <a:r>
              <a:rPr lang="cs-CZ" sz="1400" dirty="0"/>
              <a:t> podbarvená pole = </a:t>
            </a:r>
            <a:r>
              <a:rPr lang="cs-CZ" sz="1400" b="1" dirty="0"/>
              <a:t>volitelná</a:t>
            </a:r>
          </a:p>
          <a:p>
            <a:pPr lvl="1"/>
            <a:r>
              <a:rPr lang="cs-CZ" sz="1400" b="1" dirty="0"/>
              <a:t>Bíle</a:t>
            </a:r>
            <a:r>
              <a:rPr lang="cs-CZ" sz="1400" dirty="0"/>
              <a:t> podbarvená pole = </a:t>
            </a:r>
            <a:r>
              <a:rPr lang="cs-CZ" sz="1400" b="1" dirty="0"/>
              <a:t>vyplňuje systém</a:t>
            </a:r>
          </a:p>
        </p:txBody>
      </p:sp>
      <p:sp>
        <p:nvSpPr>
          <p:cNvPr id="8" name="Zástupný symbol pro obsah 6">
            <a:extLst>
              <a:ext uri="{FF2B5EF4-FFF2-40B4-BE49-F238E27FC236}">
                <a16:creationId xmlns:a16="http://schemas.microsoft.com/office/drawing/2014/main" id="{67141220-2FD1-4791-9DEC-33EC3E3960ED}"/>
              </a:ext>
            </a:extLst>
          </p:cNvPr>
          <p:cNvSpPr txBox="1">
            <a:spLocks/>
          </p:cNvSpPr>
          <p:nvPr/>
        </p:nvSpPr>
        <p:spPr>
          <a:xfrm>
            <a:off x="2171536" y="3918856"/>
            <a:ext cx="3924464" cy="2633825"/>
          </a:xfrm>
          <a:prstGeom prst="rect">
            <a:avLst/>
          </a:prstGeom>
        </p:spPr>
        <p:txBody>
          <a:bodyPr vert="horz" lIns="0" tIns="0" rIns="0" bIns="0" rtlCol="0" anchor="ctr"/>
          <a:lstStyle>
            <a:defPPr>
              <a:defRPr lang="cs-CZ"/>
            </a:defPPr>
            <a:lvl1pPr marL="0" algn="ctr" defTabSz="914400" rtl="0" eaLnBrk="1" latinLnBrk="0" hangingPunct="1">
              <a:defRPr sz="10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32000" indent="-432000" algn="just">
              <a:spcBef>
                <a:spcPts val="600"/>
              </a:spcBef>
              <a:spcAft>
                <a:spcPts val="600"/>
              </a:spcAft>
              <a:buClr>
                <a:schemeClr val="accent2"/>
              </a:buClr>
              <a:buSzPct val="100000"/>
              <a:buFont typeface="Wingdings" panose="05000000000000000000" pitchFamily="2" charset="2"/>
              <a:buChar char=""/>
            </a:pPr>
            <a:r>
              <a:rPr lang="cs-CZ" sz="1600" b="0" dirty="0"/>
              <a:t>Seznam jednotlivých záložek žádosti</a:t>
            </a:r>
          </a:p>
          <a:p>
            <a:pPr marL="432000" indent="-432000" algn="l">
              <a:spcBef>
                <a:spcPts val="600"/>
              </a:spcBef>
              <a:spcAft>
                <a:spcPts val="600"/>
              </a:spcAft>
              <a:buClr>
                <a:schemeClr val="accent2"/>
              </a:buClr>
              <a:buSzPct val="100000"/>
              <a:buFont typeface="Wingdings" panose="05000000000000000000" pitchFamily="2" charset="2"/>
              <a:buChar char=""/>
            </a:pPr>
            <a:r>
              <a:rPr lang="cs-CZ" sz="1600" b="0" dirty="0"/>
              <a:t>Pomocí šipek možno seznam </a:t>
            </a:r>
            <a:br>
              <a:rPr lang="cs-CZ" sz="1600" b="0" dirty="0"/>
            </a:br>
            <a:r>
              <a:rPr lang="cs-CZ" sz="1600" b="0" dirty="0"/>
              <a:t>rozbalovat či zabalovat</a:t>
            </a:r>
          </a:p>
          <a:p>
            <a:pPr marL="432000" indent="-432000" algn="just">
              <a:spcBef>
                <a:spcPts val="600"/>
              </a:spcBef>
              <a:spcAft>
                <a:spcPts val="600"/>
              </a:spcAft>
              <a:buClr>
                <a:schemeClr val="accent2"/>
              </a:buClr>
              <a:buSzPct val="100000"/>
              <a:buFont typeface="Wingdings" panose="05000000000000000000" pitchFamily="2" charset="2"/>
              <a:buChar char=""/>
            </a:pPr>
            <a:r>
              <a:rPr lang="cs-CZ" sz="1600" b="0" dirty="0"/>
              <a:t>Šedivé záložky nejsou přístupné</a:t>
            </a:r>
          </a:p>
          <a:p>
            <a:pPr marL="666000" lvl="1" indent="-252000">
              <a:spcAft>
                <a:spcPts val="300"/>
              </a:spcAft>
              <a:buClr>
                <a:schemeClr val="accent2"/>
              </a:buClr>
              <a:buSzPct val="80000"/>
              <a:buFont typeface="Wingdings" panose="05000000000000000000" pitchFamily="2" charset="2"/>
              <a:buChar char=""/>
            </a:pPr>
            <a:r>
              <a:rPr lang="cs-CZ" sz="1600" dirty="0"/>
              <a:t>Zpřístupní se podle dat vyplňovaných během žádosti</a:t>
            </a:r>
          </a:p>
          <a:p>
            <a:pPr marL="666000" lvl="1" indent="-252000">
              <a:spcAft>
                <a:spcPts val="300"/>
              </a:spcAft>
              <a:buClr>
                <a:schemeClr val="accent2"/>
              </a:buClr>
              <a:buSzPct val="80000"/>
              <a:buFont typeface="Wingdings" panose="05000000000000000000" pitchFamily="2" charset="2"/>
              <a:buChar char=""/>
            </a:pPr>
            <a:r>
              <a:rPr lang="cs-CZ" sz="1600" dirty="0"/>
              <a:t>Nebo nejsou podle zadaných dat povinná </a:t>
            </a:r>
          </a:p>
        </p:txBody>
      </p:sp>
      <p:sp>
        <p:nvSpPr>
          <p:cNvPr id="9" name="Zástupný symbol pro obsah 3">
            <a:extLst>
              <a:ext uri="{FF2B5EF4-FFF2-40B4-BE49-F238E27FC236}">
                <a16:creationId xmlns:a16="http://schemas.microsoft.com/office/drawing/2014/main" id="{EB7D4669-97EF-4F92-87D0-4D4F1133393A}"/>
              </a:ext>
            </a:extLst>
          </p:cNvPr>
          <p:cNvSpPr txBox="1">
            <a:spLocks/>
          </p:cNvSpPr>
          <p:nvPr/>
        </p:nvSpPr>
        <p:spPr>
          <a:xfrm>
            <a:off x="7302974" y="3918856"/>
            <a:ext cx="4395539" cy="2454667"/>
          </a:xfrm>
          <a:prstGeom prst="rect">
            <a:avLst/>
          </a:prstGeom>
        </p:spPr>
        <p:txBody>
          <a:bodyPr vert="horz" lIns="0" tIns="0" rIns="0" bIns="0" rtlCol="0">
            <a:noAutofit/>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00000"/>
              </a:lnSpc>
            </a:pPr>
            <a:r>
              <a:rPr lang="cs-CZ" sz="1600" dirty="0"/>
              <a:t>Možnosti vyplnění jednotlivých polí na záložkách</a:t>
            </a:r>
          </a:p>
          <a:p>
            <a:pPr lvl="1">
              <a:lnSpc>
                <a:spcPct val="100000"/>
              </a:lnSpc>
              <a:spcBef>
                <a:spcPts val="600"/>
              </a:spcBef>
            </a:pPr>
            <a:r>
              <a:rPr lang="cs-CZ" sz="1600" dirty="0"/>
              <a:t>Text, číslo, datum</a:t>
            </a:r>
          </a:p>
          <a:p>
            <a:pPr lvl="1">
              <a:lnSpc>
                <a:spcPct val="100000"/>
              </a:lnSpc>
              <a:spcBef>
                <a:spcPts val="600"/>
              </a:spcBef>
            </a:pPr>
            <a:r>
              <a:rPr lang="cs-CZ" sz="1600" dirty="0"/>
              <a:t>Výběr s rozbalovacího seznamu, kalendáře</a:t>
            </a:r>
          </a:p>
          <a:p>
            <a:pPr lvl="1">
              <a:lnSpc>
                <a:spcPct val="100000"/>
              </a:lnSpc>
              <a:spcBef>
                <a:spcPts val="600"/>
              </a:spcBef>
            </a:pPr>
            <a:r>
              <a:rPr lang="cs-CZ" sz="1600" dirty="0" err="1"/>
              <a:t>Checkboxy</a:t>
            </a:r>
            <a:endParaRPr lang="cs-CZ" sz="1600" dirty="0"/>
          </a:p>
          <a:p>
            <a:pPr lvl="1">
              <a:lnSpc>
                <a:spcPct val="100000"/>
              </a:lnSpc>
              <a:spcBef>
                <a:spcPts val="600"/>
              </a:spcBef>
            </a:pPr>
            <a:r>
              <a:rPr lang="cs-CZ" sz="1600" dirty="0"/>
              <a:t>Výběr ze seznamu a přesunutí </a:t>
            </a:r>
          </a:p>
          <a:p>
            <a:pPr lvl="1">
              <a:lnSpc>
                <a:spcPct val="100000"/>
              </a:lnSpc>
              <a:spcBef>
                <a:spcPts val="600"/>
              </a:spcBef>
            </a:pPr>
            <a:r>
              <a:rPr lang="cs-CZ" sz="1600" dirty="0"/>
              <a:t>Nový záznam</a:t>
            </a:r>
          </a:p>
        </p:txBody>
      </p:sp>
    </p:spTree>
    <p:extLst>
      <p:ext uri="{BB962C8B-B14F-4D97-AF65-F5344CB8AC3E}">
        <p14:creationId xmlns:p14="http://schemas.microsoft.com/office/powerpoint/2010/main" val="13393389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31B579-3974-4C9E-BC88-FDB5BED4E0BF}"/>
              </a:ext>
            </a:extLst>
          </p:cNvPr>
          <p:cNvSpPr>
            <a:spLocks noGrp="1"/>
          </p:cNvSpPr>
          <p:nvPr>
            <p:ph type="title"/>
          </p:nvPr>
        </p:nvSpPr>
        <p:spPr>
          <a:xfrm>
            <a:off x="838200" y="101601"/>
            <a:ext cx="10515600" cy="1335313"/>
          </a:xfrm>
        </p:spPr>
        <p:txBody>
          <a:bodyPr>
            <a:normAutofit/>
          </a:bodyPr>
          <a:lstStyle/>
          <a:p>
            <a:pPr algn="ctr"/>
            <a:r>
              <a:rPr lang="cs-CZ" sz="4000" b="1" dirty="0">
                <a:latin typeface="Corbel" panose="020B0503020204020204" pitchFamily="34" charset="0"/>
              </a:rPr>
              <a:t>Příklady vyplňovaných záložek – IDENTIFIKACE OPERACE</a:t>
            </a:r>
          </a:p>
        </p:txBody>
      </p:sp>
      <p:pic>
        <p:nvPicPr>
          <p:cNvPr id="4" name="Picture 3">
            <a:extLst>
              <a:ext uri="{FF2B5EF4-FFF2-40B4-BE49-F238E27FC236}">
                <a16:creationId xmlns:a16="http://schemas.microsoft.com/office/drawing/2014/main" id="{E999BDAB-E0E8-4974-B5C6-919F4317AB8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7907" y="1253331"/>
            <a:ext cx="8411293"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ástupný symbol pro obsah 5">
            <a:extLst>
              <a:ext uri="{FF2B5EF4-FFF2-40B4-BE49-F238E27FC236}">
                <a16:creationId xmlns:a16="http://schemas.microsoft.com/office/drawing/2014/main" id="{60E3EF1E-87C7-4EC8-81F6-EE194A9B3947}"/>
              </a:ext>
            </a:extLst>
          </p:cNvPr>
          <p:cNvSpPr txBox="1">
            <a:spLocks/>
          </p:cNvSpPr>
          <p:nvPr/>
        </p:nvSpPr>
        <p:spPr>
          <a:xfrm>
            <a:off x="717523" y="5776230"/>
            <a:ext cx="4198937" cy="987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cs-CZ" sz="1600" dirty="0"/>
              <a:t>POZOR na defaultní nastavení Typu podání – </a:t>
            </a:r>
            <a:r>
              <a:rPr lang="cs-CZ" sz="1600" b="1" dirty="0"/>
              <a:t>Automatické</a:t>
            </a:r>
            <a:r>
              <a:rPr lang="cs-CZ" sz="1600" dirty="0"/>
              <a:t>. Při změně na </a:t>
            </a:r>
            <a:r>
              <a:rPr lang="cs-CZ" sz="1600" b="1" dirty="0"/>
              <a:t>Ruční</a:t>
            </a:r>
            <a:r>
              <a:rPr lang="cs-CZ" sz="1600" dirty="0"/>
              <a:t>, musí žadatel podat žádost po finalizaci a podpisu ručně (tlačítkem)!</a:t>
            </a:r>
          </a:p>
        </p:txBody>
      </p:sp>
      <p:sp>
        <p:nvSpPr>
          <p:cNvPr id="7" name="Zástupný symbol pro obsah 5">
            <a:extLst>
              <a:ext uri="{FF2B5EF4-FFF2-40B4-BE49-F238E27FC236}">
                <a16:creationId xmlns:a16="http://schemas.microsoft.com/office/drawing/2014/main" id="{6270B6E2-B020-401C-8A13-A934794B9677}"/>
              </a:ext>
            </a:extLst>
          </p:cNvPr>
          <p:cNvSpPr txBox="1">
            <a:spLocks/>
          </p:cNvSpPr>
          <p:nvPr/>
        </p:nvSpPr>
        <p:spPr>
          <a:xfrm>
            <a:off x="7263515" y="5604669"/>
            <a:ext cx="4210962" cy="1080120"/>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300"/>
              </a:spcAft>
              <a:buFont typeface="Arial" panose="020B0604020202020204" pitchFamily="34" charset="0"/>
              <a:buChar char="•"/>
            </a:pPr>
            <a:r>
              <a:rPr lang="cs-CZ" sz="1600" dirty="0">
                <a:solidFill>
                  <a:schemeClr val="tx1"/>
                </a:solidFill>
              </a:rPr>
              <a:t>Žadatel vyplňuje žlutá povinná pole.</a:t>
            </a:r>
          </a:p>
          <a:p>
            <a:pPr marL="285750" indent="-285750">
              <a:spcAft>
                <a:spcPts val="300"/>
              </a:spcAft>
              <a:buFont typeface="Arial" panose="020B0604020202020204" pitchFamily="34" charset="0"/>
              <a:buChar char="•"/>
            </a:pPr>
            <a:r>
              <a:rPr lang="cs-CZ" sz="1600" dirty="0">
                <a:solidFill>
                  <a:schemeClr val="tx1"/>
                </a:solidFill>
              </a:rPr>
              <a:t>Výběr z rozbalovacího seznamu.</a:t>
            </a:r>
          </a:p>
          <a:p>
            <a:pPr marL="285750" indent="-285750">
              <a:spcAft>
                <a:spcPts val="300"/>
              </a:spcAft>
              <a:buFont typeface="Arial" panose="020B0604020202020204" pitchFamily="34" charset="0"/>
              <a:buChar char="•"/>
            </a:pPr>
            <a:r>
              <a:rPr lang="cs-CZ" sz="1600" dirty="0">
                <a:solidFill>
                  <a:schemeClr val="tx1"/>
                </a:solidFill>
              </a:rPr>
              <a:t>Po vyplnění ULOŽIT.</a:t>
            </a:r>
          </a:p>
        </p:txBody>
      </p:sp>
      <p:sp>
        <p:nvSpPr>
          <p:cNvPr id="8" name="Zástupný symbol pro obsah 5">
            <a:extLst>
              <a:ext uri="{FF2B5EF4-FFF2-40B4-BE49-F238E27FC236}">
                <a16:creationId xmlns:a16="http://schemas.microsoft.com/office/drawing/2014/main" id="{9268C2BB-B465-489B-BCA1-68A7967CF28C}"/>
              </a:ext>
            </a:extLst>
          </p:cNvPr>
          <p:cNvSpPr txBox="1">
            <a:spLocks/>
          </p:cNvSpPr>
          <p:nvPr/>
        </p:nvSpPr>
        <p:spPr>
          <a:xfrm>
            <a:off x="9488512" y="2806161"/>
            <a:ext cx="2481262" cy="6810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cs-CZ" sz="1600"/>
              <a:t>Důležitý údaj k identifikaci žádosti - HASH!!!</a:t>
            </a:r>
            <a:endParaRPr lang="cs-CZ" sz="1600" dirty="0"/>
          </a:p>
        </p:txBody>
      </p:sp>
      <p:sp>
        <p:nvSpPr>
          <p:cNvPr id="9" name="Obdélník 8">
            <a:extLst>
              <a:ext uri="{FF2B5EF4-FFF2-40B4-BE49-F238E27FC236}">
                <a16:creationId xmlns:a16="http://schemas.microsoft.com/office/drawing/2014/main" id="{1FE24A48-871F-4F86-88C5-44A05338A0A7}"/>
              </a:ext>
            </a:extLst>
          </p:cNvPr>
          <p:cNvSpPr/>
          <p:nvPr/>
        </p:nvSpPr>
        <p:spPr>
          <a:xfrm>
            <a:off x="5517613" y="2626141"/>
            <a:ext cx="144016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0" name="Přímá spojnice se šipkou 9">
            <a:extLst>
              <a:ext uri="{FF2B5EF4-FFF2-40B4-BE49-F238E27FC236}">
                <a16:creationId xmlns:a16="http://schemas.microsoft.com/office/drawing/2014/main" id="{A569DD87-14C4-418C-9AB9-3ECA6A491E58}"/>
              </a:ext>
            </a:extLst>
          </p:cNvPr>
          <p:cNvCxnSpPr>
            <a:cxnSpLocks/>
          </p:cNvCxnSpPr>
          <p:nvPr/>
        </p:nvCxnSpPr>
        <p:spPr>
          <a:xfrm flipH="1" flipV="1">
            <a:off x="6914230" y="2731444"/>
            <a:ext cx="2574282" cy="254737"/>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2" name="Přímá spojnice se šipkou 11">
            <a:extLst>
              <a:ext uri="{FF2B5EF4-FFF2-40B4-BE49-F238E27FC236}">
                <a16:creationId xmlns:a16="http://schemas.microsoft.com/office/drawing/2014/main" id="{5BFCE319-1C53-400E-AAB7-62B31E195A77}"/>
              </a:ext>
            </a:extLst>
          </p:cNvPr>
          <p:cNvCxnSpPr>
            <a:cxnSpLocks/>
          </p:cNvCxnSpPr>
          <p:nvPr/>
        </p:nvCxnSpPr>
        <p:spPr>
          <a:xfrm flipH="1" flipV="1">
            <a:off x="2816992" y="4709089"/>
            <a:ext cx="564837" cy="1183711"/>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3" name="Obdélník 12">
            <a:extLst>
              <a:ext uri="{FF2B5EF4-FFF2-40B4-BE49-F238E27FC236}">
                <a16:creationId xmlns:a16="http://schemas.microsoft.com/office/drawing/2014/main" id="{B6B10C6F-EDAC-4231-9F64-82D21170B251}"/>
              </a:ext>
            </a:extLst>
          </p:cNvPr>
          <p:cNvSpPr/>
          <p:nvPr/>
        </p:nvSpPr>
        <p:spPr>
          <a:xfrm>
            <a:off x="469937" y="4349049"/>
            <a:ext cx="24203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436771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88AA7A-F122-455E-9802-F2A8A04FE51D}"/>
              </a:ext>
            </a:extLst>
          </p:cNvPr>
          <p:cNvSpPr>
            <a:spLocks noGrp="1"/>
          </p:cNvSpPr>
          <p:nvPr>
            <p:ph type="title"/>
          </p:nvPr>
        </p:nvSpPr>
        <p:spPr>
          <a:xfrm>
            <a:off x="838200" y="130630"/>
            <a:ext cx="10515600" cy="957942"/>
          </a:xfrm>
        </p:spPr>
        <p:txBody>
          <a:bodyPr/>
          <a:lstStyle/>
          <a:p>
            <a:pPr algn="ctr"/>
            <a:r>
              <a:rPr lang="cs-CZ" b="1" dirty="0">
                <a:latin typeface="Corbel" panose="020B0503020204020204" pitchFamily="34" charset="0"/>
              </a:rPr>
              <a:t>Projekt</a:t>
            </a:r>
          </a:p>
        </p:txBody>
      </p:sp>
      <p:pic>
        <p:nvPicPr>
          <p:cNvPr id="4" name="Picture 2">
            <a:extLst>
              <a:ext uri="{FF2B5EF4-FFF2-40B4-BE49-F238E27FC236}">
                <a16:creationId xmlns:a16="http://schemas.microsoft.com/office/drawing/2014/main" id="{A7ADA5C5-3203-49F1-926C-67884CB3364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1677" y="834230"/>
            <a:ext cx="8185294" cy="571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5">
            <a:extLst>
              <a:ext uri="{FF2B5EF4-FFF2-40B4-BE49-F238E27FC236}">
                <a16:creationId xmlns:a16="http://schemas.microsoft.com/office/drawing/2014/main" id="{691315E0-A9CC-406B-B1DB-C6D1DA081E84}"/>
              </a:ext>
            </a:extLst>
          </p:cNvPr>
          <p:cNvSpPr txBox="1">
            <a:spLocks/>
          </p:cNvSpPr>
          <p:nvPr/>
        </p:nvSpPr>
        <p:spPr>
          <a:xfrm>
            <a:off x="8882743" y="1058862"/>
            <a:ext cx="2069113" cy="5189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cs-CZ" sz="2000"/>
              <a:t>Žádost založenou </a:t>
            </a:r>
            <a:br>
              <a:rPr lang="cs-CZ" sz="2000"/>
            </a:br>
            <a:r>
              <a:rPr lang="cs-CZ" sz="2000"/>
              <a:t>v nesprávné výzvě, není možné zkopírovat do výzvy jiné. </a:t>
            </a:r>
          </a:p>
          <a:p>
            <a:pPr>
              <a:spcBef>
                <a:spcPts val="0"/>
              </a:spcBef>
            </a:pPr>
            <a:endParaRPr lang="cs-CZ" sz="2000"/>
          </a:p>
          <a:p>
            <a:pPr>
              <a:spcBef>
                <a:spcPts val="0"/>
              </a:spcBef>
            </a:pPr>
            <a:r>
              <a:rPr lang="cs-CZ" sz="2000"/>
              <a:t>Kopii žádosti lze vytvářet </a:t>
            </a:r>
            <a:r>
              <a:rPr lang="cs-CZ" sz="2000" u="sng"/>
              <a:t>pouze</a:t>
            </a:r>
            <a:r>
              <a:rPr lang="cs-CZ" sz="2000"/>
              <a:t> v rámci jedné výzvy.</a:t>
            </a:r>
          </a:p>
          <a:p>
            <a:pPr marL="0" indent="0">
              <a:spcBef>
                <a:spcPts val="0"/>
              </a:spcBef>
              <a:buFont typeface="Arial" panose="020B0604020202020204" pitchFamily="34" charset="0"/>
              <a:buNone/>
            </a:pPr>
            <a:endParaRPr lang="cs-CZ" sz="2000" dirty="0"/>
          </a:p>
        </p:txBody>
      </p:sp>
      <p:cxnSp>
        <p:nvCxnSpPr>
          <p:cNvPr id="6" name="Přímá spojnice se šipkou 5">
            <a:extLst>
              <a:ext uri="{FF2B5EF4-FFF2-40B4-BE49-F238E27FC236}">
                <a16:creationId xmlns:a16="http://schemas.microsoft.com/office/drawing/2014/main" id="{9BA24BA6-17EE-4547-87E2-EFB6AC1837CB}"/>
              </a:ext>
            </a:extLst>
          </p:cNvPr>
          <p:cNvCxnSpPr>
            <a:cxnSpLocks/>
          </p:cNvCxnSpPr>
          <p:nvPr/>
        </p:nvCxnSpPr>
        <p:spPr>
          <a:xfrm flipH="1">
            <a:off x="1480458" y="1439728"/>
            <a:ext cx="7402285"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8" name="Obdélník 7">
            <a:extLst>
              <a:ext uri="{FF2B5EF4-FFF2-40B4-BE49-F238E27FC236}">
                <a16:creationId xmlns:a16="http://schemas.microsoft.com/office/drawing/2014/main" id="{C736942E-26E4-45DB-AD0E-7DC68FE7093F}"/>
              </a:ext>
            </a:extLst>
          </p:cNvPr>
          <p:cNvSpPr/>
          <p:nvPr/>
        </p:nvSpPr>
        <p:spPr>
          <a:xfrm>
            <a:off x="421677" y="1204685"/>
            <a:ext cx="1058780" cy="2350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9895624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46BE1F-1729-4610-B825-2057C7FAE260}"/>
              </a:ext>
            </a:extLst>
          </p:cNvPr>
          <p:cNvSpPr>
            <a:spLocks noGrp="1"/>
          </p:cNvSpPr>
          <p:nvPr>
            <p:ph type="title"/>
          </p:nvPr>
        </p:nvSpPr>
        <p:spPr>
          <a:xfrm>
            <a:off x="838200" y="365125"/>
            <a:ext cx="10515600" cy="737961"/>
          </a:xfrm>
        </p:spPr>
        <p:txBody>
          <a:bodyPr/>
          <a:lstStyle/>
          <a:p>
            <a:pPr algn="ctr"/>
            <a:r>
              <a:rPr lang="cs-CZ" dirty="0">
                <a:latin typeface="Corbel" panose="020B0503020204020204" pitchFamily="34" charset="0"/>
              </a:rPr>
              <a:t>Specifické cíle</a:t>
            </a:r>
          </a:p>
        </p:txBody>
      </p:sp>
      <p:pic>
        <p:nvPicPr>
          <p:cNvPr id="4" name="Picture 3" descr="C:\Users\michaela.sedlackova\Desktop\Specifické cíle.PNG">
            <a:extLst>
              <a:ext uri="{FF2B5EF4-FFF2-40B4-BE49-F238E27FC236}">
                <a16:creationId xmlns:a16="http://schemas.microsoft.com/office/drawing/2014/main" id="{2207D5F0-CF33-4853-958C-2123CCDC974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028205"/>
            <a:ext cx="10515600" cy="4795516"/>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3">
            <a:extLst>
              <a:ext uri="{FF2B5EF4-FFF2-40B4-BE49-F238E27FC236}">
                <a16:creationId xmlns:a16="http://schemas.microsoft.com/office/drawing/2014/main" id="{EAD66141-579D-4A3F-8CCB-92F2A282DB31}"/>
              </a:ext>
            </a:extLst>
          </p:cNvPr>
          <p:cNvSpPr txBox="1">
            <a:spLocks/>
          </p:cNvSpPr>
          <p:nvPr/>
        </p:nvSpPr>
        <p:spPr>
          <a:xfrm>
            <a:off x="304799" y="5823722"/>
            <a:ext cx="11048999" cy="845638"/>
          </a:xfrm>
          <a:prstGeom prst="rect">
            <a:avLst/>
          </a:prstGeom>
        </p:spPr>
        <p:txBody>
          <a:bodyPr vert="horz" lIns="91440" tIns="45720" rIns="91440" bIns="45720" rtlCol="0" anchor="ctr">
            <a:norm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cs-CZ" sz="2000" dirty="0">
                <a:solidFill>
                  <a:schemeClr val="tx1"/>
                </a:solidFill>
              </a:rPr>
              <a:t>Záložka je vyplněna automaticky dle nastavení výzvy, data nelze editovat.</a:t>
            </a:r>
          </a:p>
          <a:p>
            <a:pPr marL="342900" indent="-342900">
              <a:buFont typeface="Arial" panose="020B0604020202020204" pitchFamily="34" charset="0"/>
              <a:buChar char="•"/>
            </a:pPr>
            <a:r>
              <a:rPr lang="cs-CZ" sz="2000" dirty="0">
                <a:solidFill>
                  <a:schemeClr val="tx1"/>
                </a:solidFill>
              </a:rPr>
              <a:t>Automatický rozpad na méně a více rozvinuté regiony (% nastavené dle příslušné výzvy).</a:t>
            </a:r>
          </a:p>
        </p:txBody>
      </p:sp>
    </p:spTree>
    <p:extLst>
      <p:ext uri="{BB962C8B-B14F-4D97-AF65-F5344CB8AC3E}">
        <p14:creationId xmlns:p14="http://schemas.microsoft.com/office/powerpoint/2010/main" val="38822627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F71798-DBF8-46D2-BBF8-AC77E8BE7637}"/>
              </a:ext>
            </a:extLst>
          </p:cNvPr>
          <p:cNvSpPr>
            <a:spLocks noGrp="1"/>
          </p:cNvSpPr>
          <p:nvPr>
            <p:ph type="title"/>
          </p:nvPr>
        </p:nvSpPr>
        <p:spPr>
          <a:xfrm>
            <a:off x="838200" y="145143"/>
            <a:ext cx="10515600" cy="856343"/>
          </a:xfrm>
        </p:spPr>
        <p:txBody>
          <a:bodyPr>
            <a:normAutofit/>
          </a:bodyPr>
          <a:lstStyle/>
          <a:p>
            <a:pPr algn="ctr"/>
            <a:r>
              <a:rPr lang="cs-CZ" b="1" dirty="0">
                <a:latin typeface="Corbel" panose="020B0503020204020204" pitchFamily="34" charset="0"/>
              </a:rPr>
              <a:t>Popis projektu</a:t>
            </a:r>
          </a:p>
        </p:txBody>
      </p:sp>
      <p:pic>
        <p:nvPicPr>
          <p:cNvPr id="5" name="Picture 2" descr="C:\Users\michaela.sedlackova\Desktop\Popis projektu.PNG">
            <a:extLst>
              <a:ext uri="{FF2B5EF4-FFF2-40B4-BE49-F238E27FC236}">
                <a16:creationId xmlns:a16="http://schemas.microsoft.com/office/drawing/2014/main" id="{15116CD0-AB3B-46C8-B623-7CD37358C47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2271" y="729456"/>
            <a:ext cx="5739558" cy="6018478"/>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obsah 3">
            <a:extLst>
              <a:ext uri="{FF2B5EF4-FFF2-40B4-BE49-F238E27FC236}">
                <a16:creationId xmlns:a16="http://schemas.microsoft.com/office/drawing/2014/main" id="{A9CFBC37-EA6E-459E-9C87-2899CFA7DEFB}"/>
              </a:ext>
            </a:extLst>
          </p:cNvPr>
          <p:cNvSpPr txBox="1">
            <a:spLocks/>
          </p:cNvSpPr>
          <p:nvPr/>
        </p:nvSpPr>
        <p:spPr>
          <a:xfrm>
            <a:off x="6931067" y="1696505"/>
            <a:ext cx="3456384" cy="527821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Bef>
                <a:spcPts val="600"/>
              </a:spcBef>
              <a:buFont typeface="Arial" panose="020B0604020202020204" pitchFamily="34" charset="0"/>
              <a:buChar char="•"/>
            </a:pPr>
            <a:r>
              <a:rPr lang="cs-CZ" sz="2000" dirty="0">
                <a:solidFill>
                  <a:schemeClr val="tx1"/>
                </a:solidFill>
              </a:rPr>
              <a:t>Jaký problém projekt řeší? </a:t>
            </a:r>
          </a:p>
          <a:p>
            <a:pPr marL="342900" indent="-342900">
              <a:spcBef>
                <a:spcPts val="600"/>
              </a:spcBef>
              <a:buFont typeface="Arial" panose="020B0604020202020204" pitchFamily="34" charset="0"/>
              <a:buChar char="•"/>
            </a:pPr>
            <a:r>
              <a:rPr lang="cs-CZ" sz="2000" dirty="0">
                <a:solidFill>
                  <a:schemeClr val="tx1"/>
                </a:solidFill>
              </a:rPr>
              <a:t>Jaké jsou příčiny problému? </a:t>
            </a:r>
          </a:p>
          <a:p>
            <a:pPr marL="342900" indent="-342900">
              <a:spcBef>
                <a:spcPts val="600"/>
              </a:spcBef>
              <a:buFont typeface="Arial" panose="020B0604020202020204" pitchFamily="34" charset="0"/>
              <a:buChar char="•"/>
            </a:pPr>
            <a:r>
              <a:rPr lang="cs-CZ" sz="2000" dirty="0">
                <a:solidFill>
                  <a:schemeClr val="tx1"/>
                </a:solidFill>
              </a:rPr>
              <a:t>Co je cílem projektu? </a:t>
            </a:r>
          </a:p>
          <a:p>
            <a:pPr marL="342900" indent="-342900">
              <a:spcBef>
                <a:spcPts val="600"/>
              </a:spcBef>
              <a:buFont typeface="Arial" panose="020B0604020202020204" pitchFamily="34" charset="0"/>
              <a:buChar char="•"/>
            </a:pPr>
            <a:r>
              <a:rPr lang="cs-CZ" sz="2000" dirty="0">
                <a:solidFill>
                  <a:schemeClr val="tx1"/>
                </a:solidFill>
              </a:rPr>
              <a:t>Jaká/é změna/y je/jsou v důsledku projektu očekávána/y? </a:t>
            </a:r>
          </a:p>
          <a:p>
            <a:pPr marL="342900" indent="-342900">
              <a:spcBef>
                <a:spcPts val="600"/>
              </a:spcBef>
              <a:buFont typeface="Arial" panose="020B0604020202020204" pitchFamily="34" charset="0"/>
              <a:buChar char="•"/>
            </a:pPr>
            <a:r>
              <a:rPr lang="cs-CZ" sz="2000" dirty="0">
                <a:solidFill>
                  <a:schemeClr val="tx1"/>
                </a:solidFill>
              </a:rPr>
              <a:t>Jaké aktivity v projektu budou realizovány?  </a:t>
            </a:r>
          </a:p>
          <a:p>
            <a:pPr marL="342900" indent="-342900">
              <a:spcBef>
                <a:spcPts val="600"/>
              </a:spcBef>
              <a:buFont typeface="Arial" panose="020B0604020202020204" pitchFamily="34" charset="0"/>
              <a:buChar char="•"/>
            </a:pPr>
            <a:r>
              <a:rPr lang="cs-CZ" sz="2000" dirty="0">
                <a:solidFill>
                  <a:schemeClr val="tx1"/>
                </a:solidFill>
              </a:rPr>
              <a:t>Popis realizačního týmu projektu.</a:t>
            </a:r>
          </a:p>
          <a:p>
            <a:pPr marL="342900" indent="-342900">
              <a:spcBef>
                <a:spcPts val="600"/>
              </a:spcBef>
              <a:buFont typeface="Arial" panose="020B0604020202020204" pitchFamily="34" charset="0"/>
              <a:buChar char="•"/>
            </a:pPr>
            <a:r>
              <a:rPr lang="cs-CZ" sz="2000" dirty="0">
                <a:solidFill>
                  <a:schemeClr val="tx1"/>
                </a:solidFill>
              </a:rPr>
              <a:t>Jak bude zajištěno šíření výstupů projektu? </a:t>
            </a:r>
          </a:p>
          <a:p>
            <a:pPr marL="342900" indent="-342900">
              <a:spcBef>
                <a:spcPts val="600"/>
              </a:spcBef>
              <a:buFont typeface="Arial" panose="020B0604020202020204" pitchFamily="34" charset="0"/>
              <a:buChar char="•"/>
            </a:pPr>
            <a:r>
              <a:rPr lang="cs-CZ" sz="2000" dirty="0">
                <a:solidFill>
                  <a:schemeClr val="tx1"/>
                </a:solidFill>
              </a:rPr>
              <a:t>V čem je navržené řešení inovativní? </a:t>
            </a:r>
          </a:p>
          <a:p>
            <a:pPr marL="342900" indent="-342900">
              <a:spcBef>
                <a:spcPts val="600"/>
              </a:spcBef>
              <a:buFont typeface="Arial" panose="020B0604020202020204" pitchFamily="34" charset="0"/>
              <a:buChar char="•"/>
            </a:pPr>
            <a:r>
              <a:rPr lang="cs-CZ" sz="2000" dirty="0">
                <a:solidFill>
                  <a:schemeClr val="tx1"/>
                </a:solidFill>
              </a:rPr>
              <a:t>Jaká existují rizika projektu? </a:t>
            </a:r>
          </a:p>
          <a:p>
            <a:endParaRPr lang="cs-CZ" sz="1600" b="1" dirty="0"/>
          </a:p>
          <a:p>
            <a:endParaRPr lang="cs-CZ" sz="1600" b="1" dirty="0"/>
          </a:p>
          <a:p>
            <a:endParaRPr lang="cs-CZ" sz="1600" b="1" dirty="0"/>
          </a:p>
          <a:p>
            <a:endParaRPr lang="cs-CZ" sz="1600" b="1" dirty="0"/>
          </a:p>
          <a:p>
            <a:endParaRPr lang="cs-CZ" sz="1600" dirty="0"/>
          </a:p>
        </p:txBody>
      </p:sp>
    </p:spTree>
    <p:extLst>
      <p:ext uri="{BB962C8B-B14F-4D97-AF65-F5344CB8AC3E}">
        <p14:creationId xmlns:p14="http://schemas.microsoft.com/office/powerpoint/2010/main" val="18129630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CA63C7-BAA2-4AD5-93B6-98F9F1E99A7F}"/>
              </a:ext>
            </a:extLst>
          </p:cNvPr>
          <p:cNvSpPr>
            <a:spLocks noGrp="1"/>
          </p:cNvSpPr>
          <p:nvPr>
            <p:ph type="title"/>
          </p:nvPr>
        </p:nvSpPr>
        <p:spPr>
          <a:xfrm>
            <a:off x="838200" y="174171"/>
            <a:ext cx="10515600" cy="853735"/>
          </a:xfrm>
        </p:spPr>
        <p:txBody>
          <a:bodyPr/>
          <a:lstStyle/>
          <a:p>
            <a:pPr algn="ctr"/>
            <a:r>
              <a:rPr lang="cs-CZ" b="1" dirty="0" err="1">
                <a:latin typeface="Corbel" panose="020B0503020204020204" pitchFamily="34" charset="0"/>
              </a:rPr>
              <a:t>Indikáktory</a:t>
            </a:r>
            <a:endParaRPr lang="cs-CZ" b="1" dirty="0">
              <a:latin typeface="Corbel" panose="020B0503020204020204" pitchFamily="34" charset="0"/>
            </a:endParaRPr>
          </a:p>
        </p:txBody>
      </p:sp>
      <p:pic>
        <p:nvPicPr>
          <p:cNvPr id="4" name="Picture 2">
            <a:extLst>
              <a:ext uri="{FF2B5EF4-FFF2-40B4-BE49-F238E27FC236}">
                <a16:creationId xmlns:a16="http://schemas.microsoft.com/office/drawing/2014/main" id="{C74970FC-1C12-4EA2-A58D-ACB707CF57F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4591" y="1027906"/>
            <a:ext cx="5966837" cy="5586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3">
            <a:extLst>
              <a:ext uri="{FF2B5EF4-FFF2-40B4-BE49-F238E27FC236}">
                <a16:creationId xmlns:a16="http://schemas.microsoft.com/office/drawing/2014/main" id="{D2D70DE2-65DE-4BB4-AD75-7DF3D710F5B5}"/>
              </a:ext>
            </a:extLst>
          </p:cNvPr>
          <p:cNvSpPr txBox="1">
            <a:spLocks/>
          </p:cNvSpPr>
          <p:nvPr/>
        </p:nvSpPr>
        <p:spPr>
          <a:xfrm>
            <a:off x="7155543" y="1332349"/>
            <a:ext cx="3476961" cy="5166186"/>
          </a:xfrm>
          <a:prstGeom prst="rect">
            <a:avLst/>
          </a:prstGeom>
        </p:spPr>
        <p:txBody>
          <a:bodyPr vert="horz" lIns="91440" tIns="45720" rIns="91440" bIns="45720" rtlCol="0" anchor="ctr">
            <a:norm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500"/>
              </a:lnSpc>
              <a:buFont typeface="Arial" panose="020B0604020202020204" pitchFamily="34" charset="0"/>
              <a:buChar char="•"/>
            </a:pPr>
            <a:r>
              <a:rPr lang="cs-CZ" sz="2000" dirty="0">
                <a:solidFill>
                  <a:schemeClr val="tx1"/>
                </a:solidFill>
              </a:rPr>
              <a:t>Indikátory aktuální pro danou výzvu se nabízí ze seznamu nebo ve výběru přes tlačítko Nový  záznam.</a:t>
            </a:r>
          </a:p>
          <a:p>
            <a:pPr marL="342900" indent="-342900">
              <a:lnSpc>
                <a:spcPts val="2500"/>
              </a:lnSpc>
              <a:buFont typeface="Arial" panose="020B0604020202020204" pitchFamily="34" charset="0"/>
              <a:buChar char="•"/>
            </a:pPr>
            <a:endParaRPr lang="cs-CZ" sz="2000" dirty="0">
              <a:solidFill>
                <a:schemeClr val="tx1"/>
              </a:solidFill>
            </a:endParaRPr>
          </a:p>
          <a:p>
            <a:pPr marL="342900" indent="-342900">
              <a:lnSpc>
                <a:spcPts val="2500"/>
              </a:lnSpc>
              <a:buFont typeface="Arial" panose="020B0604020202020204" pitchFamily="34" charset="0"/>
              <a:buChar char="•"/>
            </a:pPr>
            <a:r>
              <a:rPr lang="cs-CZ" sz="2000" b="1" u="sng" dirty="0">
                <a:solidFill>
                  <a:schemeClr val="tx1"/>
                </a:solidFill>
              </a:rPr>
              <a:t>Povinná pole:</a:t>
            </a:r>
          </a:p>
          <a:p>
            <a:pPr marL="742950" lvl="1" indent="-285750">
              <a:lnSpc>
                <a:spcPts val="2500"/>
              </a:lnSpc>
              <a:buFont typeface="Arial" panose="020B0604020202020204" pitchFamily="34" charset="0"/>
              <a:buChar char="•"/>
            </a:pPr>
            <a:r>
              <a:rPr lang="cs-CZ" sz="1700" dirty="0"/>
              <a:t>Cílová hodnota</a:t>
            </a:r>
          </a:p>
          <a:p>
            <a:pPr marL="742950" lvl="1" indent="-285750">
              <a:lnSpc>
                <a:spcPts val="2500"/>
              </a:lnSpc>
              <a:buFont typeface="Arial" panose="020B0604020202020204" pitchFamily="34" charset="0"/>
              <a:buChar char="•"/>
            </a:pPr>
            <a:r>
              <a:rPr lang="cs-CZ" sz="1700" dirty="0"/>
              <a:t>Datum cílové hodnoty</a:t>
            </a:r>
          </a:p>
          <a:p>
            <a:pPr marL="742950" lvl="1" indent="-285750">
              <a:lnSpc>
                <a:spcPts val="2500"/>
              </a:lnSpc>
              <a:buFont typeface="Arial" panose="020B0604020202020204" pitchFamily="34" charset="0"/>
              <a:buChar char="•"/>
            </a:pPr>
            <a:r>
              <a:rPr lang="cs-CZ" sz="1700" dirty="0"/>
              <a:t>Popis hodnoty </a:t>
            </a:r>
          </a:p>
          <a:p>
            <a:pPr marL="742950" lvl="1" indent="-285750">
              <a:lnSpc>
                <a:spcPts val="2500"/>
              </a:lnSpc>
              <a:buFont typeface="Arial" panose="020B0604020202020204" pitchFamily="34" charset="0"/>
              <a:buChar char="•"/>
            </a:pPr>
            <a:r>
              <a:rPr lang="cs-CZ" sz="1700" dirty="0"/>
              <a:t>případně Výchozí hodnota</a:t>
            </a:r>
          </a:p>
          <a:p>
            <a:pPr marL="742950" lvl="1" indent="-285750">
              <a:lnSpc>
                <a:spcPts val="2500"/>
              </a:lnSpc>
              <a:buFont typeface="Arial" panose="020B0604020202020204" pitchFamily="34" charset="0"/>
              <a:buChar char="•"/>
            </a:pPr>
            <a:endParaRPr lang="cs-CZ" sz="1700" dirty="0"/>
          </a:p>
          <a:p>
            <a:pPr marL="342900" indent="-342900">
              <a:lnSpc>
                <a:spcPts val="2500"/>
              </a:lnSpc>
              <a:buFont typeface="Arial" panose="020B0604020202020204" pitchFamily="34" charset="0"/>
              <a:buChar char="•"/>
            </a:pPr>
            <a:r>
              <a:rPr lang="cs-CZ" sz="2000" dirty="0">
                <a:solidFill>
                  <a:schemeClr val="tx1"/>
                </a:solidFill>
              </a:rPr>
              <a:t>Každý řádek (indikátor) je nutné po vyplnění uložit!</a:t>
            </a:r>
          </a:p>
          <a:p>
            <a:pPr>
              <a:lnSpc>
                <a:spcPts val="2500"/>
              </a:lnSpc>
            </a:pPr>
            <a:endParaRPr lang="cs-CZ" sz="2100" dirty="0"/>
          </a:p>
        </p:txBody>
      </p:sp>
      <p:sp>
        <p:nvSpPr>
          <p:cNvPr id="7" name="Obdélník 6">
            <a:extLst>
              <a:ext uri="{FF2B5EF4-FFF2-40B4-BE49-F238E27FC236}">
                <a16:creationId xmlns:a16="http://schemas.microsoft.com/office/drawing/2014/main" id="{BFFAFBFC-74EE-4B0E-8125-403256674C88}"/>
              </a:ext>
            </a:extLst>
          </p:cNvPr>
          <p:cNvSpPr/>
          <p:nvPr/>
        </p:nvSpPr>
        <p:spPr>
          <a:xfrm>
            <a:off x="564591" y="5963749"/>
            <a:ext cx="5760640"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a:extLst>
              <a:ext uri="{FF2B5EF4-FFF2-40B4-BE49-F238E27FC236}">
                <a16:creationId xmlns:a16="http://schemas.microsoft.com/office/drawing/2014/main" id="{2D935D51-D321-4D63-923B-10F67BFA2C66}"/>
              </a:ext>
            </a:extLst>
          </p:cNvPr>
          <p:cNvSpPr/>
          <p:nvPr/>
        </p:nvSpPr>
        <p:spPr>
          <a:xfrm>
            <a:off x="1448261" y="4666468"/>
            <a:ext cx="1872208" cy="324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714516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6D7431-6AED-412F-8111-A3B71D8FFC95}"/>
              </a:ext>
            </a:extLst>
          </p:cNvPr>
          <p:cNvSpPr>
            <a:spLocks noGrp="1"/>
          </p:cNvSpPr>
          <p:nvPr>
            <p:ph type="title"/>
          </p:nvPr>
        </p:nvSpPr>
        <p:spPr>
          <a:xfrm>
            <a:off x="838200" y="232229"/>
            <a:ext cx="10515600" cy="885371"/>
          </a:xfrm>
        </p:spPr>
        <p:txBody>
          <a:bodyPr/>
          <a:lstStyle/>
          <a:p>
            <a:pPr algn="ctr"/>
            <a:r>
              <a:rPr lang="cs-CZ" b="1" dirty="0">
                <a:latin typeface="Corbel" panose="020B0503020204020204" pitchFamily="34" charset="0"/>
              </a:rPr>
              <a:t>Indikátory</a:t>
            </a:r>
          </a:p>
        </p:txBody>
      </p:sp>
      <p:sp>
        <p:nvSpPr>
          <p:cNvPr id="4" name="Zástupný symbol pro obsah 2">
            <a:extLst>
              <a:ext uri="{FF2B5EF4-FFF2-40B4-BE49-F238E27FC236}">
                <a16:creationId xmlns:a16="http://schemas.microsoft.com/office/drawing/2014/main" id="{7A665B7A-A6E9-4CFF-8575-A93A20B8911C}"/>
              </a:ext>
            </a:extLst>
          </p:cNvPr>
          <p:cNvSpPr>
            <a:spLocks noGrp="1"/>
          </p:cNvSpPr>
          <p:nvPr>
            <p:ph idx="1"/>
          </p:nvPr>
        </p:nvSpPr>
        <p:spPr>
          <a:xfrm>
            <a:off x="911898" y="1117600"/>
            <a:ext cx="5113784" cy="5508171"/>
          </a:xfrm>
        </p:spPr>
        <p:txBody>
          <a:bodyPr>
            <a:normAutofit fontScale="92500" lnSpcReduction="10000"/>
          </a:bodyPr>
          <a:lstStyle/>
          <a:p>
            <a:pPr>
              <a:lnSpc>
                <a:spcPct val="100000"/>
              </a:lnSpc>
              <a:spcBef>
                <a:spcPts val="1200"/>
              </a:spcBef>
            </a:pPr>
            <a:r>
              <a:rPr lang="cs-CZ" sz="1900" b="1" cap="all"/>
              <a:t>Indikátory povinné k naplnění</a:t>
            </a:r>
          </a:p>
          <a:p>
            <a:pPr lvl="1">
              <a:lnSpc>
                <a:spcPct val="100000"/>
              </a:lnSpc>
              <a:spcBef>
                <a:spcPts val="1200"/>
              </a:spcBef>
            </a:pPr>
            <a:r>
              <a:rPr lang="cs-CZ" sz="1800"/>
              <a:t>Žadatel má povinnost </a:t>
            </a:r>
            <a:r>
              <a:rPr lang="cs-CZ" sz="1800" b="1"/>
              <a:t>stanovit nenulovou cílovou hodnotu</a:t>
            </a:r>
            <a:r>
              <a:rPr lang="cs-CZ" sz="1800"/>
              <a:t> pro všechny relevantní indikátory (jakožto závazek).</a:t>
            </a:r>
          </a:p>
          <a:p>
            <a:pPr lvl="1">
              <a:lnSpc>
                <a:spcPct val="100000"/>
              </a:lnSpc>
              <a:spcBef>
                <a:spcPts val="1200"/>
              </a:spcBef>
            </a:pPr>
            <a:r>
              <a:rPr lang="cs-CZ" sz="1800"/>
              <a:t>Žadatel v žádosti uvede </a:t>
            </a:r>
            <a:r>
              <a:rPr lang="cs-CZ" sz="1800" b="1"/>
              <a:t>způsob stanovení cílové hodnoty</a:t>
            </a:r>
            <a:r>
              <a:rPr lang="cs-CZ" sz="1800"/>
              <a:t>, jak bude naplňování indikátoru sledovat a dokládat.  </a:t>
            </a:r>
          </a:p>
          <a:p>
            <a:pPr lvl="1">
              <a:lnSpc>
                <a:spcPct val="100000"/>
              </a:lnSpc>
              <a:spcBef>
                <a:spcPts val="1200"/>
              </a:spcBef>
            </a:pPr>
            <a:r>
              <a:rPr lang="cs-CZ" sz="1800"/>
              <a:t>Při stanovení cílových hodnot </a:t>
            </a:r>
            <a:r>
              <a:rPr lang="cs-CZ" sz="1800" b="1"/>
              <a:t>žadatel vychází z plánovaných aktivit</a:t>
            </a:r>
            <a:r>
              <a:rPr lang="cs-CZ" sz="1800"/>
              <a:t>, </a:t>
            </a:r>
            <a:r>
              <a:rPr lang="cs-CZ" sz="1800" b="1"/>
              <a:t>zaměření projektu a jeho rozpočtu</a:t>
            </a:r>
            <a:r>
              <a:rPr lang="cs-CZ" sz="1800"/>
              <a:t>, nelze je libovolně měnit.</a:t>
            </a:r>
          </a:p>
          <a:p>
            <a:pPr lvl="1">
              <a:lnSpc>
                <a:spcPct val="100000"/>
              </a:lnSpc>
              <a:spcBef>
                <a:spcPts val="1200"/>
              </a:spcBef>
            </a:pPr>
            <a:r>
              <a:rPr lang="cs-CZ" sz="1800"/>
              <a:t>Jsou součástí právního aktu, </a:t>
            </a:r>
            <a:r>
              <a:rPr lang="cs-CZ" sz="1800" b="1"/>
              <a:t>na jejich neplnění jsou navázány sankce</a:t>
            </a:r>
            <a:r>
              <a:rPr lang="cs-CZ" sz="1800"/>
              <a:t> (výše sankcí viz Obecná část pravidel pro žadatele a příjemce, kap. 18.1.1).</a:t>
            </a:r>
          </a:p>
          <a:p>
            <a:pPr lvl="1">
              <a:lnSpc>
                <a:spcPct val="100000"/>
              </a:lnSpc>
              <a:spcBef>
                <a:spcPts val="1200"/>
              </a:spcBef>
            </a:pPr>
            <a:r>
              <a:rPr lang="cs-CZ" sz="1800"/>
              <a:t>Indikátor není relevantní </a:t>
            </a:r>
          </a:p>
          <a:p>
            <a:pPr marL="414000" lvl="1" indent="0">
              <a:lnSpc>
                <a:spcPct val="100000"/>
              </a:lnSpc>
              <a:spcBef>
                <a:spcPts val="1200"/>
              </a:spcBef>
              <a:buNone/>
            </a:pPr>
            <a:r>
              <a:rPr lang="cs-CZ" sz="1800"/>
              <a:t>     – cílová hodnota 0.</a:t>
            </a:r>
          </a:p>
          <a:p>
            <a:pPr lvl="1">
              <a:lnSpc>
                <a:spcPct val="100000"/>
              </a:lnSpc>
              <a:spcBef>
                <a:spcPts val="1200"/>
              </a:spcBef>
            </a:pPr>
            <a:r>
              <a:rPr lang="cs-CZ" sz="1800"/>
              <a:t>Výchozí hodnota indikátorů povinných k naplnění – vždy 0</a:t>
            </a:r>
            <a:r>
              <a:rPr lang="cs-CZ" sz="1400"/>
              <a:t>.</a:t>
            </a:r>
          </a:p>
          <a:p>
            <a:endParaRPr lang="cs-CZ" sz="1600" b="1" u="sng" cap="all" dirty="0"/>
          </a:p>
        </p:txBody>
      </p:sp>
      <p:sp>
        <p:nvSpPr>
          <p:cNvPr id="5" name="Zástupný symbol pro obsah 3">
            <a:extLst>
              <a:ext uri="{FF2B5EF4-FFF2-40B4-BE49-F238E27FC236}">
                <a16:creationId xmlns:a16="http://schemas.microsoft.com/office/drawing/2014/main" id="{DD5B548E-1E24-42EC-9B3D-C21AEA7C5C62}"/>
              </a:ext>
            </a:extLst>
          </p:cNvPr>
          <p:cNvSpPr txBox="1">
            <a:spLocks/>
          </p:cNvSpPr>
          <p:nvPr/>
        </p:nvSpPr>
        <p:spPr>
          <a:xfrm>
            <a:off x="5951984" y="674914"/>
            <a:ext cx="4608512" cy="523965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cs-CZ" sz="1800" b="1" cap="all" dirty="0">
                <a:solidFill>
                  <a:schemeClr val="tx1"/>
                </a:solidFill>
              </a:rPr>
              <a:t>Indikátory povinné k vykazování</a:t>
            </a:r>
          </a:p>
          <a:p>
            <a:pPr marL="742950" lvl="1" indent="-285750">
              <a:spcBef>
                <a:spcPts val="600"/>
              </a:spcBef>
              <a:buFont typeface="Arial" panose="020B0604020202020204" pitchFamily="34" charset="0"/>
              <a:buChar char="•"/>
            </a:pPr>
            <a:r>
              <a:rPr lang="cs-CZ" dirty="0"/>
              <a:t>Žadatel má povinnost </a:t>
            </a:r>
            <a:r>
              <a:rPr lang="cs-CZ" b="1" dirty="0"/>
              <a:t>sledovat dosažené cílové hodnoty</a:t>
            </a:r>
            <a:r>
              <a:rPr lang="cs-CZ" dirty="0"/>
              <a:t> u všech relevantních indikátorů.</a:t>
            </a:r>
          </a:p>
          <a:p>
            <a:pPr marL="742950" lvl="1" indent="-285750">
              <a:spcBef>
                <a:spcPts val="600"/>
              </a:spcBef>
              <a:buFont typeface="Arial" panose="020B0604020202020204" pitchFamily="34" charset="0"/>
              <a:buChar char="•"/>
            </a:pPr>
            <a:r>
              <a:rPr lang="cs-CZ" dirty="0"/>
              <a:t>Na neplnění indikátorů povinných k vykazování </a:t>
            </a:r>
            <a:r>
              <a:rPr lang="cs-CZ" b="1" dirty="0"/>
              <a:t>nebude navázána sankce</a:t>
            </a:r>
            <a:r>
              <a:rPr lang="cs-CZ" dirty="0"/>
              <a:t> v právním aktu.</a:t>
            </a:r>
          </a:p>
          <a:p>
            <a:pPr marL="742950" lvl="1" indent="-285750">
              <a:spcBef>
                <a:spcPts val="600"/>
              </a:spcBef>
              <a:buFont typeface="Arial" panose="020B0604020202020204" pitchFamily="34" charset="0"/>
              <a:buChar char="•"/>
            </a:pPr>
            <a:r>
              <a:rPr lang="cs-CZ" dirty="0"/>
              <a:t>Pokud je indikátor nerelevantní </a:t>
            </a:r>
          </a:p>
          <a:p>
            <a:pPr marL="414000" lvl="1">
              <a:spcBef>
                <a:spcPts val="600"/>
              </a:spcBef>
            </a:pPr>
            <a:r>
              <a:rPr lang="cs-CZ" dirty="0"/>
              <a:t>     – cílová hodnota 0.</a:t>
            </a:r>
          </a:p>
          <a:p>
            <a:pPr marL="742950" lvl="1" indent="-285750">
              <a:spcBef>
                <a:spcPts val="600"/>
              </a:spcBef>
              <a:buFont typeface="Arial" panose="020B0604020202020204" pitchFamily="34" charset="0"/>
              <a:buChar char="•"/>
            </a:pPr>
            <a:r>
              <a:rPr lang="cs-CZ" dirty="0"/>
              <a:t>U výsledkových indikátorů, které se </a:t>
            </a:r>
            <a:r>
              <a:rPr lang="cs-CZ" b="1" dirty="0"/>
              <a:t>týkají účastníků</a:t>
            </a:r>
            <a:r>
              <a:rPr lang="cs-CZ" dirty="0"/>
              <a:t> žadatel uvede vždy cílovou hodnotu 0. </a:t>
            </a:r>
          </a:p>
          <a:p>
            <a:pPr marL="742950" lvl="1" indent="-285750">
              <a:spcBef>
                <a:spcPts val="600"/>
              </a:spcBef>
              <a:buFont typeface="Arial" panose="020B0604020202020204" pitchFamily="34" charset="0"/>
              <a:buChar char="•"/>
            </a:pPr>
            <a:r>
              <a:rPr lang="cs-CZ" dirty="0"/>
              <a:t>Výchozí hodnota indikátorů povinných k vykazování – vždy 0.</a:t>
            </a:r>
          </a:p>
          <a:p>
            <a:pPr lvl="1"/>
            <a:endParaRPr lang="cs-CZ" sz="1400" dirty="0"/>
          </a:p>
        </p:txBody>
      </p:sp>
    </p:spTree>
    <p:extLst>
      <p:ext uri="{BB962C8B-B14F-4D97-AF65-F5344CB8AC3E}">
        <p14:creationId xmlns:p14="http://schemas.microsoft.com/office/powerpoint/2010/main" val="25420601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9E2EDB-350A-4D08-9085-171D549014E3}"/>
              </a:ext>
            </a:extLst>
          </p:cNvPr>
          <p:cNvSpPr>
            <a:spLocks noGrp="1"/>
          </p:cNvSpPr>
          <p:nvPr>
            <p:ph type="title"/>
          </p:nvPr>
        </p:nvSpPr>
        <p:spPr>
          <a:xfrm>
            <a:off x="838200" y="101600"/>
            <a:ext cx="10515600" cy="769257"/>
          </a:xfrm>
        </p:spPr>
        <p:txBody>
          <a:bodyPr/>
          <a:lstStyle/>
          <a:p>
            <a:pPr algn="ctr"/>
            <a:r>
              <a:rPr lang="cs-CZ" b="1" dirty="0">
                <a:latin typeface="Corbel" panose="020B0503020204020204" pitchFamily="34" charset="0"/>
              </a:rPr>
              <a:t>Horizontální principy</a:t>
            </a:r>
          </a:p>
        </p:txBody>
      </p:sp>
      <p:pic>
        <p:nvPicPr>
          <p:cNvPr id="4" name="Picture 2">
            <a:extLst>
              <a:ext uri="{FF2B5EF4-FFF2-40B4-BE49-F238E27FC236}">
                <a16:creationId xmlns:a16="http://schemas.microsoft.com/office/drawing/2014/main" id="{319B0592-AAFB-4ECD-A953-6AE0724F894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21152" y="870403"/>
            <a:ext cx="9374277" cy="526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délník 4">
            <a:extLst>
              <a:ext uri="{FF2B5EF4-FFF2-40B4-BE49-F238E27FC236}">
                <a16:creationId xmlns:a16="http://schemas.microsoft.com/office/drawing/2014/main" id="{49DCFC51-EF04-4CFE-9702-6F448DAB341B}"/>
              </a:ext>
            </a:extLst>
          </p:cNvPr>
          <p:cNvSpPr/>
          <p:nvPr/>
        </p:nvSpPr>
        <p:spPr>
          <a:xfrm>
            <a:off x="85137" y="6130591"/>
            <a:ext cx="11685949" cy="707886"/>
          </a:xfrm>
          <a:prstGeom prst="rect">
            <a:avLst/>
          </a:prstGeom>
        </p:spPr>
        <p:txBody>
          <a:bodyPr wrap="square">
            <a:spAutoFit/>
          </a:bodyPr>
          <a:lstStyle/>
          <a:p>
            <a:pPr marL="342900" indent="-342900">
              <a:spcBef>
                <a:spcPts val="0"/>
              </a:spcBef>
              <a:buFont typeface="Arial" panose="020B0604020202020204" pitchFamily="34" charset="0"/>
              <a:buChar char="•"/>
            </a:pPr>
            <a:r>
              <a:rPr lang="cs-CZ" sz="2000" dirty="0">
                <a:latin typeface="Corbel" panose="020B0503020204020204" pitchFamily="34" charset="0"/>
              </a:rPr>
              <a:t>Nutno vyplnit všechny tři horizontální principy výběrem ze seznamu, případně popisem a odůvodněním.</a:t>
            </a:r>
          </a:p>
          <a:p>
            <a:pPr marL="342900" indent="-342900">
              <a:spcBef>
                <a:spcPts val="0"/>
              </a:spcBef>
              <a:buFont typeface="Arial" panose="020B0604020202020204" pitchFamily="34" charset="0"/>
              <a:buChar char="•"/>
            </a:pPr>
            <a:r>
              <a:rPr lang="cs-CZ" sz="2000" dirty="0">
                <a:latin typeface="Corbel" panose="020B0503020204020204" pitchFamily="34" charset="0"/>
              </a:rPr>
              <a:t>Nutno průběžně ukládat jednotlivé řádky.</a:t>
            </a:r>
          </a:p>
        </p:txBody>
      </p:sp>
    </p:spTree>
    <p:extLst>
      <p:ext uri="{BB962C8B-B14F-4D97-AF65-F5344CB8AC3E}">
        <p14:creationId xmlns:p14="http://schemas.microsoft.com/office/powerpoint/2010/main" val="882688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AE3D15-DD3F-4362-94D2-998547887B49}"/>
              </a:ext>
            </a:extLst>
          </p:cNvPr>
          <p:cNvSpPr>
            <a:spLocks noGrp="1"/>
          </p:cNvSpPr>
          <p:nvPr>
            <p:ph type="title"/>
          </p:nvPr>
        </p:nvSpPr>
        <p:spPr/>
        <p:txBody>
          <a:bodyPr/>
          <a:lstStyle/>
          <a:p>
            <a:r>
              <a:rPr lang="cs-CZ" dirty="0"/>
              <a:t>Oprávnění žadatelé a cílové skupiny</a:t>
            </a:r>
          </a:p>
        </p:txBody>
      </p:sp>
      <p:sp>
        <p:nvSpPr>
          <p:cNvPr id="3" name="Zástupný symbol pro obsah 2">
            <a:extLst>
              <a:ext uri="{FF2B5EF4-FFF2-40B4-BE49-F238E27FC236}">
                <a16:creationId xmlns:a16="http://schemas.microsoft.com/office/drawing/2014/main" id="{FF36367E-B13A-42A8-9C30-CF33B031C20D}"/>
              </a:ext>
            </a:extLst>
          </p:cNvPr>
          <p:cNvSpPr>
            <a:spLocks noGrp="1"/>
          </p:cNvSpPr>
          <p:nvPr>
            <p:ph idx="1"/>
          </p:nvPr>
        </p:nvSpPr>
        <p:spPr>
          <a:xfrm>
            <a:off x="838200" y="1825625"/>
            <a:ext cx="10515600" cy="4846108"/>
          </a:xfrm>
        </p:spPr>
        <p:txBody>
          <a:bodyPr numCol="2">
            <a:normAutofit/>
          </a:bodyPr>
          <a:lstStyle/>
          <a:p>
            <a:pPr marL="0" indent="0">
              <a:lnSpc>
                <a:spcPct val="100000"/>
              </a:lnSpc>
              <a:spcBef>
                <a:spcPts val="600"/>
              </a:spcBef>
              <a:buNone/>
            </a:pPr>
            <a:r>
              <a:rPr lang="cs-CZ" sz="2400" b="1" dirty="0"/>
              <a:t>Oprávnění žadatelé:</a:t>
            </a:r>
          </a:p>
          <a:p>
            <a:pPr>
              <a:lnSpc>
                <a:spcPct val="100000"/>
              </a:lnSpc>
              <a:spcBef>
                <a:spcPts val="600"/>
              </a:spcBef>
            </a:pPr>
            <a:r>
              <a:rPr lang="cs-CZ" sz="2400" dirty="0"/>
              <a:t>Obce</a:t>
            </a:r>
          </a:p>
          <a:p>
            <a:pPr algn="just">
              <a:lnSpc>
                <a:spcPct val="100000"/>
              </a:lnSpc>
              <a:spcBef>
                <a:spcPts val="600"/>
              </a:spcBef>
            </a:pPr>
            <a:r>
              <a:rPr lang="cs-CZ" sz="2400" dirty="0"/>
              <a:t>Dobrovolné svazky obcí</a:t>
            </a:r>
          </a:p>
          <a:p>
            <a:pPr>
              <a:lnSpc>
                <a:spcPct val="100000"/>
              </a:lnSpc>
              <a:spcBef>
                <a:spcPts val="600"/>
              </a:spcBef>
            </a:pPr>
            <a:r>
              <a:rPr lang="cs-CZ" sz="2400" dirty="0"/>
              <a:t>Organizace zřizované obcemi</a:t>
            </a:r>
          </a:p>
          <a:p>
            <a:pPr>
              <a:lnSpc>
                <a:spcPct val="100000"/>
              </a:lnSpc>
              <a:spcBef>
                <a:spcPts val="600"/>
              </a:spcBef>
            </a:pPr>
            <a:r>
              <a:rPr lang="cs-CZ" sz="2400" dirty="0"/>
              <a:t>Nestátní neziskové organizace</a:t>
            </a:r>
          </a:p>
          <a:p>
            <a:pPr>
              <a:lnSpc>
                <a:spcPct val="100000"/>
              </a:lnSpc>
              <a:spcBef>
                <a:spcPts val="600"/>
              </a:spcBef>
            </a:pPr>
            <a:r>
              <a:rPr lang="cs-CZ" sz="2400" dirty="0"/>
              <a:t>Obchodní korporace</a:t>
            </a:r>
          </a:p>
          <a:p>
            <a:pPr>
              <a:lnSpc>
                <a:spcPct val="100000"/>
              </a:lnSpc>
              <a:spcBef>
                <a:spcPts val="600"/>
              </a:spcBef>
            </a:pPr>
            <a:r>
              <a:rPr lang="cs-CZ" sz="2400" dirty="0"/>
              <a:t>OSVČ</a:t>
            </a:r>
          </a:p>
          <a:p>
            <a:pPr>
              <a:lnSpc>
                <a:spcPct val="100000"/>
              </a:lnSpc>
              <a:spcBef>
                <a:spcPts val="600"/>
              </a:spcBef>
            </a:pPr>
            <a:r>
              <a:rPr lang="cs-CZ" sz="2400" dirty="0"/>
              <a:t>Školy a školská zařízení</a:t>
            </a:r>
          </a:p>
          <a:p>
            <a:pPr marL="0" indent="0">
              <a:buNone/>
            </a:pPr>
            <a:endParaRPr lang="cs-CZ" dirty="0"/>
          </a:p>
          <a:p>
            <a:pPr marL="0" indent="0">
              <a:buNone/>
            </a:pPr>
            <a:endParaRPr lang="cs-CZ" dirty="0"/>
          </a:p>
          <a:p>
            <a:pPr marL="0" indent="0">
              <a:buNone/>
            </a:pPr>
            <a:r>
              <a:rPr lang="cs-CZ" b="1" dirty="0"/>
              <a:t>Cílové skupiny:</a:t>
            </a:r>
          </a:p>
          <a:p>
            <a:pPr>
              <a:spcAft>
                <a:spcPts val="600"/>
              </a:spcAft>
            </a:pPr>
            <a:r>
              <a:rPr lang="pl-PL" dirty="0"/>
              <a:t>Osoby pečující o malé děti </a:t>
            </a:r>
          </a:p>
          <a:p>
            <a:pPr>
              <a:spcAft>
                <a:spcPts val="600"/>
              </a:spcAft>
            </a:pPr>
            <a:r>
              <a:rPr lang="pl-PL" dirty="0"/>
              <a:t>Osoby vracející se na trh práce po návratu z mateřské/rodičovské dovolené </a:t>
            </a:r>
          </a:p>
          <a:p>
            <a:pPr marL="0" indent="0">
              <a:buNone/>
            </a:pPr>
            <a:endParaRPr lang="cs-CZ" dirty="0"/>
          </a:p>
        </p:txBody>
      </p:sp>
    </p:spTree>
    <p:extLst>
      <p:ext uri="{BB962C8B-B14F-4D97-AF65-F5344CB8AC3E}">
        <p14:creationId xmlns:p14="http://schemas.microsoft.com/office/powerpoint/2010/main" val="37478810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3574C2-3323-4640-A5DF-B273E556272B}"/>
              </a:ext>
            </a:extLst>
          </p:cNvPr>
          <p:cNvSpPr>
            <a:spLocks noGrp="1"/>
          </p:cNvSpPr>
          <p:nvPr>
            <p:ph type="title"/>
          </p:nvPr>
        </p:nvSpPr>
        <p:spPr>
          <a:xfrm>
            <a:off x="838200" y="116114"/>
            <a:ext cx="10515600" cy="899885"/>
          </a:xfrm>
        </p:spPr>
        <p:txBody>
          <a:bodyPr>
            <a:normAutofit/>
          </a:bodyPr>
          <a:lstStyle/>
          <a:p>
            <a:pPr algn="ctr"/>
            <a:r>
              <a:rPr lang="cs-CZ" b="1" dirty="0">
                <a:latin typeface="Corbel" panose="020B0503020204020204" pitchFamily="34" charset="0"/>
              </a:rPr>
              <a:t>Klíčové aktivity</a:t>
            </a:r>
          </a:p>
        </p:txBody>
      </p:sp>
      <p:pic>
        <p:nvPicPr>
          <p:cNvPr id="4" name="Picture 2" descr="C:\Users\michaela.sedlackova\Desktop\Klíčová aktivita.PNG">
            <a:extLst>
              <a:ext uri="{FF2B5EF4-FFF2-40B4-BE49-F238E27FC236}">
                <a16:creationId xmlns:a16="http://schemas.microsoft.com/office/drawing/2014/main" id="{35C8EA09-7F3B-439D-9AC8-6A5BC6B88AB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8783" y="853168"/>
            <a:ext cx="10515600" cy="5527933"/>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a:extLst>
              <a:ext uri="{FF2B5EF4-FFF2-40B4-BE49-F238E27FC236}">
                <a16:creationId xmlns:a16="http://schemas.microsoft.com/office/drawing/2014/main" id="{886535AD-74F9-47E8-BBED-A90BC1DB3926}"/>
              </a:ext>
            </a:extLst>
          </p:cNvPr>
          <p:cNvSpPr/>
          <p:nvPr/>
        </p:nvSpPr>
        <p:spPr>
          <a:xfrm>
            <a:off x="188686" y="6257835"/>
            <a:ext cx="12003314" cy="646331"/>
          </a:xfrm>
          <a:prstGeom prst="rect">
            <a:avLst/>
          </a:prstGeom>
        </p:spPr>
        <p:txBody>
          <a:bodyPr wrap="square">
            <a:spAutoFit/>
          </a:bodyPr>
          <a:lstStyle/>
          <a:p>
            <a:r>
              <a:rPr lang="cs-CZ" dirty="0"/>
              <a:t>Pole na záložce sice nejsou označena jako povinná pole, přesto byla </a:t>
            </a:r>
            <a:r>
              <a:rPr lang="cs-CZ" b="1" dirty="0"/>
              <a:t>pro OPZ nastavena kontrola v tom smyslu, že nelze finalizovat projektovou žádost, u které by nebyla vyplněna alespoň 1 klíčová aktivita.</a:t>
            </a:r>
          </a:p>
        </p:txBody>
      </p:sp>
    </p:spTree>
    <p:extLst>
      <p:ext uri="{BB962C8B-B14F-4D97-AF65-F5344CB8AC3E}">
        <p14:creationId xmlns:p14="http://schemas.microsoft.com/office/powerpoint/2010/main" val="26374077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E7E5F4-2DA9-44A3-BE67-69A368713F17}"/>
              </a:ext>
            </a:extLst>
          </p:cNvPr>
          <p:cNvSpPr>
            <a:spLocks noGrp="1"/>
          </p:cNvSpPr>
          <p:nvPr>
            <p:ph type="title"/>
          </p:nvPr>
        </p:nvSpPr>
        <p:spPr>
          <a:xfrm>
            <a:off x="838200" y="365126"/>
            <a:ext cx="10515600" cy="679904"/>
          </a:xfrm>
        </p:spPr>
        <p:txBody>
          <a:bodyPr>
            <a:normAutofit fontScale="90000"/>
          </a:bodyPr>
          <a:lstStyle/>
          <a:p>
            <a:pPr algn="ctr"/>
            <a:r>
              <a:rPr lang="cs-CZ" b="1" dirty="0">
                <a:latin typeface="+mn-lt"/>
              </a:rPr>
              <a:t>Cílová skupina</a:t>
            </a:r>
          </a:p>
        </p:txBody>
      </p:sp>
      <p:sp>
        <p:nvSpPr>
          <p:cNvPr id="3" name="Zástupný symbol pro obsah 2">
            <a:extLst>
              <a:ext uri="{FF2B5EF4-FFF2-40B4-BE49-F238E27FC236}">
                <a16:creationId xmlns:a16="http://schemas.microsoft.com/office/drawing/2014/main" id="{F3F3939B-6855-4E27-83AC-FBD8E481E3C7}"/>
              </a:ext>
            </a:extLst>
          </p:cNvPr>
          <p:cNvSpPr>
            <a:spLocks noGrp="1"/>
          </p:cNvSpPr>
          <p:nvPr>
            <p:ph idx="1"/>
          </p:nvPr>
        </p:nvSpPr>
        <p:spPr/>
        <p:txBody>
          <a:bodyPr/>
          <a:lstStyle/>
          <a:p>
            <a:endParaRPr lang="cs-CZ"/>
          </a:p>
        </p:txBody>
      </p:sp>
      <p:pic>
        <p:nvPicPr>
          <p:cNvPr id="4" name="Picture 3" descr="C:\Users\michaela.sedlackova\Desktop\Cílová skupina.PNG">
            <a:extLst>
              <a:ext uri="{FF2B5EF4-FFF2-40B4-BE49-F238E27FC236}">
                <a16:creationId xmlns:a16="http://schemas.microsoft.com/office/drawing/2014/main" id="{85F5D995-8852-4264-B523-88E07958F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06" y="1045030"/>
            <a:ext cx="11169187" cy="5382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2182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33A048-1C64-43DB-BC7D-5A20D94EC7BE}"/>
              </a:ext>
            </a:extLst>
          </p:cNvPr>
          <p:cNvSpPr>
            <a:spLocks noGrp="1"/>
          </p:cNvSpPr>
          <p:nvPr>
            <p:ph type="title"/>
          </p:nvPr>
        </p:nvSpPr>
        <p:spPr>
          <a:xfrm>
            <a:off x="838200" y="365126"/>
            <a:ext cx="10515600" cy="564923"/>
          </a:xfrm>
        </p:spPr>
        <p:txBody>
          <a:bodyPr>
            <a:normAutofit fontScale="90000"/>
          </a:bodyPr>
          <a:lstStyle/>
          <a:p>
            <a:pPr algn="ctr"/>
            <a:r>
              <a:rPr lang="cs-CZ" b="1" dirty="0">
                <a:latin typeface="Corbel" panose="020B0503020204020204" pitchFamily="34" charset="0"/>
              </a:rPr>
              <a:t>Umístění</a:t>
            </a:r>
          </a:p>
        </p:txBody>
      </p:sp>
      <p:sp>
        <p:nvSpPr>
          <p:cNvPr id="3" name="Zástupný symbol pro obsah 2">
            <a:extLst>
              <a:ext uri="{FF2B5EF4-FFF2-40B4-BE49-F238E27FC236}">
                <a16:creationId xmlns:a16="http://schemas.microsoft.com/office/drawing/2014/main" id="{900B72AB-91EA-458B-8FF1-0DA4E77CC734}"/>
              </a:ext>
            </a:extLst>
          </p:cNvPr>
          <p:cNvSpPr>
            <a:spLocks noGrp="1"/>
          </p:cNvSpPr>
          <p:nvPr>
            <p:ph idx="1"/>
          </p:nvPr>
        </p:nvSpPr>
        <p:spPr/>
        <p:txBody>
          <a:bodyPr/>
          <a:lstStyle/>
          <a:p>
            <a:endParaRPr lang="cs-CZ"/>
          </a:p>
        </p:txBody>
      </p:sp>
      <p:pic>
        <p:nvPicPr>
          <p:cNvPr id="4" name="Picture 2" descr="C:\Users\michaela.sedlackova\Desktop\Umístění.PNG">
            <a:extLst>
              <a:ext uri="{FF2B5EF4-FFF2-40B4-BE49-F238E27FC236}">
                <a16:creationId xmlns:a16="http://schemas.microsoft.com/office/drawing/2014/main" id="{C9D2C8BA-0923-4C25-9A22-8D9E71F5B2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074" y="930049"/>
            <a:ext cx="10833239" cy="5773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4167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8519E0-BE84-4724-98A3-5167664F8D7D}"/>
              </a:ext>
            </a:extLst>
          </p:cNvPr>
          <p:cNvSpPr>
            <a:spLocks noGrp="1"/>
          </p:cNvSpPr>
          <p:nvPr>
            <p:ph type="title"/>
          </p:nvPr>
        </p:nvSpPr>
        <p:spPr>
          <a:xfrm>
            <a:off x="838200" y="365126"/>
            <a:ext cx="10515600" cy="796018"/>
          </a:xfrm>
        </p:spPr>
        <p:txBody>
          <a:bodyPr/>
          <a:lstStyle/>
          <a:p>
            <a:pPr algn="ctr"/>
            <a:r>
              <a:rPr lang="cs-CZ" b="1" dirty="0">
                <a:latin typeface="Corbel" panose="020B0503020204020204" pitchFamily="34" charset="0"/>
              </a:rPr>
              <a:t>Subjekty projektu</a:t>
            </a:r>
          </a:p>
        </p:txBody>
      </p:sp>
      <p:sp>
        <p:nvSpPr>
          <p:cNvPr id="3" name="Zástupný symbol pro obsah 2">
            <a:extLst>
              <a:ext uri="{FF2B5EF4-FFF2-40B4-BE49-F238E27FC236}">
                <a16:creationId xmlns:a16="http://schemas.microsoft.com/office/drawing/2014/main" id="{E49999E1-994F-49CC-AF8B-0229F832D94B}"/>
              </a:ext>
            </a:extLst>
          </p:cNvPr>
          <p:cNvSpPr>
            <a:spLocks noGrp="1"/>
          </p:cNvSpPr>
          <p:nvPr>
            <p:ph idx="1"/>
          </p:nvPr>
        </p:nvSpPr>
        <p:spPr/>
        <p:txBody>
          <a:bodyPr/>
          <a:lstStyle/>
          <a:p>
            <a:endParaRPr lang="cs-CZ"/>
          </a:p>
        </p:txBody>
      </p:sp>
      <p:pic>
        <p:nvPicPr>
          <p:cNvPr id="4" name="Picture 2">
            <a:extLst>
              <a:ext uri="{FF2B5EF4-FFF2-40B4-BE49-F238E27FC236}">
                <a16:creationId xmlns:a16="http://schemas.microsoft.com/office/drawing/2014/main" id="{742803F2-AF98-4EF2-8676-9E480296B6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32" y="1161144"/>
            <a:ext cx="6048672"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ástupný symbol pro obsah 5">
            <a:extLst>
              <a:ext uri="{FF2B5EF4-FFF2-40B4-BE49-F238E27FC236}">
                <a16:creationId xmlns:a16="http://schemas.microsoft.com/office/drawing/2014/main" id="{BE59B272-677A-4221-870E-7C78A23557A6}"/>
              </a:ext>
            </a:extLst>
          </p:cNvPr>
          <p:cNvSpPr txBox="1">
            <a:spLocks/>
          </p:cNvSpPr>
          <p:nvPr/>
        </p:nvSpPr>
        <p:spPr>
          <a:xfrm>
            <a:off x="7185564" y="1161144"/>
            <a:ext cx="2646039" cy="5458966"/>
          </a:xfrm>
          <a:prstGeom prst="rect">
            <a:avLst/>
          </a:prstGeom>
        </p:spPr>
        <p:txBody>
          <a:bodyPr vert="horz" lIns="91440" tIns="45720" rIns="91440" bIns="45720" rtlCol="0" anchor="ctr">
            <a:norm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400" dirty="0">
                <a:solidFill>
                  <a:schemeClr val="tx1"/>
                </a:solidFill>
              </a:rPr>
              <a:t>Vybrat Typ subjektu.</a:t>
            </a:r>
          </a:p>
          <a:p>
            <a:r>
              <a:rPr lang="cs-CZ" sz="1400" dirty="0">
                <a:solidFill>
                  <a:schemeClr val="tx1"/>
                </a:solidFill>
              </a:rPr>
              <a:t>Nejdůležitější je typ </a:t>
            </a:r>
          </a:p>
          <a:p>
            <a:endParaRPr lang="cs-CZ" sz="1400" dirty="0">
              <a:solidFill>
                <a:schemeClr val="tx1"/>
              </a:solidFill>
            </a:endParaRPr>
          </a:p>
          <a:p>
            <a:endParaRPr lang="cs-CZ" sz="1400" dirty="0">
              <a:solidFill>
                <a:schemeClr val="tx1"/>
              </a:solidFill>
            </a:endParaRPr>
          </a:p>
          <a:p>
            <a:r>
              <a:rPr lang="cs-CZ" sz="1400" dirty="0">
                <a:solidFill>
                  <a:schemeClr val="tx1"/>
                </a:solidFill>
              </a:rPr>
              <a:t>Po zadání subjektu typu Žadatel/příjemce se zpřístupní záložka Rozpočet.</a:t>
            </a:r>
          </a:p>
          <a:p>
            <a:r>
              <a:rPr lang="cs-CZ" sz="1400" dirty="0">
                <a:solidFill>
                  <a:schemeClr val="tx1"/>
                </a:solidFill>
              </a:rPr>
              <a:t>Vyplnit IČ a Validovat. </a:t>
            </a:r>
          </a:p>
          <a:p>
            <a:pPr lvl="1">
              <a:spcAft>
                <a:spcPts val="600"/>
              </a:spcAft>
            </a:pPr>
            <a:r>
              <a:rPr lang="cs-CZ" sz="1400" dirty="0"/>
              <a:t>Po úspěšné validaci jsou data doplněna z ROS (registr osob). </a:t>
            </a:r>
          </a:p>
          <a:p>
            <a:pPr lvl="1">
              <a:spcAft>
                <a:spcPts val="600"/>
              </a:spcAft>
            </a:pPr>
            <a:r>
              <a:rPr lang="cs-CZ" sz="1400" dirty="0"/>
              <a:t>Pokud nelze validovat, kontaktujte technickou podporu </a:t>
            </a:r>
            <a:r>
              <a:rPr lang="cs-CZ" sz="1400" dirty="0">
                <a:hlinkClick r:id="rId4"/>
              </a:rPr>
              <a:t>iskp@mpsv.cz</a:t>
            </a:r>
            <a:r>
              <a:rPr lang="cs-CZ" sz="1400" dirty="0"/>
              <a:t>. </a:t>
            </a:r>
          </a:p>
          <a:p>
            <a:pPr marL="432000" lvl="1" indent="-432000">
              <a:spcAft>
                <a:spcPts val="600"/>
              </a:spcAft>
              <a:buSzPct val="100000"/>
              <a:buFont typeface="Wingdings" panose="05000000000000000000" pitchFamily="2" charset="2"/>
              <a:buChar char=""/>
            </a:pPr>
            <a:r>
              <a:rPr lang="cs-CZ" sz="1400" dirty="0"/>
              <a:t>Počet zaměstnanců </a:t>
            </a:r>
            <a:br>
              <a:rPr lang="cs-CZ" sz="1400" dirty="0"/>
            </a:br>
            <a:r>
              <a:rPr lang="cs-CZ" sz="1400" dirty="0"/>
              <a:t>a Roční obrat – vazba </a:t>
            </a:r>
            <a:br>
              <a:rPr lang="cs-CZ" sz="1400" dirty="0"/>
            </a:br>
            <a:r>
              <a:rPr lang="cs-CZ" sz="1400" dirty="0"/>
              <a:t>na hodnocení projektu – eliminační kritérium Ověření administrativní, finanční </a:t>
            </a:r>
            <a:br>
              <a:rPr lang="cs-CZ" sz="1400" dirty="0"/>
            </a:br>
            <a:r>
              <a:rPr lang="cs-CZ" sz="1400" dirty="0"/>
              <a:t>a provozní kapacity žadatele.</a:t>
            </a:r>
          </a:p>
          <a:p>
            <a:endParaRPr lang="cs-CZ" sz="1600" dirty="0"/>
          </a:p>
        </p:txBody>
      </p:sp>
      <p:pic>
        <p:nvPicPr>
          <p:cNvPr id="7" name="Picture 2">
            <a:extLst>
              <a:ext uri="{FF2B5EF4-FFF2-40B4-BE49-F238E27FC236}">
                <a16:creationId xmlns:a16="http://schemas.microsoft.com/office/drawing/2014/main" id="{0D837651-4740-481F-836B-18B47AD9E4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7517" y="1264555"/>
            <a:ext cx="1224135" cy="456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80706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52A8C6-465F-4B80-9244-9C622F9AB192}"/>
              </a:ext>
            </a:extLst>
          </p:cNvPr>
          <p:cNvSpPr>
            <a:spLocks noGrp="1"/>
          </p:cNvSpPr>
          <p:nvPr>
            <p:ph type="title"/>
          </p:nvPr>
        </p:nvSpPr>
        <p:spPr>
          <a:xfrm>
            <a:off x="838200" y="0"/>
            <a:ext cx="10515600" cy="783771"/>
          </a:xfrm>
        </p:spPr>
        <p:txBody>
          <a:bodyPr>
            <a:normAutofit/>
          </a:bodyPr>
          <a:lstStyle/>
          <a:p>
            <a:pPr algn="ctr"/>
            <a:r>
              <a:rPr lang="cs-CZ" sz="4000" b="1" dirty="0">
                <a:latin typeface="Corbel" panose="020B0503020204020204" pitchFamily="34" charset="0"/>
              </a:rPr>
              <a:t>Osoby subjektu</a:t>
            </a:r>
          </a:p>
        </p:txBody>
      </p:sp>
      <p:pic>
        <p:nvPicPr>
          <p:cNvPr id="4" name="Picture 2">
            <a:extLst>
              <a:ext uri="{FF2B5EF4-FFF2-40B4-BE49-F238E27FC236}">
                <a16:creationId xmlns:a16="http://schemas.microsoft.com/office/drawing/2014/main" id="{4FF8BEA4-0C2E-4D8C-80AE-0E665718553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22239" y="783771"/>
            <a:ext cx="8145876" cy="4908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3">
            <a:extLst>
              <a:ext uri="{FF2B5EF4-FFF2-40B4-BE49-F238E27FC236}">
                <a16:creationId xmlns:a16="http://schemas.microsoft.com/office/drawing/2014/main" id="{E91107E9-9D90-48E0-97F4-3E5D24DCBD41}"/>
              </a:ext>
            </a:extLst>
          </p:cNvPr>
          <p:cNvSpPr txBox="1">
            <a:spLocks/>
          </p:cNvSpPr>
          <p:nvPr/>
        </p:nvSpPr>
        <p:spPr>
          <a:xfrm>
            <a:off x="682171" y="5544457"/>
            <a:ext cx="10885715" cy="1190171"/>
          </a:xfrm>
          <a:prstGeom prst="rect">
            <a:avLst/>
          </a:prstGeom>
        </p:spPr>
        <p:txBody>
          <a:bodyPr vert="horz" lIns="91440" tIns="45720" rIns="91440" bIns="45720" rtlCol="0" anchor="ctr">
            <a:norm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cs-CZ" sz="2000" dirty="0">
                <a:solidFill>
                  <a:schemeClr val="tx1"/>
                </a:solidFill>
              </a:rPr>
              <a:t>Nutno vložit hlavní kontaktní osobu a minimálně jednoho statutárního zástupce (rozlišit zaškrtnutím checkboxu).</a:t>
            </a:r>
          </a:p>
          <a:p>
            <a:pPr algn="just"/>
            <a:r>
              <a:rPr lang="cs-CZ" sz="2000" dirty="0">
                <a:solidFill>
                  <a:schemeClr val="tx1"/>
                </a:solidFill>
              </a:rPr>
              <a:t>Každá další osoba je vložena pomocí Nový záznam.</a:t>
            </a:r>
          </a:p>
        </p:txBody>
      </p:sp>
    </p:spTree>
    <p:extLst>
      <p:ext uri="{BB962C8B-B14F-4D97-AF65-F5344CB8AC3E}">
        <p14:creationId xmlns:p14="http://schemas.microsoft.com/office/powerpoint/2010/main" val="33372550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032B19-6C88-40D4-9B40-D11E3A1ECD5E}"/>
              </a:ext>
            </a:extLst>
          </p:cNvPr>
          <p:cNvSpPr>
            <a:spLocks noGrp="1"/>
          </p:cNvSpPr>
          <p:nvPr>
            <p:ph type="title"/>
          </p:nvPr>
        </p:nvSpPr>
        <p:spPr/>
        <p:txBody>
          <a:bodyPr>
            <a:normAutofit/>
          </a:bodyPr>
          <a:lstStyle/>
          <a:p>
            <a:pPr algn="ctr"/>
            <a:r>
              <a:rPr lang="cs-CZ" sz="4000" b="1" dirty="0">
                <a:latin typeface="Corbel" panose="020B0503020204020204" pitchFamily="34" charset="0"/>
              </a:rPr>
              <a:t>ÚČTY SUBJEKTU, ÚČETNÍ OBDOBÍ, KATEGORIE INTERVENCÍ </a:t>
            </a:r>
          </a:p>
        </p:txBody>
      </p:sp>
      <p:sp>
        <p:nvSpPr>
          <p:cNvPr id="3" name="Zástupný symbol pro obsah 2">
            <a:extLst>
              <a:ext uri="{FF2B5EF4-FFF2-40B4-BE49-F238E27FC236}">
                <a16:creationId xmlns:a16="http://schemas.microsoft.com/office/drawing/2014/main" id="{C3100910-606C-4895-9D17-100758476A08}"/>
              </a:ext>
            </a:extLst>
          </p:cNvPr>
          <p:cNvSpPr>
            <a:spLocks noGrp="1"/>
          </p:cNvSpPr>
          <p:nvPr>
            <p:ph idx="1"/>
          </p:nvPr>
        </p:nvSpPr>
        <p:spPr>
          <a:xfrm>
            <a:off x="2371725" y="1825625"/>
            <a:ext cx="8982074" cy="4351338"/>
          </a:xfrm>
        </p:spPr>
        <p:txBody>
          <a:bodyPr/>
          <a:lstStyle/>
          <a:p>
            <a:pPr algn="just">
              <a:spcBef>
                <a:spcPts val="0"/>
              </a:spcBef>
            </a:pPr>
            <a:r>
              <a:rPr lang="cs-CZ" sz="2200" dirty="0">
                <a:latin typeface="Corbel" panose="020B0503020204020204" pitchFamily="34" charset="0"/>
              </a:rPr>
              <a:t>Záložky Účty subjektu, Účetní období a Kategorie intervencí se v žádosti o finanční podporu nevyplňují, </a:t>
            </a:r>
            <a:r>
              <a:rPr lang="cs-CZ" sz="2200" b="1" dirty="0">
                <a:latin typeface="Corbel" panose="020B0503020204020204" pitchFamily="34" charset="0"/>
              </a:rPr>
              <a:t>jsou </a:t>
            </a:r>
            <a:r>
              <a:rPr lang="cs-CZ" sz="2200" b="1" dirty="0" err="1">
                <a:latin typeface="Corbel" panose="020B0503020204020204" pitchFamily="34" charset="0"/>
              </a:rPr>
              <a:t>NEeditovatelné</a:t>
            </a:r>
            <a:r>
              <a:rPr lang="cs-CZ" sz="2200" b="1" dirty="0">
                <a:latin typeface="Corbel" panose="020B0503020204020204" pitchFamily="34" charset="0"/>
              </a:rPr>
              <a:t>!!!</a:t>
            </a:r>
          </a:p>
          <a:p>
            <a:pPr marL="0" indent="0" algn="just">
              <a:spcBef>
                <a:spcPts val="0"/>
              </a:spcBef>
              <a:buNone/>
            </a:pPr>
            <a:endParaRPr lang="cs-CZ" sz="2200" dirty="0">
              <a:latin typeface="Corbel" panose="020B0503020204020204" pitchFamily="34" charset="0"/>
            </a:endParaRPr>
          </a:p>
          <a:p>
            <a:pPr algn="just">
              <a:spcBef>
                <a:spcPts val="0"/>
              </a:spcBef>
            </a:pPr>
            <a:r>
              <a:rPr lang="cs-CZ" sz="2200" dirty="0">
                <a:latin typeface="Corbel" panose="020B0503020204020204" pitchFamily="34" charset="0"/>
              </a:rPr>
              <a:t>Žadatel vyplňuje až před přípravou právního aktu na vyzvání poskytovatele podpory.</a:t>
            </a:r>
          </a:p>
          <a:p>
            <a:pPr algn="just">
              <a:spcBef>
                <a:spcPts val="0"/>
              </a:spcBef>
            </a:pPr>
            <a:endParaRPr lang="cs-CZ" sz="2200" dirty="0">
              <a:latin typeface="Corbel" panose="020B0503020204020204" pitchFamily="34" charset="0"/>
            </a:endParaRPr>
          </a:p>
          <a:p>
            <a:pPr algn="just">
              <a:spcBef>
                <a:spcPts val="0"/>
              </a:spcBef>
            </a:pPr>
            <a:r>
              <a:rPr lang="cs-CZ" sz="2200" b="1" dirty="0">
                <a:latin typeface="Corbel" panose="020B0503020204020204" pitchFamily="34" charset="0"/>
                <a:hlinkClick r:id="rId3"/>
              </a:rPr>
              <a:t>Pokyny k doplnění žádosti o podporu v IS KP14+ před vydáním </a:t>
            </a:r>
          </a:p>
          <a:p>
            <a:pPr algn="just">
              <a:spcBef>
                <a:spcPts val="0"/>
              </a:spcBef>
            </a:pPr>
            <a:r>
              <a:rPr lang="cs-CZ" sz="2200" b="1" dirty="0">
                <a:latin typeface="Corbel" panose="020B0503020204020204" pitchFamily="34" charset="0"/>
                <a:hlinkClick r:id="rId3"/>
              </a:rPr>
              <a:t>právního aktu</a:t>
            </a:r>
            <a:r>
              <a:rPr lang="cs-CZ" sz="2200" b="1" dirty="0">
                <a:latin typeface="Corbel" panose="020B0503020204020204" pitchFamily="34" charset="0"/>
              </a:rPr>
              <a:t> </a:t>
            </a:r>
            <a:r>
              <a:rPr lang="cs-CZ" sz="2200" dirty="0">
                <a:latin typeface="Corbel" panose="020B0503020204020204" pitchFamily="34" charset="0"/>
              </a:rPr>
              <a:t>(v aktuálním vydání).</a:t>
            </a:r>
          </a:p>
          <a:p>
            <a:pPr marL="0" indent="0" algn="just">
              <a:spcBef>
                <a:spcPts val="0"/>
              </a:spcBef>
              <a:buNone/>
            </a:pPr>
            <a:endParaRPr lang="cs-CZ" sz="2200" dirty="0">
              <a:latin typeface="Corbel" panose="020B0503020204020204" pitchFamily="34" charset="0"/>
            </a:endParaRPr>
          </a:p>
          <a:p>
            <a:pPr lvl="1">
              <a:spcBef>
                <a:spcPts val="0"/>
              </a:spcBef>
              <a:spcAft>
                <a:spcPts val="600"/>
              </a:spcAft>
            </a:pPr>
            <a:r>
              <a:rPr lang="cs-CZ" sz="2200" dirty="0">
                <a:latin typeface="Corbel" panose="020B0503020204020204" pitchFamily="34" charset="0"/>
              </a:rPr>
              <a:t>https://www.esfcr.cz/formulare-pro-uzavreni-pravniho-aktu-a-vzory-pravnich-aktu-o-poskytnuti-podpory-na-projekt-opz/-/dokument/798824</a:t>
            </a:r>
          </a:p>
          <a:p>
            <a:endParaRPr lang="cs-CZ" dirty="0"/>
          </a:p>
        </p:txBody>
      </p:sp>
      <p:pic>
        <p:nvPicPr>
          <p:cNvPr id="4" name="Picture 2">
            <a:extLst>
              <a:ext uri="{FF2B5EF4-FFF2-40B4-BE49-F238E27FC236}">
                <a16:creationId xmlns:a16="http://schemas.microsoft.com/office/drawing/2014/main" id="{8564EE86-1E89-4BB9-B72E-FB85A85BA2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76325"/>
            <a:ext cx="2371725" cy="5571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délník 4">
            <a:extLst>
              <a:ext uri="{FF2B5EF4-FFF2-40B4-BE49-F238E27FC236}">
                <a16:creationId xmlns:a16="http://schemas.microsoft.com/office/drawing/2014/main" id="{7C68445E-7991-4E96-A706-698274890D3D}"/>
              </a:ext>
            </a:extLst>
          </p:cNvPr>
          <p:cNvSpPr/>
          <p:nvPr/>
        </p:nvSpPr>
        <p:spPr>
          <a:xfrm>
            <a:off x="154124" y="5781675"/>
            <a:ext cx="1368152" cy="311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a:extLst>
              <a:ext uri="{FF2B5EF4-FFF2-40B4-BE49-F238E27FC236}">
                <a16:creationId xmlns:a16="http://schemas.microsoft.com/office/drawing/2014/main" id="{1AD87DAC-8005-49BF-B63D-95643B46CDB3}"/>
              </a:ext>
            </a:extLst>
          </p:cNvPr>
          <p:cNvSpPr/>
          <p:nvPr/>
        </p:nvSpPr>
        <p:spPr>
          <a:xfrm>
            <a:off x="298140" y="3124379"/>
            <a:ext cx="1080120" cy="6964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634798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FCE4E1-DFA3-49E5-AA64-539D6AE708A1}"/>
              </a:ext>
            </a:extLst>
          </p:cNvPr>
          <p:cNvSpPr>
            <a:spLocks noGrp="1"/>
          </p:cNvSpPr>
          <p:nvPr>
            <p:ph type="title"/>
          </p:nvPr>
        </p:nvSpPr>
        <p:spPr>
          <a:xfrm>
            <a:off x="838200" y="365126"/>
            <a:ext cx="10515600" cy="621846"/>
          </a:xfrm>
        </p:spPr>
        <p:txBody>
          <a:bodyPr>
            <a:normAutofit fontScale="90000"/>
          </a:bodyPr>
          <a:lstStyle/>
          <a:p>
            <a:pPr algn="ctr"/>
            <a:r>
              <a:rPr lang="cs-CZ" b="1" dirty="0">
                <a:latin typeface="Corbel" panose="020B0503020204020204" pitchFamily="34" charset="0"/>
              </a:rPr>
              <a:t>Rozpočet jednotkový </a:t>
            </a:r>
          </a:p>
        </p:txBody>
      </p:sp>
      <p:pic>
        <p:nvPicPr>
          <p:cNvPr id="4" name="Picture 2">
            <a:extLst>
              <a:ext uri="{FF2B5EF4-FFF2-40B4-BE49-F238E27FC236}">
                <a16:creationId xmlns:a16="http://schemas.microsoft.com/office/drawing/2014/main" id="{0FE888A6-DA1E-43F6-95BC-C9E913F0AFD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1347" y="986972"/>
            <a:ext cx="6169125" cy="5505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6">
            <a:extLst>
              <a:ext uri="{FF2B5EF4-FFF2-40B4-BE49-F238E27FC236}">
                <a16:creationId xmlns:a16="http://schemas.microsoft.com/office/drawing/2014/main" id="{71B0AEC9-3BEA-4A0B-818C-C9FF8BCFDD6C}"/>
              </a:ext>
            </a:extLst>
          </p:cNvPr>
          <p:cNvSpPr txBox="1">
            <a:spLocks/>
          </p:cNvSpPr>
          <p:nvPr/>
        </p:nvSpPr>
        <p:spPr>
          <a:xfrm>
            <a:off x="7190069" y="1104031"/>
            <a:ext cx="3637587" cy="52241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buFont typeface="Wingdings" panose="05000000000000000000" pitchFamily="2" charset="2"/>
              <a:buChar char=""/>
            </a:pPr>
            <a:r>
              <a:rPr lang="cs-CZ" sz="2400" dirty="0"/>
              <a:t>Přímá editace nákladů.</a:t>
            </a:r>
          </a:p>
          <a:p>
            <a:pPr marL="0" indent="0">
              <a:spcBef>
                <a:spcPts val="0"/>
              </a:spcBef>
              <a:spcAft>
                <a:spcPts val="1200"/>
              </a:spcAft>
              <a:buNone/>
            </a:pPr>
            <a:endParaRPr lang="cs-CZ" sz="2400" dirty="0"/>
          </a:p>
          <a:p>
            <a:pPr>
              <a:spcBef>
                <a:spcPts val="0"/>
              </a:spcBef>
              <a:spcAft>
                <a:spcPts val="1200"/>
              </a:spcAft>
              <a:buFont typeface="Wingdings" panose="05000000000000000000" pitchFamily="2" charset="2"/>
              <a:buChar char=""/>
            </a:pPr>
            <a:r>
              <a:rPr lang="cs-CZ" sz="2400" b="1" dirty="0"/>
              <a:t>Editovat vše </a:t>
            </a:r>
            <a:r>
              <a:rPr lang="cs-CZ" sz="2400" dirty="0"/>
              <a:t>(tlačítko </a:t>
            </a:r>
            <a:br>
              <a:rPr lang="cs-CZ" sz="2400" dirty="0"/>
            </a:br>
            <a:r>
              <a:rPr lang="cs-CZ" sz="2400" dirty="0"/>
              <a:t>pod rozpočtem umožňuje přímé vpisování nákladů do  rozpočtu. </a:t>
            </a:r>
            <a:br>
              <a:rPr lang="cs-CZ" sz="2400" dirty="0"/>
            </a:br>
            <a:r>
              <a:rPr lang="cs-CZ" sz="2400" dirty="0"/>
              <a:t>Po vyplnění celého rozpočtu tem) –stačí zmáčknout </a:t>
            </a:r>
            <a:r>
              <a:rPr lang="cs-CZ" sz="2400" b="1" dirty="0"/>
              <a:t>Uložit vše</a:t>
            </a:r>
            <a:r>
              <a:rPr lang="cs-CZ" sz="2400" dirty="0"/>
              <a:t>.</a:t>
            </a:r>
            <a:r>
              <a:rPr lang="cs-CZ" sz="2400" b="1" dirty="0"/>
              <a:t> </a:t>
            </a:r>
          </a:p>
          <a:p>
            <a:pPr marL="0" indent="0">
              <a:spcBef>
                <a:spcPts val="0"/>
              </a:spcBef>
              <a:spcAft>
                <a:spcPts val="1200"/>
              </a:spcAft>
              <a:buNone/>
            </a:pPr>
            <a:endParaRPr lang="cs-CZ" sz="2400" b="1" dirty="0"/>
          </a:p>
          <a:p>
            <a:pPr>
              <a:spcBef>
                <a:spcPts val="0"/>
              </a:spcBef>
              <a:spcAft>
                <a:spcPts val="1200"/>
              </a:spcAft>
              <a:buFont typeface="Wingdings" panose="05000000000000000000" pitchFamily="2" charset="2"/>
              <a:buChar char=""/>
            </a:pPr>
            <a:r>
              <a:rPr lang="cs-CZ" sz="2400" b="1" u="sng" dirty="0"/>
              <a:t>Možno exportovat </a:t>
            </a:r>
            <a:br>
              <a:rPr lang="cs-CZ" sz="2400" b="1" u="sng" dirty="0"/>
            </a:br>
            <a:r>
              <a:rPr lang="cs-CZ" sz="2400" b="1" u="sng" dirty="0"/>
              <a:t>do Excelu!!!</a:t>
            </a:r>
          </a:p>
        </p:txBody>
      </p:sp>
    </p:spTree>
    <p:extLst>
      <p:ext uri="{BB962C8B-B14F-4D97-AF65-F5344CB8AC3E}">
        <p14:creationId xmlns:p14="http://schemas.microsoft.com/office/powerpoint/2010/main" val="42249340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C980D7-F9B7-464D-A554-D07A8E654648}"/>
              </a:ext>
            </a:extLst>
          </p:cNvPr>
          <p:cNvSpPr>
            <a:spLocks noGrp="1"/>
          </p:cNvSpPr>
          <p:nvPr>
            <p:ph type="title"/>
          </p:nvPr>
        </p:nvSpPr>
        <p:spPr>
          <a:xfrm>
            <a:off x="838200" y="203200"/>
            <a:ext cx="10515600" cy="769258"/>
          </a:xfrm>
        </p:spPr>
        <p:txBody>
          <a:bodyPr>
            <a:normAutofit/>
          </a:bodyPr>
          <a:lstStyle/>
          <a:p>
            <a:pPr algn="ctr"/>
            <a:r>
              <a:rPr lang="cs-CZ" b="1" dirty="0">
                <a:latin typeface="Corbel" panose="020B0503020204020204" pitchFamily="34" charset="0"/>
              </a:rPr>
              <a:t>Rozpočet jednotkový </a:t>
            </a:r>
          </a:p>
        </p:txBody>
      </p:sp>
      <p:sp>
        <p:nvSpPr>
          <p:cNvPr id="3" name="Zástupný symbol pro obsah 2">
            <a:extLst>
              <a:ext uri="{FF2B5EF4-FFF2-40B4-BE49-F238E27FC236}">
                <a16:creationId xmlns:a16="http://schemas.microsoft.com/office/drawing/2014/main" id="{8F9F461F-24D2-4AB0-81A1-510CD99F01B5}"/>
              </a:ext>
            </a:extLst>
          </p:cNvPr>
          <p:cNvSpPr>
            <a:spLocks noGrp="1"/>
          </p:cNvSpPr>
          <p:nvPr>
            <p:ph idx="1"/>
          </p:nvPr>
        </p:nvSpPr>
        <p:spPr/>
        <p:txBody>
          <a:bodyPr/>
          <a:lstStyle/>
          <a:p>
            <a:endParaRPr lang="cs-CZ" dirty="0"/>
          </a:p>
        </p:txBody>
      </p:sp>
      <p:pic>
        <p:nvPicPr>
          <p:cNvPr id="4" name="Picture 2">
            <a:extLst>
              <a:ext uri="{FF2B5EF4-FFF2-40B4-BE49-F238E27FC236}">
                <a16:creationId xmlns:a16="http://schemas.microsoft.com/office/drawing/2014/main" id="{28567189-5656-4E17-9B78-CE309996E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940" y="1304979"/>
            <a:ext cx="8773484" cy="3891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5">
            <a:extLst>
              <a:ext uri="{FF2B5EF4-FFF2-40B4-BE49-F238E27FC236}">
                <a16:creationId xmlns:a16="http://schemas.microsoft.com/office/drawing/2014/main" id="{C550DC80-E15C-41B5-B8BB-A983CCD3CB60}"/>
              </a:ext>
            </a:extLst>
          </p:cNvPr>
          <p:cNvSpPr txBox="1">
            <a:spLocks/>
          </p:cNvSpPr>
          <p:nvPr/>
        </p:nvSpPr>
        <p:spPr>
          <a:xfrm>
            <a:off x="838200" y="5419636"/>
            <a:ext cx="9264294" cy="1235164"/>
          </a:xfrm>
          <a:prstGeom prst="rect">
            <a:avLst/>
          </a:prstGeom>
        </p:spPr>
        <p:txBody>
          <a:bodyPr vert="horz" lIns="91440" tIns="45720" rIns="91440" bIns="45720" rtlCol="0" anchor="ctr">
            <a:no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cs-CZ" sz="1800" dirty="0">
                <a:solidFill>
                  <a:schemeClr val="tx1"/>
                </a:solidFill>
                <a:latin typeface="Corbel" panose="020B0503020204020204" pitchFamily="34" charset="0"/>
              </a:rPr>
              <a:t>Editace po jednotlivých řádcích.</a:t>
            </a:r>
          </a:p>
          <a:p>
            <a:pPr marL="285750" indent="-285750" algn="just">
              <a:buFont typeface="Arial" panose="020B0604020202020204" pitchFamily="34" charset="0"/>
              <a:buChar char="•"/>
            </a:pPr>
            <a:r>
              <a:rPr lang="cs-CZ" sz="1800" dirty="0">
                <a:solidFill>
                  <a:schemeClr val="tx1"/>
                </a:solidFill>
                <a:latin typeface="Corbel" panose="020B0503020204020204" pitchFamily="34" charset="0"/>
              </a:rPr>
              <a:t>Aktivní řádek možno editovat přímo </a:t>
            </a:r>
            <a:r>
              <a:rPr lang="cs-CZ" sz="1800" u="sng" dirty="0">
                <a:solidFill>
                  <a:schemeClr val="tx1"/>
                </a:solidFill>
                <a:latin typeface="Corbel" panose="020B0503020204020204" pitchFamily="34" charset="0"/>
              </a:rPr>
              <a:t>pod</a:t>
            </a:r>
            <a:r>
              <a:rPr lang="cs-CZ" sz="1800" dirty="0">
                <a:solidFill>
                  <a:schemeClr val="tx1"/>
                </a:solidFill>
                <a:latin typeface="Corbel" panose="020B0503020204020204" pitchFamily="34" charset="0"/>
              </a:rPr>
              <a:t> rozpočtem.</a:t>
            </a:r>
          </a:p>
          <a:p>
            <a:pPr marL="285750" indent="-285750" algn="just">
              <a:buFont typeface="Arial" panose="020B0604020202020204" pitchFamily="34" charset="0"/>
              <a:buChar char="•"/>
            </a:pPr>
            <a:r>
              <a:rPr lang="cs-CZ" sz="1800" dirty="0">
                <a:solidFill>
                  <a:schemeClr val="tx1"/>
                </a:solidFill>
                <a:latin typeface="Corbel" panose="020B0503020204020204" pitchFamily="34" charset="0"/>
              </a:rPr>
              <a:t>U položek označených zelenou fajfkou, je možno vytvářet podpoložky – přes tlačítko Nový záznam.</a:t>
            </a:r>
          </a:p>
          <a:p>
            <a:pPr marL="285750" indent="-285750" algn="just">
              <a:buFont typeface="Arial" panose="020B0604020202020204" pitchFamily="34" charset="0"/>
              <a:buChar char="•"/>
            </a:pPr>
            <a:r>
              <a:rPr lang="cs-CZ" sz="1800" dirty="0">
                <a:solidFill>
                  <a:schemeClr val="tx1"/>
                </a:solidFill>
                <a:latin typeface="Corbel" panose="020B0503020204020204" pitchFamily="34" charset="0"/>
              </a:rPr>
              <a:t>Každou vyplněnou/založenou položku je potřeba ULOŽIT!!!</a:t>
            </a:r>
          </a:p>
        </p:txBody>
      </p:sp>
    </p:spTree>
    <p:extLst>
      <p:ext uri="{BB962C8B-B14F-4D97-AF65-F5344CB8AC3E}">
        <p14:creationId xmlns:p14="http://schemas.microsoft.com/office/powerpoint/2010/main" val="5429594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FF838A-ACDA-478B-9091-C6A90E060D3F}"/>
              </a:ext>
            </a:extLst>
          </p:cNvPr>
          <p:cNvSpPr>
            <a:spLocks noGrp="1"/>
          </p:cNvSpPr>
          <p:nvPr>
            <p:ph type="title"/>
          </p:nvPr>
        </p:nvSpPr>
        <p:spPr>
          <a:xfrm>
            <a:off x="838200" y="116115"/>
            <a:ext cx="10515600" cy="914399"/>
          </a:xfrm>
        </p:spPr>
        <p:txBody>
          <a:bodyPr/>
          <a:lstStyle/>
          <a:p>
            <a:pPr algn="ctr"/>
            <a:r>
              <a:rPr lang="cs-CZ" b="1" dirty="0">
                <a:latin typeface="Corbel" panose="020B0503020204020204" pitchFamily="34" charset="0"/>
              </a:rPr>
              <a:t>Přehled zdrojů financování</a:t>
            </a:r>
          </a:p>
        </p:txBody>
      </p:sp>
      <p:sp>
        <p:nvSpPr>
          <p:cNvPr id="4" name="Obdélník 3">
            <a:extLst>
              <a:ext uri="{FF2B5EF4-FFF2-40B4-BE49-F238E27FC236}">
                <a16:creationId xmlns:a16="http://schemas.microsoft.com/office/drawing/2014/main" id="{EBBE1370-7943-41EC-B58A-CCD79AEEAFA6}"/>
              </a:ext>
            </a:extLst>
          </p:cNvPr>
          <p:cNvSpPr/>
          <p:nvPr/>
        </p:nvSpPr>
        <p:spPr>
          <a:xfrm>
            <a:off x="4757652" y="3244334"/>
            <a:ext cx="2676695" cy="369332"/>
          </a:xfrm>
          <a:prstGeom prst="rect">
            <a:avLst/>
          </a:prstGeom>
        </p:spPr>
        <p:txBody>
          <a:bodyPr wrap="none">
            <a:spAutoFit/>
          </a:bodyPr>
          <a:lstStyle/>
          <a:p>
            <a:r>
              <a:rPr lang="cs-CZ" dirty="0"/>
              <a:t>Přehled zdrojů financování</a:t>
            </a:r>
          </a:p>
        </p:txBody>
      </p:sp>
      <p:pic>
        <p:nvPicPr>
          <p:cNvPr id="5" name="Picture 2">
            <a:extLst>
              <a:ext uri="{FF2B5EF4-FFF2-40B4-BE49-F238E27FC236}">
                <a16:creationId xmlns:a16="http://schemas.microsoft.com/office/drawing/2014/main" id="{1729FC8F-7F39-4086-93C5-6D8BDEDB9C6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3987" y="925506"/>
            <a:ext cx="9812877" cy="4637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ástupný symbol pro obsah 4">
            <a:extLst>
              <a:ext uri="{FF2B5EF4-FFF2-40B4-BE49-F238E27FC236}">
                <a16:creationId xmlns:a16="http://schemas.microsoft.com/office/drawing/2014/main" id="{4A5B1102-4079-4483-B6C2-9A55D58BEB2C}"/>
              </a:ext>
            </a:extLst>
          </p:cNvPr>
          <p:cNvSpPr txBox="1">
            <a:spLocks/>
          </p:cNvSpPr>
          <p:nvPr/>
        </p:nvSpPr>
        <p:spPr>
          <a:xfrm>
            <a:off x="153987" y="5683466"/>
            <a:ext cx="8249784" cy="11787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buFont typeface="Wingdings" panose="05000000000000000000" pitchFamily="2" charset="2"/>
              <a:buChar char=""/>
            </a:pPr>
            <a:r>
              <a:rPr lang="cs-CZ" sz="2200" dirty="0"/>
              <a:t>Rozpad zdrojů financování pomocí tlačítka Rozpad financí.</a:t>
            </a:r>
          </a:p>
          <a:p>
            <a:pPr marL="0" indent="0" algn="just">
              <a:spcBef>
                <a:spcPts val="0"/>
              </a:spcBef>
              <a:buNone/>
            </a:pPr>
            <a:endParaRPr lang="cs-CZ" sz="2200" dirty="0"/>
          </a:p>
          <a:p>
            <a:pPr algn="just">
              <a:spcBef>
                <a:spcPts val="0"/>
              </a:spcBef>
              <a:buFont typeface="Wingdings" panose="05000000000000000000" pitchFamily="2" charset="2"/>
              <a:buChar char=""/>
            </a:pPr>
            <a:r>
              <a:rPr lang="cs-CZ" sz="2200" dirty="0"/>
              <a:t>Po každé změně rozpočtu nutno provést rozpad financí znovu.</a:t>
            </a:r>
          </a:p>
          <a:p>
            <a:pPr marL="0" indent="0" algn="just">
              <a:spcBef>
                <a:spcPts val="0"/>
              </a:spcBef>
              <a:buFont typeface="Arial" panose="020B0604020202020204" pitchFamily="34" charset="0"/>
              <a:buNone/>
            </a:pPr>
            <a:endParaRPr lang="cs-CZ" sz="2000" dirty="0"/>
          </a:p>
        </p:txBody>
      </p:sp>
      <p:pic>
        <p:nvPicPr>
          <p:cNvPr id="7" name="Picture 3">
            <a:extLst>
              <a:ext uri="{FF2B5EF4-FFF2-40B4-BE49-F238E27FC236}">
                <a16:creationId xmlns:a16="http://schemas.microsoft.com/office/drawing/2014/main" id="{F378C9DC-AE5B-42BC-B8E8-60DD46DB7C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3851" y="3744687"/>
            <a:ext cx="3454079" cy="2627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Přímá spojnice se šipkou 7">
            <a:extLst>
              <a:ext uri="{FF2B5EF4-FFF2-40B4-BE49-F238E27FC236}">
                <a16:creationId xmlns:a16="http://schemas.microsoft.com/office/drawing/2014/main" id="{F0114DA7-F944-485F-8044-333F8F1E4E88}"/>
              </a:ext>
            </a:extLst>
          </p:cNvPr>
          <p:cNvCxnSpPr>
            <a:cxnSpLocks/>
            <a:endCxn id="7" idx="1"/>
          </p:cNvCxnSpPr>
          <p:nvPr/>
        </p:nvCxnSpPr>
        <p:spPr>
          <a:xfrm>
            <a:off x="5294707" y="4032303"/>
            <a:ext cx="3259144" cy="1026317"/>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0" name="Obdélník 9">
            <a:extLst>
              <a:ext uri="{FF2B5EF4-FFF2-40B4-BE49-F238E27FC236}">
                <a16:creationId xmlns:a16="http://schemas.microsoft.com/office/drawing/2014/main" id="{FA237E27-0D11-459C-8866-298796AB67F8}"/>
              </a:ext>
            </a:extLst>
          </p:cNvPr>
          <p:cNvSpPr/>
          <p:nvPr/>
        </p:nvSpPr>
        <p:spPr>
          <a:xfrm>
            <a:off x="2014348" y="3429000"/>
            <a:ext cx="3065652" cy="4957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a:extLst>
              <a:ext uri="{FF2B5EF4-FFF2-40B4-BE49-F238E27FC236}">
                <a16:creationId xmlns:a16="http://schemas.microsoft.com/office/drawing/2014/main" id="{8480FB84-7FD3-4F81-86CC-0E6B36B94673}"/>
              </a:ext>
            </a:extLst>
          </p:cNvPr>
          <p:cNvSpPr/>
          <p:nvPr/>
        </p:nvSpPr>
        <p:spPr>
          <a:xfrm>
            <a:off x="211694" y="4032304"/>
            <a:ext cx="1802654" cy="3364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8061602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F9D2BE-172B-46C6-BF10-FC755F5CB0B7}"/>
              </a:ext>
            </a:extLst>
          </p:cNvPr>
          <p:cNvSpPr>
            <a:spLocks noGrp="1"/>
          </p:cNvSpPr>
          <p:nvPr>
            <p:ph type="title"/>
          </p:nvPr>
        </p:nvSpPr>
        <p:spPr>
          <a:xfrm>
            <a:off x="838200" y="95665"/>
            <a:ext cx="10515600" cy="905821"/>
          </a:xfrm>
        </p:spPr>
        <p:txBody>
          <a:bodyPr>
            <a:normAutofit/>
          </a:bodyPr>
          <a:lstStyle/>
          <a:p>
            <a:pPr algn="ctr"/>
            <a:r>
              <a:rPr lang="cs-CZ" b="1" dirty="0">
                <a:latin typeface="Corbel" panose="020B0503020204020204" pitchFamily="34" charset="0"/>
              </a:rPr>
              <a:t>Finanční plán</a:t>
            </a:r>
          </a:p>
        </p:txBody>
      </p:sp>
      <p:pic>
        <p:nvPicPr>
          <p:cNvPr id="5" name="Picture 2">
            <a:extLst>
              <a:ext uri="{FF2B5EF4-FFF2-40B4-BE49-F238E27FC236}">
                <a16:creationId xmlns:a16="http://schemas.microsoft.com/office/drawing/2014/main" id="{30390EEB-B0B7-47DD-AD86-ED70D2D8F94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34921" y="900146"/>
            <a:ext cx="7322158"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bdélník 5">
            <a:extLst>
              <a:ext uri="{FF2B5EF4-FFF2-40B4-BE49-F238E27FC236}">
                <a16:creationId xmlns:a16="http://schemas.microsoft.com/office/drawing/2014/main" id="{986E0EC2-B543-4487-89E1-3F461A40C57C}"/>
              </a:ext>
            </a:extLst>
          </p:cNvPr>
          <p:cNvSpPr/>
          <p:nvPr/>
        </p:nvSpPr>
        <p:spPr>
          <a:xfrm>
            <a:off x="5720014" y="4840842"/>
            <a:ext cx="1800200" cy="4106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 name="Zástupný symbol pro obsah 4">
            <a:extLst>
              <a:ext uri="{FF2B5EF4-FFF2-40B4-BE49-F238E27FC236}">
                <a16:creationId xmlns:a16="http://schemas.microsoft.com/office/drawing/2014/main" id="{5277DD60-D91E-482D-8EF4-4337E351C203}"/>
              </a:ext>
            </a:extLst>
          </p:cNvPr>
          <p:cNvSpPr txBox="1">
            <a:spLocks/>
          </p:cNvSpPr>
          <p:nvPr/>
        </p:nvSpPr>
        <p:spPr>
          <a:xfrm>
            <a:off x="522514" y="5755101"/>
            <a:ext cx="10831286" cy="10072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buFont typeface="Wingdings" panose="05000000000000000000" pitchFamily="2" charset="2"/>
              <a:buChar char=""/>
            </a:pPr>
            <a:r>
              <a:rPr lang="cs-CZ" sz="2000" dirty="0"/>
              <a:t>Možno vytvářet ručně pomocí vyplňování žlutých polí.</a:t>
            </a:r>
          </a:p>
          <a:p>
            <a:pPr algn="just">
              <a:spcBef>
                <a:spcPts val="0"/>
              </a:spcBef>
              <a:buFont typeface="Wingdings" panose="05000000000000000000" pitchFamily="2" charset="2"/>
              <a:buChar char=""/>
            </a:pPr>
            <a:r>
              <a:rPr lang="cs-CZ" sz="2000" dirty="0"/>
              <a:t>Kontrola shody částek finančního plánu a rozpočtu.</a:t>
            </a:r>
          </a:p>
          <a:p>
            <a:pPr algn="just">
              <a:spcBef>
                <a:spcPts val="0"/>
              </a:spcBef>
              <a:buFont typeface="Wingdings" panose="05000000000000000000" pitchFamily="2" charset="2"/>
              <a:buChar char=""/>
            </a:pPr>
            <a:r>
              <a:rPr lang="cs-CZ" sz="2000" dirty="0"/>
              <a:t>Možno vygenerovat finanční plán - podle nastavení výzvy.</a:t>
            </a:r>
          </a:p>
        </p:txBody>
      </p:sp>
    </p:spTree>
    <p:extLst>
      <p:ext uri="{BB962C8B-B14F-4D97-AF65-F5344CB8AC3E}">
        <p14:creationId xmlns:p14="http://schemas.microsoft.com/office/powerpoint/2010/main" val="3516059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AC6354-EBCB-4EA0-88B7-BF911E23B9BF}"/>
              </a:ext>
            </a:extLst>
          </p:cNvPr>
          <p:cNvSpPr>
            <a:spLocks noGrp="1"/>
          </p:cNvSpPr>
          <p:nvPr>
            <p:ph type="title"/>
          </p:nvPr>
        </p:nvSpPr>
        <p:spPr>
          <a:xfrm>
            <a:off x="838200" y="1"/>
            <a:ext cx="10515600" cy="595086"/>
          </a:xfrm>
        </p:spPr>
        <p:txBody>
          <a:bodyPr>
            <a:normAutofit/>
          </a:bodyPr>
          <a:lstStyle/>
          <a:p>
            <a:r>
              <a:rPr lang="cs-CZ" sz="2800" b="1" dirty="0"/>
              <a:t>Míra podpory – rozpad zdrojů financování</a:t>
            </a:r>
          </a:p>
        </p:txBody>
      </p:sp>
      <p:graphicFrame>
        <p:nvGraphicFramePr>
          <p:cNvPr id="6" name="Zástupný symbol pro obsah 5">
            <a:extLst>
              <a:ext uri="{FF2B5EF4-FFF2-40B4-BE49-F238E27FC236}">
                <a16:creationId xmlns:a16="http://schemas.microsoft.com/office/drawing/2014/main" id="{6EC7E495-0562-41BD-96F7-932927E9F7E5}"/>
              </a:ext>
            </a:extLst>
          </p:cNvPr>
          <p:cNvGraphicFramePr>
            <a:graphicFrameLocks noGrp="1"/>
          </p:cNvGraphicFramePr>
          <p:nvPr>
            <p:ph idx="1"/>
            <p:extLst>
              <p:ext uri="{D42A27DB-BD31-4B8C-83A1-F6EECF244321}">
                <p14:modId xmlns:p14="http://schemas.microsoft.com/office/powerpoint/2010/main" val="2984516528"/>
              </p:ext>
            </p:extLst>
          </p:nvPr>
        </p:nvGraphicFramePr>
        <p:xfrm>
          <a:off x="838200" y="783161"/>
          <a:ext cx="10515599" cy="6074838"/>
        </p:xfrm>
        <a:graphic>
          <a:graphicData uri="http://schemas.openxmlformats.org/drawingml/2006/table">
            <a:tbl>
              <a:tblPr firstRow="1" bandRow="1">
                <a:tableStyleId>{5C22544A-7EE6-4342-B048-85BDC9FD1C3A}</a:tableStyleId>
              </a:tblPr>
              <a:tblGrid>
                <a:gridCol w="4789190">
                  <a:extLst>
                    <a:ext uri="{9D8B030D-6E8A-4147-A177-3AD203B41FA5}">
                      <a16:colId xmlns:a16="http://schemas.microsoft.com/office/drawing/2014/main" val="1216720355"/>
                    </a:ext>
                  </a:extLst>
                </a:gridCol>
                <a:gridCol w="2312102">
                  <a:extLst>
                    <a:ext uri="{9D8B030D-6E8A-4147-A177-3AD203B41FA5}">
                      <a16:colId xmlns:a16="http://schemas.microsoft.com/office/drawing/2014/main" val="1169663112"/>
                    </a:ext>
                  </a:extLst>
                </a:gridCol>
                <a:gridCol w="1985568">
                  <a:extLst>
                    <a:ext uri="{9D8B030D-6E8A-4147-A177-3AD203B41FA5}">
                      <a16:colId xmlns:a16="http://schemas.microsoft.com/office/drawing/2014/main" val="2581819553"/>
                    </a:ext>
                  </a:extLst>
                </a:gridCol>
                <a:gridCol w="1428739">
                  <a:extLst>
                    <a:ext uri="{9D8B030D-6E8A-4147-A177-3AD203B41FA5}">
                      <a16:colId xmlns:a16="http://schemas.microsoft.com/office/drawing/2014/main" val="3984637603"/>
                    </a:ext>
                  </a:extLst>
                </a:gridCol>
              </a:tblGrid>
              <a:tr h="249831">
                <a:tc>
                  <a:txBody>
                    <a:bodyPr/>
                    <a:lstStyle/>
                    <a:p>
                      <a:pPr marL="36195" marR="36195" algn="ctr">
                        <a:spcBef>
                          <a:spcPts val="300"/>
                        </a:spcBef>
                        <a:spcAft>
                          <a:spcPts val="0"/>
                        </a:spcAft>
                      </a:pPr>
                      <a:r>
                        <a:rPr lang="cs-CZ" sz="1600" dirty="0">
                          <a:effectLst/>
                        </a:rPr>
                        <a:t>Typ příjemce dle pravidel spolufinancování</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162" marR="39162" marT="0" marB="0"/>
                </a:tc>
                <a:tc>
                  <a:txBody>
                    <a:bodyPr/>
                    <a:lstStyle/>
                    <a:p>
                      <a:pPr marL="36195" marR="36195" algn="ctr">
                        <a:spcBef>
                          <a:spcPts val="300"/>
                        </a:spcBef>
                        <a:spcAft>
                          <a:spcPts val="0"/>
                        </a:spcAft>
                      </a:pPr>
                      <a:r>
                        <a:rPr lang="cs-CZ" sz="1600" dirty="0">
                          <a:effectLst/>
                        </a:rPr>
                        <a:t>Evropský podíl</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162" marR="39162" marT="0" marB="0"/>
                </a:tc>
                <a:tc>
                  <a:txBody>
                    <a:bodyPr/>
                    <a:lstStyle/>
                    <a:p>
                      <a:pPr marL="36195" marR="36195" algn="ctr">
                        <a:spcBef>
                          <a:spcPts val="300"/>
                        </a:spcBef>
                        <a:spcAft>
                          <a:spcPts val="0"/>
                        </a:spcAft>
                      </a:pPr>
                      <a:r>
                        <a:rPr lang="cs-CZ" sz="1600">
                          <a:effectLst/>
                        </a:rPr>
                        <a:t>Příjemce</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39162" marR="39162" marT="0" marB="0"/>
                </a:tc>
                <a:tc>
                  <a:txBody>
                    <a:bodyPr/>
                    <a:lstStyle/>
                    <a:p>
                      <a:pPr marL="36195" marR="36195" algn="ctr">
                        <a:spcBef>
                          <a:spcPts val="300"/>
                        </a:spcBef>
                        <a:spcAft>
                          <a:spcPts val="0"/>
                        </a:spcAft>
                      </a:pPr>
                      <a:r>
                        <a:rPr lang="cs-CZ" sz="1600" dirty="0">
                          <a:effectLst/>
                        </a:rPr>
                        <a:t>Státní rozpočet</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162" marR="39162" marT="0" marB="0"/>
                </a:tc>
                <a:extLst>
                  <a:ext uri="{0D108BD9-81ED-4DB2-BD59-A6C34878D82A}">
                    <a16:rowId xmlns:a16="http://schemas.microsoft.com/office/drawing/2014/main" val="3008162440"/>
                  </a:ext>
                </a:extLst>
              </a:tr>
              <a:tr h="526141">
                <a:tc>
                  <a:txBody>
                    <a:bodyPr/>
                    <a:lstStyle/>
                    <a:p>
                      <a:pPr marL="36195" marR="36195">
                        <a:spcBef>
                          <a:spcPts val="300"/>
                        </a:spcBef>
                        <a:spcAft>
                          <a:spcPts val="0"/>
                        </a:spcAft>
                      </a:pPr>
                      <a:r>
                        <a:rPr lang="cs-CZ" sz="1500">
                          <a:effectLst/>
                          <a:latin typeface="Corbel" panose="020B0503020204020204" pitchFamily="34" charset="0"/>
                        </a:rPr>
                        <a:t>Školy a školská zařízení zřizovaná ministerstvy dle školského zákona (č. 561/2004 Sb.)</a:t>
                      </a:r>
                      <a:endParaRPr lang="cs-CZ" sz="15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tc>
                <a:tc>
                  <a:txBody>
                    <a:bodyPr/>
                    <a:lstStyle/>
                    <a:p>
                      <a:pPr marL="36195" marR="36195" algn="ctr">
                        <a:spcBef>
                          <a:spcPts val="300"/>
                        </a:spcBef>
                        <a:spcAft>
                          <a:spcPts val="0"/>
                        </a:spcAft>
                      </a:pPr>
                      <a:r>
                        <a:rPr lang="cs-CZ" sz="1800">
                          <a:effectLst/>
                          <a:latin typeface="Corbel" panose="020B0503020204020204" pitchFamily="34" charset="0"/>
                        </a:rPr>
                        <a:t>85 %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tc>
                  <a:txBody>
                    <a:bodyPr/>
                    <a:lstStyle/>
                    <a:p>
                      <a:pPr marL="36195" marR="36195" algn="ctr">
                        <a:spcBef>
                          <a:spcPts val="300"/>
                        </a:spcBef>
                        <a:spcAft>
                          <a:spcPts val="0"/>
                        </a:spcAft>
                      </a:pPr>
                      <a:r>
                        <a:rPr lang="cs-CZ" sz="1800">
                          <a:effectLst/>
                          <a:latin typeface="Corbel" panose="020B0503020204020204" pitchFamily="34" charset="0"/>
                        </a:rPr>
                        <a:t>0 %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tc>
                  <a:txBody>
                    <a:bodyPr/>
                    <a:lstStyle/>
                    <a:p>
                      <a:pPr marL="36195" marR="36195" algn="ctr">
                        <a:spcBef>
                          <a:spcPts val="300"/>
                        </a:spcBef>
                        <a:spcAft>
                          <a:spcPts val="0"/>
                        </a:spcAft>
                      </a:pPr>
                      <a:r>
                        <a:rPr lang="cs-CZ" sz="1800">
                          <a:effectLst/>
                          <a:latin typeface="Corbel" panose="020B0503020204020204" pitchFamily="34" charset="0"/>
                        </a:rPr>
                        <a:t>15 %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extLst>
                  <a:ext uri="{0D108BD9-81ED-4DB2-BD59-A6C34878D82A}">
                    <a16:rowId xmlns:a16="http://schemas.microsoft.com/office/drawing/2014/main" val="4087409353"/>
                  </a:ext>
                </a:extLst>
              </a:tr>
              <a:tr h="830317">
                <a:tc>
                  <a:txBody>
                    <a:bodyPr/>
                    <a:lstStyle/>
                    <a:p>
                      <a:pPr marL="36195" marR="36195" lvl="0" indent="0" algn="l" defTabSz="914400" rtl="0" eaLnBrk="1" fontAlgn="auto" latinLnBrk="0" hangingPunct="1">
                        <a:lnSpc>
                          <a:spcPct val="100000"/>
                        </a:lnSpc>
                        <a:spcBef>
                          <a:spcPts val="300"/>
                        </a:spcBef>
                        <a:spcAft>
                          <a:spcPts val="0"/>
                        </a:spcAft>
                        <a:buClrTx/>
                        <a:buSzTx/>
                        <a:buFontTx/>
                        <a:buNone/>
                        <a:tabLst/>
                        <a:defRPr/>
                      </a:pPr>
                      <a:r>
                        <a:rPr lang="cs-CZ" sz="1500" dirty="0">
                          <a:effectLst/>
                          <a:latin typeface="Corbel" panose="020B0503020204020204" pitchFamily="34" charset="0"/>
                        </a:rPr>
                        <a:t>Obce, Dobrovolné svazky obcí</a:t>
                      </a:r>
                      <a:endParaRPr lang="cs-CZ" sz="1500" dirty="0">
                        <a:effectLst/>
                        <a:latin typeface="Corbel" panose="020B0503020204020204" pitchFamily="34" charset="0"/>
                        <a:ea typeface="Calibri" panose="020F0502020204030204" pitchFamily="34" charset="0"/>
                        <a:cs typeface="Times New Roman" panose="02020603050405020304" pitchFamily="18" charset="0"/>
                      </a:endParaRPr>
                    </a:p>
                    <a:p>
                      <a:pPr marL="36195" marR="36195">
                        <a:spcBef>
                          <a:spcPts val="300"/>
                        </a:spcBef>
                        <a:spcAft>
                          <a:spcPts val="0"/>
                        </a:spcAft>
                      </a:pPr>
                      <a:r>
                        <a:rPr lang="cs-CZ" sz="1500" dirty="0">
                          <a:effectLst/>
                          <a:latin typeface="Corbel" panose="020B0503020204020204" pitchFamily="34" charset="0"/>
                        </a:rPr>
                        <a:t>Příspěvkové organizace zřizované kraji a obcemi (s výjimkou škol a školských zařízení)</a:t>
                      </a:r>
                    </a:p>
                  </a:txBody>
                  <a:tcPr marL="39162" marR="39162" marT="0" marB="0"/>
                </a:tc>
                <a:tc>
                  <a:txBody>
                    <a:bodyPr/>
                    <a:lstStyle/>
                    <a:p>
                      <a:pPr marL="36195" marR="36195" algn="ctr">
                        <a:spcBef>
                          <a:spcPts val="300"/>
                        </a:spcBef>
                        <a:spcAft>
                          <a:spcPts val="0"/>
                        </a:spcAft>
                      </a:pPr>
                      <a:r>
                        <a:rPr lang="cs-CZ" sz="1800">
                          <a:effectLst/>
                          <a:latin typeface="Corbel" panose="020B0503020204020204" pitchFamily="34" charset="0"/>
                        </a:rPr>
                        <a:t>85 %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tc>
                  <a:txBody>
                    <a:bodyPr/>
                    <a:lstStyle/>
                    <a:p>
                      <a:pPr marL="36195" marR="36195" algn="ctr">
                        <a:spcBef>
                          <a:spcPts val="300"/>
                        </a:spcBef>
                        <a:spcAft>
                          <a:spcPts val="0"/>
                        </a:spcAft>
                      </a:pPr>
                      <a:r>
                        <a:rPr lang="cs-CZ" sz="1800">
                          <a:effectLst/>
                          <a:latin typeface="Corbel" panose="020B0503020204020204" pitchFamily="34" charset="0"/>
                        </a:rPr>
                        <a:t>5 %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tc>
                  <a:txBody>
                    <a:bodyPr/>
                    <a:lstStyle/>
                    <a:p>
                      <a:pPr marL="36195" marR="36195" algn="ctr">
                        <a:spcBef>
                          <a:spcPts val="300"/>
                        </a:spcBef>
                        <a:spcAft>
                          <a:spcPts val="0"/>
                        </a:spcAft>
                      </a:pPr>
                      <a:r>
                        <a:rPr lang="cs-CZ" sz="1800">
                          <a:effectLst/>
                          <a:latin typeface="Corbel" panose="020B0503020204020204" pitchFamily="34" charset="0"/>
                        </a:rPr>
                        <a:t>10 %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extLst>
                  <a:ext uri="{0D108BD9-81ED-4DB2-BD59-A6C34878D82A}">
                    <a16:rowId xmlns:a16="http://schemas.microsoft.com/office/drawing/2014/main" val="106955342"/>
                  </a:ext>
                </a:extLst>
              </a:tr>
              <a:tr h="526141">
                <a:tc>
                  <a:txBody>
                    <a:bodyPr/>
                    <a:lstStyle/>
                    <a:p>
                      <a:pPr marL="36195" marR="36195">
                        <a:spcBef>
                          <a:spcPts val="300"/>
                        </a:spcBef>
                        <a:spcAft>
                          <a:spcPts val="0"/>
                        </a:spcAft>
                      </a:pPr>
                      <a:r>
                        <a:rPr lang="cs-CZ" sz="1500">
                          <a:effectLst/>
                          <a:latin typeface="Corbel" panose="020B0503020204020204" pitchFamily="34" charset="0"/>
                        </a:rPr>
                        <a:t>Právnické osoby vykonávající činnost škol a školských zařízení (zapsané ve školském rejstříku)</a:t>
                      </a:r>
                      <a:endParaRPr lang="cs-CZ" sz="15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tc>
                <a:tc>
                  <a:txBody>
                    <a:bodyPr/>
                    <a:lstStyle/>
                    <a:p>
                      <a:pPr marL="36195" marR="36195" algn="ctr">
                        <a:spcBef>
                          <a:spcPts val="300"/>
                        </a:spcBef>
                        <a:spcAft>
                          <a:spcPts val="0"/>
                        </a:spcAft>
                      </a:pPr>
                      <a:r>
                        <a:rPr lang="cs-CZ" sz="1800">
                          <a:effectLst/>
                          <a:latin typeface="Corbel" panose="020B0503020204020204" pitchFamily="34" charset="0"/>
                        </a:rPr>
                        <a:t>85 %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tc>
                  <a:txBody>
                    <a:bodyPr/>
                    <a:lstStyle/>
                    <a:p>
                      <a:pPr marL="36195" marR="36195" algn="ctr">
                        <a:spcBef>
                          <a:spcPts val="300"/>
                        </a:spcBef>
                        <a:spcAft>
                          <a:spcPts val="0"/>
                        </a:spcAft>
                      </a:pPr>
                      <a:r>
                        <a:rPr lang="cs-CZ" sz="1800">
                          <a:effectLst/>
                          <a:latin typeface="Corbel" panose="020B0503020204020204" pitchFamily="34" charset="0"/>
                        </a:rPr>
                        <a:t>0 %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tc>
                  <a:txBody>
                    <a:bodyPr/>
                    <a:lstStyle/>
                    <a:p>
                      <a:pPr marL="36195" marR="36195" algn="ctr">
                        <a:spcBef>
                          <a:spcPts val="300"/>
                        </a:spcBef>
                        <a:spcAft>
                          <a:spcPts val="0"/>
                        </a:spcAft>
                      </a:pPr>
                      <a:r>
                        <a:rPr lang="cs-CZ" sz="1800">
                          <a:effectLst/>
                          <a:latin typeface="Corbel" panose="020B0503020204020204" pitchFamily="34" charset="0"/>
                        </a:rPr>
                        <a:t>15 %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extLst>
                  <a:ext uri="{0D108BD9-81ED-4DB2-BD59-A6C34878D82A}">
                    <a16:rowId xmlns:a16="http://schemas.microsoft.com/office/drawing/2014/main" val="2756133742"/>
                  </a:ext>
                </a:extLst>
              </a:tr>
              <a:tr h="1670313">
                <a:tc>
                  <a:txBody>
                    <a:bodyPr/>
                    <a:lstStyle/>
                    <a:p>
                      <a:pPr marL="36195" marR="36195">
                        <a:spcBef>
                          <a:spcPts val="300"/>
                        </a:spcBef>
                        <a:spcAft>
                          <a:spcPts val="0"/>
                        </a:spcAft>
                      </a:pPr>
                      <a:r>
                        <a:rPr lang="cs-CZ" sz="1500" dirty="0">
                          <a:effectLst/>
                          <a:latin typeface="Corbel" panose="020B0503020204020204" pitchFamily="34" charset="0"/>
                        </a:rPr>
                        <a:t>Soukromoprávní subjekty vykonávající veřejně prospěšnou činnost</a:t>
                      </a:r>
                    </a:p>
                    <a:p>
                      <a:pPr marL="36195" marR="36195">
                        <a:spcBef>
                          <a:spcPts val="300"/>
                        </a:spcBef>
                        <a:spcAft>
                          <a:spcPts val="0"/>
                        </a:spcAft>
                      </a:pPr>
                      <a:r>
                        <a:rPr lang="cs-CZ" sz="1500" dirty="0">
                          <a:effectLst/>
                          <a:latin typeface="Corbel" panose="020B0503020204020204" pitchFamily="34" charset="0"/>
                        </a:rPr>
                        <a:t>Obecně prospěšné společnosti, Spolky, Ústavy, Církve a náboženské společnosti, Nadace a nadační fondy, Místní akční skupiny, Hospodářská komora, Agrární komora </a:t>
                      </a:r>
                    </a:p>
                    <a:p>
                      <a:pPr marL="36195" marR="36195">
                        <a:spcBef>
                          <a:spcPts val="300"/>
                        </a:spcBef>
                        <a:spcAft>
                          <a:spcPts val="0"/>
                        </a:spcAft>
                      </a:pPr>
                      <a:r>
                        <a:rPr lang="cs-CZ" sz="1500" dirty="0">
                          <a:effectLst/>
                          <a:latin typeface="Corbel" panose="020B0503020204020204" pitchFamily="34" charset="0"/>
                        </a:rPr>
                        <a:t>Svazy, asociace </a:t>
                      </a:r>
                      <a:endParaRPr lang="cs-CZ" sz="1500" dirty="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tc>
                <a:tc>
                  <a:txBody>
                    <a:bodyPr/>
                    <a:lstStyle/>
                    <a:p>
                      <a:pPr marL="36195" marR="36195" algn="ctr">
                        <a:spcBef>
                          <a:spcPts val="300"/>
                        </a:spcBef>
                        <a:spcAft>
                          <a:spcPts val="0"/>
                        </a:spcAft>
                      </a:pPr>
                      <a:r>
                        <a:rPr lang="cs-CZ" sz="1800">
                          <a:effectLst/>
                          <a:latin typeface="Corbel" panose="020B0503020204020204" pitchFamily="34" charset="0"/>
                        </a:rPr>
                        <a:t>85 %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tc>
                  <a:txBody>
                    <a:bodyPr/>
                    <a:lstStyle/>
                    <a:p>
                      <a:pPr marL="36195" marR="36195" algn="ctr">
                        <a:spcBef>
                          <a:spcPts val="300"/>
                        </a:spcBef>
                        <a:spcAft>
                          <a:spcPts val="0"/>
                        </a:spcAft>
                      </a:pPr>
                      <a:r>
                        <a:rPr lang="cs-CZ" sz="1800">
                          <a:effectLst/>
                          <a:latin typeface="Corbel" panose="020B0503020204020204" pitchFamily="34" charset="0"/>
                        </a:rPr>
                        <a:t>0 %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tc>
                  <a:txBody>
                    <a:bodyPr/>
                    <a:lstStyle/>
                    <a:p>
                      <a:pPr marL="36195" marR="36195" algn="ctr">
                        <a:spcBef>
                          <a:spcPts val="300"/>
                        </a:spcBef>
                        <a:spcAft>
                          <a:spcPts val="0"/>
                        </a:spcAft>
                      </a:pPr>
                      <a:r>
                        <a:rPr lang="cs-CZ" sz="1800">
                          <a:effectLst/>
                          <a:latin typeface="Corbel" panose="020B0503020204020204" pitchFamily="34" charset="0"/>
                        </a:rPr>
                        <a:t>15 %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extLst>
                  <a:ext uri="{0D108BD9-81ED-4DB2-BD59-A6C34878D82A}">
                    <a16:rowId xmlns:a16="http://schemas.microsoft.com/office/drawing/2014/main" val="3295096606"/>
                  </a:ext>
                </a:extLst>
              </a:tr>
              <a:tr h="2272095">
                <a:tc>
                  <a:txBody>
                    <a:bodyPr/>
                    <a:lstStyle/>
                    <a:p>
                      <a:pPr marL="0" marR="36195">
                        <a:spcBef>
                          <a:spcPts val="0"/>
                        </a:spcBef>
                        <a:spcAft>
                          <a:spcPts val="0"/>
                        </a:spcAft>
                      </a:pPr>
                      <a:r>
                        <a:rPr lang="cs-CZ" sz="1500" dirty="0">
                          <a:effectLst/>
                          <a:latin typeface="Corbel" panose="020B0503020204020204" pitchFamily="34" charset="0"/>
                        </a:rPr>
                        <a:t>Ostatní subjekty neobsažené ve výše uvedených kategoriích:</a:t>
                      </a:r>
                    </a:p>
                    <a:p>
                      <a:pPr marL="0" marR="36195">
                        <a:spcBef>
                          <a:spcPts val="0"/>
                        </a:spcBef>
                        <a:spcAft>
                          <a:spcPts val="0"/>
                        </a:spcAft>
                      </a:pPr>
                      <a:r>
                        <a:rPr lang="cs-CZ" sz="1500" dirty="0">
                          <a:effectLst/>
                          <a:latin typeface="Corbel" panose="020B0503020204020204" pitchFamily="34" charset="0"/>
                        </a:rPr>
                        <a:t>Obchodní společnosti: veřejná obchodní společnost , komanditní společnost, společnost s ručením omezeným , akciová společnost, evropská společnost , evropské hospodářské zájmové sdružení</a:t>
                      </a:r>
                    </a:p>
                    <a:p>
                      <a:pPr marL="0" marR="36195" lvl="0" indent="0" algn="l" defTabSz="914400" rtl="0" eaLnBrk="1" fontAlgn="auto" latinLnBrk="0" hangingPunct="1">
                        <a:lnSpc>
                          <a:spcPct val="100000"/>
                        </a:lnSpc>
                        <a:spcBef>
                          <a:spcPts val="0"/>
                        </a:spcBef>
                        <a:spcAft>
                          <a:spcPts val="0"/>
                        </a:spcAft>
                        <a:buClrTx/>
                        <a:buSzTx/>
                        <a:buFontTx/>
                        <a:buNone/>
                        <a:tabLst/>
                        <a:defRPr/>
                      </a:pPr>
                      <a:r>
                        <a:rPr lang="cs-CZ" sz="1500" dirty="0">
                          <a:effectLst/>
                          <a:latin typeface="Corbel" panose="020B0503020204020204" pitchFamily="34" charset="0"/>
                        </a:rPr>
                        <a:t>Státní podniky, OSVČ, Profesní komory</a:t>
                      </a:r>
                    </a:p>
                    <a:p>
                      <a:pPr marL="0" marR="36195">
                        <a:spcBef>
                          <a:spcPts val="0"/>
                        </a:spcBef>
                        <a:spcAft>
                          <a:spcPts val="0"/>
                        </a:spcAft>
                      </a:pPr>
                      <a:r>
                        <a:rPr lang="cs-CZ" sz="1500" dirty="0">
                          <a:effectLst/>
                          <a:latin typeface="Corbel" panose="020B0503020204020204" pitchFamily="34" charset="0"/>
                        </a:rPr>
                        <a:t>Družstva: družstvo, sociální družstvo, evropská družstevní společnost</a:t>
                      </a:r>
                    </a:p>
                  </a:txBody>
                  <a:tcPr marL="39162" marR="39162" marT="0" marB="0"/>
                </a:tc>
                <a:tc>
                  <a:txBody>
                    <a:bodyPr/>
                    <a:lstStyle/>
                    <a:p>
                      <a:pPr marL="36195" marR="36195" algn="ctr">
                        <a:spcBef>
                          <a:spcPts val="300"/>
                        </a:spcBef>
                        <a:spcAft>
                          <a:spcPts val="0"/>
                        </a:spcAft>
                      </a:pPr>
                      <a:r>
                        <a:rPr lang="cs-CZ" sz="1800">
                          <a:effectLst/>
                          <a:latin typeface="Corbel" panose="020B0503020204020204" pitchFamily="34" charset="0"/>
                        </a:rPr>
                        <a:t>85 %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tc>
                  <a:txBody>
                    <a:bodyPr/>
                    <a:lstStyle/>
                    <a:p>
                      <a:pPr marL="36195" marR="36195" algn="ctr">
                        <a:spcBef>
                          <a:spcPts val="300"/>
                        </a:spcBef>
                        <a:spcAft>
                          <a:spcPts val="0"/>
                        </a:spcAft>
                      </a:pPr>
                      <a:r>
                        <a:rPr lang="cs-CZ" sz="1800">
                          <a:effectLst/>
                          <a:latin typeface="Corbel" panose="020B0503020204020204" pitchFamily="34" charset="0"/>
                        </a:rPr>
                        <a:t>15 %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tc>
                  <a:txBody>
                    <a:bodyPr/>
                    <a:lstStyle/>
                    <a:p>
                      <a:pPr marL="36195" marR="36195" algn="ctr">
                        <a:spcBef>
                          <a:spcPts val="300"/>
                        </a:spcBef>
                        <a:spcAft>
                          <a:spcPts val="0"/>
                        </a:spcAft>
                      </a:pPr>
                      <a:r>
                        <a:rPr lang="cs-CZ" sz="1800" dirty="0">
                          <a:effectLst/>
                          <a:latin typeface="Corbel" panose="020B0503020204020204" pitchFamily="34" charset="0"/>
                        </a:rPr>
                        <a:t>0 %</a:t>
                      </a:r>
                      <a:endParaRPr lang="cs-CZ" sz="1800" dirty="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extLst>
                  <a:ext uri="{0D108BD9-81ED-4DB2-BD59-A6C34878D82A}">
                    <a16:rowId xmlns:a16="http://schemas.microsoft.com/office/drawing/2014/main" val="3205446827"/>
                  </a:ext>
                </a:extLst>
              </a:tr>
            </a:tbl>
          </a:graphicData>
        </a:graphic>
      </p:graphicFrame>
    </p:spTree>
    <p:extLst>
      <p:ext uri="{BB962C8B-B14F-4D97-AF65-F5344CB8AC3E}">
        <p14:creationId xmlns:p14="http://schemas.microsoft.com/office/powerpoint/2010/main" val="16274902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C8FFEB-8E6F-45E7-A517-2454314E2F1B}"/>
              </a:ext>
            </a:extLst>
          </p:cNvPr>
          <p:cNvSpPr>
            <a:spLocks noGrp="1"/>
          </p:cNvSpPr>
          <p:nvPr>
            <p:ph type="title"/>
          </p:nvPr>
        </p:nvSpPr>
        <p:spPr>
          <a:xfrm>
            <a:off x="838200" y="130629"/>
            <a:ext cx="10515600" cy="1001485"/>
          </a:xfrm>
        </p:spPr>
        <p:txBody>
          <a:bodyPr/>
          <a:lstStyle/>
          <a:p>
            <a:pPr algn="ctr"/>
            <a:r>
              <a:rPr lang="cs-CZ" b="1" dirty="0">
                <a:latin typeface="Corbel" panose="020B0503020204020204" pitchFamily="34" charset="0"/>
              </a:rPr>
              <a:t>Veřejné zakázky</a:t>
            </a:r>
          </a:p>
        </p:txBody>
      </p:sp>
      <p:pic>
        <p:nvPicPr>
          <p:cNvPr id="4" name="Picture 5" descr="C:\Users\michaela.sedlackova\Desktop\Printscreeny_IS KP14+\veřejné zakázky_1.PNG">
            <a:extLst>
              <a:ext uri="{FF2B5EF4-FFF2-40B4-BE49-F238E27FC236}">
                <a16:creationId xmlns:a16="http://schemas.microsoft.com/office/drawing/2014/main" id="{CFE13C3E-B009-4C89-9044-697970948F8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6900" y="1132113"/>
            <a:ext cx="10312700" cy="3016441"/>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4">
            <a:extLst>
              <a:ext uri="{FF2B5EF4-FFF2-40B4-BE49-F238E27FC236}">
                <a16:creationId xmlns:a16="http://schemas.microsoft.com/office/drawing/2014/main" id="{B77B387C-77E5-4E92-8EBB-3217694C4CBE}"/>
              </a:ext>
            </a:extLst>
          </p:cNvPr>
          <p:cNvSpPr txBox="1">
            <a:spLocks/>
          </p:cNvSpPr>
          <p:nvPr/>
        </p:nvSpPr>
        <p:spPr>
          <a:xfrm>
            <a:off x="456900" y="4285727"/>
            <a:ext cx="6086124" cy="28803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Wingdings" panose="05000000000000000000" pitchFamily="2" charset="2"/>
              <a:buChar char=""/>
            </a:pPr>
            <a:r>
              <a:rPr lang="cs-CZ" sz="1600" dirty="0"/>
              <a:t>Záložka Projekt </a:t>
            </a:r>
            <a:br>
              <a:rPr lang="cs-CZ" sz="1600" dirty="0"/>
            </a:br>
            <a:r>
              <a:rPr lang="cs-CZ" sz="1600" dirty="0"/>
              <a:t>(sekce Identifikace projektu)</a:t>
            </a:r>
          </a:p>
          <a:p>
            <a:pPr algn="just">
              <a:spcBef>
                <a:spcPts val="0"/>
              </a:spcBef>
              <a:buFont typeface="Wingdings" panose="05000000000000000000" pitchFamily="2" charset="2"/>
              <a:buChar char=""/>
            </a:pPr>
            <a:r>
              <a:rPr lang="cs-CZ" sz="1600" dirty="0"/>
              <a:t>Záložka Veřejné zakázky </a:t>
            </a:r>
          </a:p>
          <a:p>
            <a:pPr>
              <a:spcBef>
                <a:spcPts val="0"/>
              </a:spcBef>
              <a:buFont typeface="Wingdings" panose="05000000000000000000" pitchFamily="2" charset="2"/>
              <a:buChar char=""/>
            </a:pPr>
            <a:r>
              <a:rPr lang="cs-CZ" sz="1600" b="1" dirty="0"/>
              <a:t>Zjednodušeně se jedná o zakázky </a:t>
            </a:r>
            <a:br>
              <a:rPr lang="cs-CZ" sz="1600" b="1" dirty="0"/>
            </a:br>
            <a:r>
              <a:rPr lang="cs-CZ" sz="1600" b="1" dirty="0"/>
              <a:t>s předpokládanou hodnotou dosahující či vyšší než 400.000 Kč bez DPH nebo s přepokládanou hodnotou dosahující či vyšší než 500.000 Kč </a:t>
            </a:r>
            <a:br>
              <a:rPr lang="cs-CZ" sz="1600" b="1" dirty="0"/>
            </a:br>
            <a:r>
              <a:rPr lang="cs-CZ" sz="1600" b="1" dirty="0"/>
              <a:t>bez DPH </a:t>
            </a:r>
            <a:r>
              <a:rPr lang="cs-CZ" sz="1400" dirty="0"/>
              <a:t>v případě, že zadavatel nepatří mezi veřejné </a:t>
            </a:r>
            <a:br>
              <a:rPr lang="cs-CZ" sz="1400" dirty="0"/>
            </a:br>
            <a:r>
              <a:rPr lang="cs-CZ" sz="1400" dirty="0"/>
              <a:t>či sektorové zadavatele podle § 2 odst. 2 a 6 zákona </a:t>
            </a:r>
            <a:br>
              <a:rPr lang="cs-CZ" sz="1400" dirty="0"/>
            </a:br>
            <a:r>
              <a:rPr lang="cs-CZ" sz="1400" dirty="0"/>
              <a:t>č. 137/2006 Sb., o veřejných zakázkách, a zároveň podpora poskytovaná na tuto zakázku není vyšší než 50 %.</a:t>
            </a:r>
          </a:p>
          <a:p>
            <a:pPr algn="just">
              <a:spcBef>
                <a:spcPts val="0"/>
              </a:spcBef>
              <a:buFont typeface="Wingdings" panose="05000000000000000000" pitchFamily="2" charset="2"/>
              <a:buChar char=""/>
            </a:pPr>
            <a:endParaRPr lang="cs-CZ" dirty="0"/>
          </a:p>
        </p:txBody>
      </p:sp>
      <p:pic>
        <p:nvPicPr>
          <p:cNvPr id="7" name="Picture 4" descr="C:\Users\michaela.sedlackova\Desktop\Printscreeny_IS KP14+\Veřejné zakázky_3.PNG">
            <a:extLst>
              <a:ext uri="{FF2B5EF4-FFF2-40B4-BE49-F238E27FC236}">
                <a16:creationId xmlns:a16="http://schemas.microsoft.com/office/drawing/2014/main" id="{DFF77914-8526-4B7C-BEC1-7934EBB788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4307" y="3429000"/>
            <a:ext cx="1973407" cy="18656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michaela.sedlackova\Desktop\Printscreeny_IS KP14+\veřejné zakázky_2.PNG">
            <a:extLst>
              <a:ext uri="{FF2B5EF4-FFF2-40B4-BE49-F238E27FC236}">
                <a16:creationId xmlns:a16="http://schemas.microsoft.com/office/drawing/2014/main" id="{412816AB-9484-4CBD-85E0-AA87BF6A04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8688" y="4761949"/>
            <a:ext cx="2531237"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7099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CBCD6F-5139-4947-B7C0-87C79792317D}"/>
              </a:ext>
            </a:extLst>
          </p:cNvPr>
          <p:cNvSpPr>
            <a:spLocks noGrp="1"/>
          </p:cNvSpPr>
          <p:nvPr>
            <p:ph type="title"/>
          </p:nvPr>
        </p:nvSpPr>
        <p:spPr>
          <a:xfrm>
            <a:off x="838200" y="188687"/>
            <a:ext cx="10515600" cy="812800"/>
          </a:xfrm>
        </p:spPr>
        <p:txBody>
          <a:bodyPr>
            <a:normAutofit/>
          </a:bodyPr>
          <a:lstStyle/>
          <a:p>
            <a:pPr algn="ctr"/>
            <a:r>
              <a:rPr lang="cs-CZ" b="1" dirty="0">
                <a:latin typeface="Corbel" panose="020B0503020204020204" pitchFamily="34" charset="0"/>
              </a:rPr>
              <a:t>Veřejné zakázky</a:t>
            </a:r>
          </a:p>
        </p:txBody>
      </p:sp>
      <p:sp>
        <p:nvSpPr>
          <p:cNvPr id="4" name="Obdélník 3">
            <a:extLst>
              <a:ext uri="{FF2B5EF4-FFF2-40B4-BE49-F238E27FC236}">
                <a16:creationId xmlns:a16="http://schemas.microsoft.com/office/drawing/2014/main" id="{437E0B19-FD88-4599-B6F5-753B610089D3}"/>
              </a:ext>
            </a:extLst>
          </p:cNvPr>
          <p:cNvSpPr/>
          <p:nvPr/>
        </p:nvSpPr>
        <p:spPr>
          <a:xfrm>
            <a:off x="5263015" y="3244334"/>
            <a:ext cx="1665969" cy="369332"/>
          </a:xfrm>
          <a:prstGeom prst="rect">
            <a:avLst/>
          </a:prstGeom>
        </p:spPr>
        <p:txBody>
          <a:bodyPr wrap="none">
            <a:spAutoFit/>
          </a:bodyPr>
          <a:lstStyle/>
          <a:p>
            <a:r>
              <a:rPr lang="cs-CZ" dirty="0"/>
              <a:t>Veřejné zakázky</a:t>
            </a:r>
          </a:p>
        </p:txBody>
      </p:sp>
      <p:graphicFrame>
        <p:nvGraphicFramePr>
          <p:cNvPr id="5" name="Zástupný symbol pro obsah 5">
            <a:extLst>
              <a:ext uri="{FF2B5EF4-FFF2-40B4-BE49-F238E27FC236}">
                <a16:creationId xmlns:a16="http://schemas.microsoft.com/office/drawing/2014/main" id="{9A9ABA82-4ED6-47E1-8095-D0388EEAF62B}"/>
              </a:ext>
            </a:extLst>
          </p:cNvPr>
          <p:cNvGraphicFramePr>
            <a:graphicFrameLocks noGrp="1"/>
          </p:cNvGraphicFramePr>
          <p:nvPr>
            <p:ph idx="1"/>
            <p:extLst>
              <p:ext uri="{D42A27DB-BD31-4B8C-83A1-F6EECF244321}">
                <p14:modId xmlns:p14="http://schemas.microsoft.com/office/powerpoint/2010/main" val="2371027452"/>
              </p:ext>
            </p:extLst>
          </p:nvPr>
        </p:nvGraphicFramePr>
        <p:xfrm>
          <a:off x="838200" y="1001712"/>
          <a:ext cx="9408885" cy="5007201"/>
        </p:xfrm>
        <a:graphic>
          <a:graphicData uri="http://schemas.openxmlformats.org/drawingml/2006/table">
            <a:tbl>
              <a:tblPr firstRow="1" bandRow="1">
                <a:tableStyleId>{F5AB1C69-6EDB-4FF4-983F-18BD219EF322}</a:tableStyleId>
              </a:tblPr>
              <a:tblGrid>
                <a:gridCol w="3208947">
                  <a:extLst>
                    <a:ext uri="{9D8B030D-6E8A-4147-A177-3AD203B41FA5}">
                      <a16:colId xmlns:a16="http://schemas.microsoft.com/office/drawing/2014/main" val="20000"/>
                    </a:ext>
                  </a:extLst>
                </a:gridCol>
                <a:gridCol w="3208947">
                  <a:extLst>
                    <a:ext uri="{9D8B030D-6E8A-4147-A177-3AD203B41FA5}">
                      <a16:colId xmlns:a16="http://schemas.microsoft.com/office/drawing/2014/main" val="20001"/>
                    </a:ext>
                  </a:extLst>
                </a:gridCol>
                <a:gridCol w="2990991">
                  <a:extLst>
                    <a:ext uri="{9D8B030D-6E8A-4147-A177-3AD203B41FA5}">
                      <a16:colId xmlns:a16="http://schemas.microsoft.com/office/drawing/2014/main" val="20002"/>
                    </a:ext>
                  </a:extLst>
                </a:gridCol>
              </a:tblGrid>
              <a:tr h="684915">
                <a:tc>
                  <a:txBody>
                    <a:bodyPr/>
                    <a:lstStyle/>
                    <a:p>
                      <a:r>
                        <a:rPr lang="cs-CZ" dirty="0"/>
                        <a:t>Méně než 400/500</a:t>
                      </a:r>
                      <a:r>
                        <a:rPr lang="cs-CZ" baseline="0" dirty="0"/>
                        <a:t> tis. Kč bez DPH</a:t>
                      </a:r>
                      <a:endParaRPr lang="cs-CZ" dirty="0"/>
                    </a:p>
                  </a:txBody>
                  <a:tcPr/>
                </a:tc>
                <a:tc>
                  <a:txBody>
                    <a:bodyPr/>
                    <a:lstStyle/>
                    <a:p>
                      <a:r>
                        <a:rPr lang="cs-CZ" dirty="0"/>
                        <a:t>Od 400/500 tis. Kč do 2mil./6mil. Kč bez DPH</a:t>
                      </a:r>
                    </a:p>
                  </a:txBody>
                  <a:tcPr/>
                </a:tc>
                <a:tc>
                  <a:txBody>
                    <a:bodyPr/>
                    <a:lstStyle/>
                    <a:p>
                      <a:r>
                        <a:rPr lang="cs-CZ" dirty="0"/>
                        <a:t>Od 2 mil./6mil. Kč bez DPH</a:t>
                      </a:r>
                    </a:p>
                  </a:txBody>
                  <a:tcPr/>
                </a:tc>
                <a:extLst>
                  <a:ext uri="{0D108BD9-81ED-4DB2-BD59-A6C34878D82A}">
                    <a16:rowId xmlns:a16="http://schemas.microsoft.com/office/drawing/2014/main" val="10000"/>
                  </a:ext>
                </a:extLst>
              </a:tr>
              <a:tr h="7020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Neprovádí se výběrové řízení</a:t>
                      </a:r>
                      <a:endParaRPr lang="cs-CZ"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Výběr dodavatele je vázán na VŘ</a:t>
                      </a:r>
                      <a:endParaRPr lang="cs-CZ"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Výběr</a:t>
                      </a:r>
                      <a:r>
                        <a:rPr lang="cs-CZ" baseline="0" dirty="0"/>
                        <a:t> dodavatele je vázán na VŘ</a:t>
                      </a:r>
                      <a:endParaRPr lang="cs-CZ" b="1" baseline="0" dirty="0"/>
                    </a:p>
                  </a:txBody>
                  <a:tcPr/>
                </a:tc>
                <a:extLst>
                  <a:ext uri="{0D108BD9-81ED-4DB2-BD59-A6C34878D82A}">
                    <a16:rowId xmlns:a16="http://schemas.microsoft.com/office/drawing/2014/main" val="10001"/>
                  </a:ext>
                </a:extLst>
              </a:tr>
              <a:tr h="3620267">
                <a:tc>
                  <a:txBody>
                    <a:bodyPr/>
                    <a:lstStyle/>
                    <a:p>
                      <a:pPr marL="285750" indent="-285750" algn="l">
                        <a:buFont typeface="Arial" panose="020B0604020202020204" pitchFamily="34" charset="0"/>
                        <a:buChar char="•"/>
                      </a:pPr>
                      <a:r>
                        <a:rPr lang="cs-CZ" sz="1800" dirty="0"/>
                        <a:t>Rozhodnutí </a:t>
                      </a:r>
                      <a:br>
                        <a:rPr lang="cs-CZ" sz="1800" dirty="0"/>
                      </a:br>
                      <a:r>
                        <a:rPr lang="cs-CZ" sz="1800" dirty="0"/>
                        <a:t>o dodavateli vychází z dříve získaných</a:t>
                      </a:r>
                      <a:r>
                        <a:rPr lang="cs-CZ" sz="1800" baseline="0" dirty="0"/>
                        <a:t> informací na trhu (resp. cenách) nebo průzkumu trhu</a:t>
                      </a:r>
                    </a:p>
                    <a:p>
                      <a:pPr marL="285750" indent="-285750" algn="l">
                        <a:buFont typeface="Arial" panose="020B0604020202020204" pitchFamily="34" charset="0"/>
                        <a:buChar char="•"/>
                      </a:pPr>
                      <a:r>
                        <a:rPr lang="cs-CZ" sz="1800" baseline="0" dirty="0"/>
                        <a:t>Doložení účetního dokladu – zřejmý předmět zakázky, množství plnění </a:t>
                      </a:r>
                      <a:br>
                        <a:rPr lang="cs-CZ" sz="1800" baseline="0" dirty="0"/>
                      </a:br>
                      <a:r>
                        <a:rPr lang="cs-CZ" sz="1800" baseline="0" dirty="0"/>
                        <a:t>a cena</a:t>
                      </a:r>
                      <a:endParaRPr lang="cs-CZ" sz="1800" dirty="0"/>
                    </a:p>
                    <a:p>
                      <a:pPr marL="285750" indent="-285750" algn="l">
                        <a:buFont typeface="Arial" panose="020B0604020202020204" pitchFamily="34" charset="0"/>
                        <a:buChar char="•"/>
                      </a:pPr>
                      <a:endParaRPr lang="cs-CZ" sz="1800" dirty="0"/>
                    </a:p>
                  </a:txBody>
                  <a:tcPr/>
                </a:tc>
                <a:tc>
                  <a:txBody>
                    <a:bodyPr/>
                    <a:lstStyle/>
                    <a:p>
                      <a:pPr marL="285750" indent="-285750" algn="l">
                        <a:buFont typeface="Arial" panose="020B0604020202020204" pitchFamily="34" charset="0"/>
                        <a:buChar char="•"/>
                      </a:pPr>
                      <a:r>
                        <a:rPr lang="cs-CZ" sz="1800" dirty="0"/>
                        <a:t>Povinnost zveřejnit výzvu na esfcr.cz </a:t>
                      </a:r>
                    </a:p>
                    <a:p>
                      <a:pPr marL="285750" indent="-285750" algn="l">
                        <a:buFont typeface="Arial" panose="020B0604020202020204" pitchFamily="34" charset="0"/>
                        <a:buChar char="•"/>
                      </a:pPr>
                      <a:r>
                        <a:rPr lang="cs-CZ" sz="1800" dirty="0"/>
                        <a:t>Zápis o hodnocení nabídek</a:t>
                      </a:r>
                    </a:p>
                    <a:p>
                      <a:pPr marL="285750" indent="-285750" algn="l">
                        <a:buFont typeface="Arial" panose="020B0604020202020204" pitchFamily="34" charset="0"/>
                        <a:buChar char="•"/>
                      </a:pPr>
                      <a:r>
                        <a:rPr lang="cs-CZ" sz="1800" dirty="0"/>
                        <a:t>Písemná smlouva </a:t>
                      </a:r>
                      <a:br>
                        <a:rPr lang="cs-CZ" sz="1800" dirty="0"/>
                      </a:br>
                      <a:r>
                        <a:rPr lang="cs-CZ" sz="1800" dirty="0"/>
                        <a:t>s dodavatelem (alespoň ve formě písemné potvrzené objednávky</a:t>
                      </a:r>
                      <a:r>
                        <a:rPr lang="cs-CZ" sz="1800" baseline="0" dirty="0"/>
                        <a:t> dodavatelem)</a:t>
                      </a:r>
                      <a:endParaRPr lang="cs-CZ" sz="1800" b="0" dirty="0"/>
                    </a:p>
                  </a:txBody>
                  <a:tcPr/>
                </a:tc>
                <a:tc>
                  <a:txBody>
                    <a:bodyPr/>
                    <a:lstStyle/>
                    <a:p>
                      <a:pPr marL="0" indent="0" algn="l">
                        <a:buFont typeface="Arial" panose="020B0604020202020204" pitchFamily="34" charset="0"/>
                        <a:buNone/>
                      </a:pPr>
                      <a:r>
                        <a:rPr lang="cs-CZ" sz="1800" baseline="0" dirty="0"/>
                        <a:t>Dle zákona č.137/2006 Sb., </a:t>
                      </a:r>
                      <a:br>
                        <a:rPr lang="cs-CZ" sz="1800" baseline="0" dirty="0"/>
                      </a:br>
                      <a:r>
                        <a:rPr lang="cs-CZ" sz="1800" baseline="0" dirty="0"/>
                        <a:t>o veřejných zakázkách</a:t>
                      </a:r>
                    </a:p>
                    <a:p>
                      <a:pPr marL="285750" indent="-285750" algn="l" defTabSz="914400" rtl="0" eaLnBrk="1" latinLnBrk="0" hangingPunct="1">
                        <a:buFont typeface="Arial" panose="020B0604020202020204" pitchFamily="34" charset="0"/>
                        <a:buChar char="•"/>
                      </a:pPr>
                      <a:r>
                        <a:rPr lang="cs-CZ" sz="1800" kern="1200" dirty="0"/>
                        <a:t>Povinnost zveřejnění </a:t>
                      </a:r>
                    </a:p>
                    <a:p>
                      <a:pPr marL="285750" indent="-285750" algn="l" defTabSz="914400" rtl="0" eaLnBrk="1" latinLnBrk="0" hangingPunct="1">
                        <a:buFont typeface="Arial" panose="020B0604020202020204" pitchFamily="34" charset="0"/>
                        <a:buChar char="•"/>
                      </a:pPr>
                      <a:r>
                        <a:rPr lang="cs-CZ" sz="1800" kern="1200" dirty="0"/>
                        <a:t>Zápis o posouzení a hodnocení nabídek</a:t>
                      </a:r>
                    </a:p>
                    <a:p>
                      <a:pPr marL="285750" indent="-285750" algn="l" defTabSz="914400" rtl="0" eaLnBrk="1" latinLnBrk="0" hangingPunct="1">
                        <a:buFont typeface="Arial" panose="020B0604020202020204" pitchFamily="34" charset="0"/>
                        <a:buChar char="•"/>
                      </a:pPr>
                      <a:r>
                        <a:rPr lang="cs-CZ" sz="1800" kern="1200" dirty="0"/>
                        <a:t>Písemná smlouva </a:t>
                      </a:r>
                      <a:br>
                        <a:rPr lang="cs-CZ" sz="1800" kern="1200" dirty="0"/>
                      </a:br>
                      <a:r>
                        <a:rPr lang="cs-CZ" sz="1800" kern="1200" dirty="0"/>
                        <a:t>s dodavatelem (nepostačuje objednávka)</a:t>
                      </a:r>
                      <a:endParaRPr lang="cs-CZ" sz="1800" b="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bl>
          </a:graphicData>
        </a:graphic>
      </p:graphicFrame>
      <p:sp>
        <p:nvSpPr>
          <p:cNvPr id="6" name="Obdélník 5">
            <a:extLst>
              <a:ext uri="{FF2B5EF4-FFF2-40B4-BE49-F238E27FC236}">
                <a16:creationId xmlns:a16="http://schemas.microsoft.com/office/drawing/2014/main" id="{9CE8BB43-AE8A-48F9-B678-C4E74C04FAD1}"/>
              </a:ext>
            </a:extLst>
          </p:cNvPr>
          <p:cNvSpPr/>
          <p:nvPr/>
        </p:nvSpPr>
        <p:spPr>
          <a:xfrm>
            <a:off x="838199" y="6299981"/>
            <a:ext cx="8741229" cy="369332"/>
          </a:xfrm>
          <a:prstGeom prst="rect">
            <a:avLst/>
          </a:prstGeom>
        </p:spPr>
        <p:txBody>
          <a:bodyPr wrap="square">
            <a:spAutoFit/>
          </a:bodyPr>
          <a:lstStyle/>
          <a:p>
            <a:pPr marL="285750" indent="-285750">
              <a:buFont typeface="Arial" panose="020B0604020202020204" pitchFamily="34" charset="0"/>
              <a:buChar char="•"/>
            </a:pPr>
            <a:r>
              <a:rPr lang="cs-CZ" b="1" dirty="0"/>
              <a:t>ÚČELOVÉ DĚLENÍ PŘEDMĚTU VZ JE NEPŘÍPUSTNÉ !!!</a:t>
            </a:r>
          </a:p>
        </p:txBody>
      </p:sp>
    </p:spTree>
    <p:extLst>
      <p:ext uri="{BB962C8B-B14F-4D97-AF65-F5344CB8AC3E}">
        <p14:creationId xmlns:p14="http://schemas.microsoft.com/office/powerpoint/2010/main" val="26459166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2F04CF-6881-418D-A00A-C0A0D1CDD263}"/>
              </a:ext>
            </a:extLst>
          </p:cNvPr>
          <p:cNvSpPr>
            <a:spLocks noGrp="1"/>
          </p:cNvSpPr>
          <p:nvPr>
            <p:ph type="title"/>
          </p:nvPr>
        </p:nvSpPr>
        <p:spPr>
          <a:xfrm>
            <a:off x="838200" y="365125"/>
            <a:ext cx="10515600" cy="650875"/>
          </a:xfrm>
        </p:spPr>
        <p:txBody>
          <a:bodyPr>
            <a:normAutofit fontScale="90000"/>
          </a:bodyPr>
          <a:lstStyle/>
          <a:p>
            <a:pPr algn="ctr"/>
            <a:r>
              <a:rPr lang="cs-CZ" b="1" dirty="0">
                <a:latin typeface="Corbel" panose="020B0503020204020204" pitchFamily="34" charset="0"/>
              </a:rPr>
              <a:t>Čestné prohlášení</a:t>
            </a:r>
          </a:p>
        </p:txBody>
      </p:sp>
      <p:pic>
        <p:nvPicPr>
          <p:cNvPr id="4" name="Picture 2" descr="C:\Users\michaela.sedlackova\Desktop\ČP.PNG">
            <a:extLst>
              <a:ext uri="{FF2B5EF4-FFF2-40B4-BE49-F238E27FC236}">
                <a16:creationId xmlns:a16="http://schemas.microsoft.com/office/drawing/2014/main" id="{1F902C16-6443-4A10-B450-46A5C285C9D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64641" y="1016000"/>
            <a:ext cx="7285345"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4">
            <a:extLst>
              <a:ext uri="{FF2B5EF4-FFF2-40B4-BE49-F238E27FC236}">
                <a16:creationId xmlns:a16="http://schemas.microsoft.com/office/drawing/2014/main" id="{C403B393-03A2-4E32-ACF8-FEF283A9C2FE}"/>
              </a:ext>
            </a:extLst>
          </p:cNvPr>
          <p:cNvSpPr txBox="1">
            <a:spLocks/>
          </p:cNvSpPr>
          <p:nvPr/>
        </p:nvSpPr>
        <p:spPr>
          <a:xfrm>
            <a:off x="838199" y="5661248"/>
            <a:ext cx="10515599" cy="10081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buFont typeface="Wingdings" panose="05000000000000000000" pitchFamily="2" charset="2"/>
              <a:buChar char=""/>
            </a:pPr>
            <a:r>
              <a:rPr lang="cs-CZ" sz="2000" dirty="0"/>
              <a:t>Zaškrtnout checkbox u požadovaných čestných prohlášení a každý řádek uložit.</a:t>
            </a:r>
          </a:p>
          <a:p>
            <a:pPr>
              <a:spcBef>
                <a:spcPts val="0"/>
              </a:spcBef>
              <a:buFont typeface="Wingdings" panose="05000000000000000000" pitchFamily="2" charset="2"/>
              <a:buChar char=""/>
            </a:pPr>
            <a:r>
              <a:rPr lang="cs-CZ" sz="2000" dirty="0"/>
              <a:t>Editace se omezuje na vyznačení souhlasu s textem prohlášení, textové pole s obsahem prohlášení nelze editovat.</a:t>
            </a:r>
          </a:p>
          <a:p>
            <a:pPr algn="just">
              <a:spcBef>
                <a:spcPts val="0"/>
              </a:spcBef>
              <a:buFont typeface="Wingdings" panose="05000000000000000000" pitchFamily="2" charset="2"/>
              <a:buChar char=""/>
            </a:pPr>
            <a:endParaRPr lang="cs-CZ" sz="2000" dirty="0"/>
          </a:p>
          <a:p>
            <a:pPr algn="just">
              <a:spcBef>
                <a:spcPts val="0"/>
              </a:spcBef>
              <a:buFont typeface="Wingdings" panose="05000000000000000000" pitchFamily="2" charset="2"/>
              <a:buChar char=""/>
            </a:pPr>
            <a:endParaRPr lang="cs-CZ" sz="2000" dirty="0"/>
          </a:p>
        </p:txBody>
      </p:sp>
    </p:spTree>
    <p:extLst>
      <p:ext uri="{BB962C8B-B14F-4D97-AF65-F5344CB8AC3E}">
        <p14:creationId xmlns:p14="http://schemas.microsoft.com/office/powerpoint/2010/main" val="18057659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573184-01BB-4103-B9A7-1934ED0F6616}"/>
              </a:ext>
            </a:extLst>
          </p:cNvPr>
          <p:cNvSpPr>
            <a:spLocks noGrp="1"/>
          </p:cNvSpPr>
          <p:nvPr>
            <p:ph type="title"/>
          </p:nvPr>
        </p:nvSpPr>
        <p:spPr>
          <a:xfrm>
            <a:off x="838200" y="130629"/>
            <a:ext cx="10515600" cy="841829"/>
          </a:xfrm>
        </p:spPr>
        <p:txBody>
          <a:bodyPr>
            <a:normAutofit/>
          </a:bodyPr>
          <a:lstStyle/>
          <a:p>
            <a:pPr algn="ctr"/>
            <a:r>
              <a:rPr lang="cs-CZ" b="1" dirty="0">
                <a:latin typeface="Corbel" panose="020B0503020204020204" pitchFamily="34" charset="0"/>
              </a:rPr>
              <a:t>Dokumenty</a:t>
            </a:r>
          </a:p>
        </p:txBody>
      </p:sp>
      <p:pic>
        <p:nvPicPr>
          <p:cNvPr id="4" name="Picture 3">
            <a:extLst>
              <a:ext uri="{FF2B5EF4-FFF2-40B4-BE49-F238E27FC236}">
                <a16:creationId xmlns:a16="http://schemas.microsoft.com/office/drawing/2014/main" id="{C588C19A-4E45-432F-98C8-F6DFEE6F80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8318" y="972458"/>
            <a:ext cx="7632848" cy="432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4">
            <a:extLst>
              <a:ext uri="{FF2B5EF4-FFF2-40B4-BE49-F238E27FC236}">
                <a16:creationId xmlns:a16="http://schemas.microsoft.com/office/drawing/2014/main" id="{E2AFA153-8564-4A70-A066-AB1199381A3C}"/>
              </a:ext>
            </a:extLst>
          </p:cNvPr>
          <p:cNvSpPr>
            <a:spLocks noGrp="1"/>
          </p:cNvSpPr>
          <p:nvPr>
            <p:ph idx="1"/>
          </p:nvPr>
        </p:nvSpPr>
        <p:spPr>
          <a:xfrm>
            <a:off x="746942" y="5702234"/>
            <a:ext cx="10515600" cy="1025137"/>
          </a:xfrm>
        </p:spPr>
        <p:txBody>
          <a:bodyPr>
            <a:normAutofit/>
          </a:bodyPr>
          <a:lstStyle/>
          <a:p>
            <a:pPr algn="just">
              <a:spcBef>
                <a:spcPts val="0"/>
              </a:spcBef>
              <a:buFont typeface="Wingdings" panose="05000000000000000000" pitchFamily="2" charset="2"/>
              <a:buChar char=""/>
            </a:pPr>
            <a:r>
              <a:rPr lang="cs-CZ" sz="2000" dirty="0"/>
              <a:t>Požadované dokumenty jsou uvedeny v textu výzvy MAS/ŘO.</a:t>
            </a:r>
          </a:p>
          <a:p>
            <a:pPr algn="just">
              <a:spcBef>
                <a:spcPts val="0"/>
              </a:spcBef>
              <a:buFont typeface="Wingdings" panose="05000000000000000000" pitchFamily="2" charset="2"/>
              <a:buChar char=""/>
            </a:pPr>
            <a:r>
              <a:rPr lang="cs-CZ" sz="2000" dirty="0"/>
              <a:t>Předdefinovaný </a:t>
            </a:r>
            <a:r>
              <a:rPr lang="cs-CZ" sz="2000" u="sng" dirty="0"/>
              <a:t>vzor/formulář</a:t>
            </a:r>
            <a:r>
              <a:rPr lang="cs-CZ" sz="2000" dirty="0"/>
              <a:t> přílohy stáhnete přes tlačítko Stáhnout soubor dokumentu.</a:t>
            </a:r>
          </a:p>
          <a:p>
            <a:pPr algn="just">
              <a:spcBef>
                <a:spcPts val="0"/>
              </a:spcBef>
              <a:buFont typeface="Wingdings" panose="05000000000000000000" pitchFamily="2" charset="2"/>
              <a:buChar char=""/>
            </a:pPr>
            <a:r>
              <a:rPr lang="cs-CZ" sz="2000" dirty="0"/>
              <a:t>Tlačítkem Připojit fyzický soubor připojíte a záznam uložte.</a:t>
            </a:r>
          </a:p>
        </p:txBody>
      </p:sp>
    </p:spTree>
    <p:extLst>
      <p:ext uri="{BB962C8B-B14F-4D97-AF65-F5344CB8AC3E}">
        <p14:creationId xmlns:p14="http://schemas.microsoft.com/office/powerpoint/2010/main" val="39327856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DF4753-3F41-497E-9CAA-AFF33384E8CB}"/>
              </a:ext>
            </a:extLst>
          </p:cNvPr>
          <p:cNvSpPr>
            <a:spLocks noGrp="1"/>
          </p:cNvSpPr>
          <p:nvPr>
            <p:ph type="title"/>
          </p:nvPr>
        </p:nvSpPr>
        <p:spPr>
          <a:xfrm>
            <a:off x="838200" y="365126"/>
            <a:ext cx="10515600" cy="1318532"/>
          </a:xfrm>
        </p:spPr>
        <p:txBody>
          <a:bodyPr/>
          <a:lstStyle/>
          <a:p>
            <a:pPr algn="ctr"/>
            <a:r>
              <a:rPr lang="cs-CZ" b="1" dirty="0">
                <a:latin typeface="Corbel" panose="020B0503020204020204" pitchFamily="34" charset="0"/>
              </a:rPr>
              <a:t>Operace se žádostí</a:t>
            </a:r>
          </a:p>
        </p:txBody>
      </p:sp>
      <p:sp>
        <p:nvSpPr>
          <p:cNvPr id="4" name="Zástupný symbol pro obsah 2">
            <a:extLst>
              <a:ext uri="{FF2B5EF4-FFF2-40B4-BE49-F238E27FC236}">
                <a16:creationId xmlns:a16="http://schemas.microsoft.com/office/drawing/2014/main" id="{7B4F9625-C5C9-40DC-8542-9F740D539953}"/>
              </a:ext>
            </a:extLst>
          </p:cNvPr>
          <p:cNvSpPr txBox="1">
            <a:spLocks/>
          </p:cNvSpPr>
          <p:nvPr/>
        </p:nvSpPr>
        <p:spPr>
          <a:xfrm>
            <a:off x="1248229" y="1484782"/>
            <a:ext cx="9024483" cy="369681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600"/>
              </a:spcBef>
            </a:pPr>
            <a:r>
              <a:rPr lang="cs-CZ" sz="3600" dirty="0">
                <a:latin typeface="Corbel" panose="020B0503020204020204" pitchFamily="34" charset="0"/>
              </a:rPr>
              <a:t>Horní příkazový řádek obsahuje:</a:t>
            </a:r>
          </a:p>
          <a:p>
            <a:pPr lvl="1">
              <a:lnSpc>
                <a:spcPct val="120000"/>
              </a:lnSpc>
              <a:spcBef>
                <a:spcPts val="600"/>
              </a:spcBef>
            </a:pPr>
            <a:r>
              <a:rPr lang="cs-CZ" sz="3600" dirty="0">
                <a:solidFill>
                  <a:schemeClr val="accent6"/>
                </a:solidFill>
                <a:latin typeface="Corbel" panose="020B0503020204020204" pitchFamily="34" charset="0"/>
              </a:rPr>
              <a:t>Přístup k projektu</a:t>
            </a:r>
          </a:p>
          <a:p>
            <a:pPr lvl="1">
              <a:lnSpc>
                <a:spcPct val="120000"/>
              </a:lnSpc>
              <a:spcBef>
                <a:spcPts val="600"/>
              </a:spcBef>
            </a:pPr>
            <a:r>
              <a:rPr lang="cs-CZ" sz="3600" dirty="0">
                <a:latin typeface="Corbel" panose="020B0503020204020204" pitchFamily="34" charset="0"/>
              </a:rPr>
              <a:t>Plné moci</a:t>
            </a:r>
          </a:p>
          <a:p>
            <a:pPr lvl="1">
              <a:lnSpc>
                <a:spcPct val="120000"/>
              </a:lnSpc>
              <a:spcBef>
                <a:spcPts val="600"/>
              </a:spcBef>
            </a:pPr>
            <a:r>
              <a:rPr lang="cs-CZ" sz="3600" dirty="0">
                <a:latin typeface="Corbel" panose="020B0503020204020204" pitchFamily="34" charset="0"/>
              </a:rPr>
              <a:t>Kopírovat</a:t>
            </a:r>
          </a:p>
          <a:p>
            <a:pPr lvl="1">
              <a:lnSpc>
                <a:spcPct val="120000"/>
              </a:lnSpc>
              <a:spcBef>
                <a:spcPts val="600"/>
              </a:spcBef>
            </a:pPr>
            <a:r>
              <a:rPr lang="cs-CZ" sz="3600" dirty="0">
                <a:latin typeface="Corbel" panose="020B0503020204020204" pitchFamily="34" charset="0"/>
              </a:rPr>
              <a:t>Vymazat žádost</a:t>
            </a:r>
          </a:p>
          <a:p>
            <a:pPr lvl="1">
              <a:lnSpc>
                <a:spcPct val="120000"/>
              </a:lnSpc>
              <a:spcBef>
                <a:spcPts val="600"/>
              </a:spcBef>
            </a:pPr>
            <a:r>
              <a:rPr lang="cs-CZ" sz="3600" dirty="0">
                <a:solidFill>
                  <a:schemeClr val="accent6"/>
                </a:solidFill>
                <a:latin typeface="Corbel" panose="020B0503020204020204" pitchFamily="34" charset="0"/>
              </a:rPr>
              <a:t>Kontrola</a:t>
            </a:r>
          </a:p>
          <a:p>
            <a:pPr lvl="1">
              <a:lnSpc>
                <a:spcPct val="120000"/>
              </a:lnSpc>
              <a:spcBef>
                <a:spcPts val="600"/>
              </a:spcBef>
            </a:pPr>
            <a:r>
              <a:rPr lang="cs-CZ" sz="3600" dirty="0">
                <a:solidFill>
                  <a:schemeClr val="accent6"/>
                </a:solidFill>
                <a:latin typeface="Corbel" panose="020B0503020204020204" pitchFamily="34" charset="0"/>
              </a:rPr>
              <a:t>Finalizace</a:t>
            </a:r>
          </a:p>
          <a:p>
            <a:pPr lvl="1">
              <a:lnSpc>
                <a:spcPct val="120000"/>
              </a:lnSpc>
              <a:spcBef>
                <a:spcPts val="600"/>
              </a:spcBef>
            </a:pPr>
            <a:r>
              <a:rPr lang="cs-CZ" sz="3600" dirty="0">
                <a:latin typeface="Corbel" panose="020B0503020204020204" pitchFamily="34" charset="0"/>
              </a:rPr>
              <a:t>Tisk</a:t>
            </a:r>
          </a:p>
          <a:p>
            <a:pPr lvl="1"/>
            <a:endParaRPr lang="cs-CZ" dirty="0"/>
          </a:p>
        </p:txBody>
      </p:sp>
      <p:pic>
        <p:nvPicPr>
          <p:cNvPr id="5" name="Picture 2">
            <a:extLst>
              <a:ext uri="{FF2B5EF4-FFF2-40B4-BE49-F238E27FC236}">
                <a16:creationId xmlns:a16="http://schemas.microsoft.com/office/drawing/2014/main" id="{6D81092E-BBE6-4016-8618-1BFED63DC4E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64429" y="5480730"/>
            <a:ext cx="835342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16959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09D574-17D2-46CA-A642-D0EB3B129B4E}"/>
              </a:ext>
            </a:extLst>
          </p:cNvPr>
          <p:cNvSpPr>
            <a:spLocks noGrp="1"/>
          </p:cNvSpPr>
          <p:nvPr>
            <p:ph type="title"/>
          </p:nvPr>
        </p:nvSpPr>
        <p:spPr>
          <a:xfrm>
            <a:off x="838200" y="203200"/>
            <a:ext cx="10515600" cy="1088572"/>
          </a:xfrm>
        </p:spPr>
        <p:txBody>
          <a:bodyPr/>
          <a:lstStyle/>
          <a:p>
            <a:pPr algn="ctr"/>
            <a:r>
              <a:rPr lang="cs-CZ" b="1" dirty="0">
                <a:latin typeface="+mn-lt"/>
              </a:rPr>
              <a:t>Přístup k projektu </a:t>
            </a:r>
          </a:p>
        </p:txBody>
      </p:sp>
      <p:sp>
        <p:nvSpPr>
          <p:cNvPr id="4" name="Zástupný symbol pro obsah 2">
            <a:extLst>
              <a:ext uri="{FF2B5EF4-FFF2-40B4-BE49-F238E27FC236}">
                <a16:creationId xmlns:a16="http://schemas.microsoft.com/office/drawing/2014/main" id="{CA4A4BC1-0A34-4C98-ACE4-922E8311735A}"/>
              </a:ext>
            </a:extLst>
          </p:cNvPr>
          <p:cNvSpPr txBox="1">
            <a:spLocks/>
          </p:cNvSpPr>
          <p:nvPr/>
        </p:nvSpPr>
        <p:spPr>
          <a:xfrm>
            <a:off x="376941" y="1445345"/>
            <a:ext cx="8064000" cy="482405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Uživatel, který žádost založil se automaticky stává </a:t>
            </a:r>
            <a:r>
              <a:rPr lang="cs-CZ" u="sng" dirty="0"/>
              <a:t>Správcem přístupů.</a:t>
            </a:r>
          </a:p>
          <a:p>
            <a:pPr marL="0" indent="0" algn="just">
              <a:buFont typeface="Arial" panose="020B0604020202020204" pitchFamily="34" charset="0"/>
              <a:buNone/>
            </a:pPr>
            <a:endParaRPr lang="cs-CZ" u="sng" dirty="0"/>
          </a:p>
          <a:p>
            <a:pPr marL="0" indent="0" algn="just">
              <a:buFont typeface="Arial" panose="020B0604020202020204" pitchFamily="34" charset="0"/>
              <a:buNone/>
            </a:pPr>
            <a:endParaRPr lang="cs-CZ" u="sng" dirty="0"/>
          </a:p>
          <a:p>
            <a:pPr algn="just">
              <a:spcBef>
                <a:spcPts val="0"/>
              </a:spcBef>
            </a:pPr>
            <a:endParaRPr lang="cs-CZ" dirty="0"/>
          </a:p>
          <a:p>
            <a:pPr algn="just">
              <a:spcBef>
                <a:spcPts val="0"/>
              </a:spcBef>
            </a:pPr>
            <a:r>
              <a:rPr lang="cs-CZ" dirty="0"/>
              <a:t>Možno zpřístupnit žádost dalším uživatelům, včetně pracovníků technické podpory </a:t>
            </a:r>
            <a:r>
              <a:rPr lang="cs-CZ" dirty="0">
                <a:hlinkClick r:id="rId3"/>
              </a:rPr>
              <a:t>iskp@mpsv.cz</a:t>
            </a:r>
            <a:r>
              <a:rPr lang="cs-CZ" dirty="0"/>
              <a:t>. </a:t>
            </a:r>
          </a:p>
          <a:p>
            <a:pPr algn="just"/>
            <a:r>
              <a:rPr lang="cs-CZ" u="sng" dirty="0"/>
              <a:t>Nastavit práva uživatelů:</a:t>
            </a:r>
          </a:p>
          <a:p>
            <a:pPr lvl="1" algn="just"/>
            <a:r>
              <a:rPr lang="cs-CZ" sz="1800" dirty="0"/>
              <a:t>Čtenář</a:t>
            </a:r>
          </a:p>
          <a:p>
            <a:pPr lvl="1" algn="just"/>
            <a:r>
              <a:rPr lang="cs-CZ" sz="1800" dirty="0"/>
              <a:t>Editor</a:t>
            </a:r>
          </a:p>
          <a:p>
            <a:pPr lvl="1" algn="just"/>
            <a:r>
              <a:rPr lang="cs-CZ" sz="1800" dirty="0"/>
              <a:t>Signatář</a:t>
            </a:r>
          </a:p>
          <a:p>
            <a:pPr lvl="1" algn="just"/>
            <a:r>
              <a:rPr lang="cs-CZ" sz="1800" dirty="0"/>
              <a:t>Správce přístupů</a:t>
            </a:r>
          </a:p>
          <a:p>
            <a:pPr lvl="1" algn="just"/>
            <a:r>
              <a:rPr lang="cs-CZ" sz="1800" dirty="0"/>
              <a:t>Zástupce správce přístupů</a:t>
            </a:r>
          </a:p>
          <a:p>
            <a:pPr marL="414000" lvl="1" indent="0">
              <a:buFont typeface="Arial" panose="020B0604020202020204" pitchFamily="34" charset="0"/>
              <a:buNone/>
            </a:pPr>
            <a:endParaRPr lang="cs-CZ" dirty="0"/>
          </a:p>
          <a:p>
            <a:pPr marL="414000" lvl="1" indent="0">
              <a:buFont typeface="Arial" panose="020B0604020202020204" pitchFamily="34" charset="0"/>
              <a:buNone/>
            </a:pPr>
            <a:endParaRPr lang="cs-CZ" dirty="0"/>
          </a:p>
          <a:p>
            <a:pPr lvl="1"/>
            <a:endParaRPr lang="cs-CZ" dirty="0"/>
          </a:p>
        </p:txBody>
      </p:sp>
      <p:pic>
        <p:nvPicPr>
          <p:cNvPr id="5" name="Picture 2">
            <a:extLst>
              <a:ext uri="{FF2B5EF4-FFF2-40B4-BE49-F238E27FC236}">
                <a16:creationId xmlns:a16="http://schemas.microsoft.com/office/drawing/2014/main" id="{E8D2BC57-7B74-4BFA-AC3F-668AEFE100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4880" y="1895539"/>
            <a:ext cx="7848872"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62399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4EA07A-5FC8-4E66-BFC4-8EF2BB90A17D}"/>
              </a:ext>
            </a:extLst>
          </p:cNvPr>
          <p:cNvSpPr>
            <a:spLocks noGrp="1"/>
          </p:cNvSpPr>
          <p:nvPr>
            <p:ph type="title"/>
          </p:nvPr>
        </p:nvSpPr>
        <p:spPr>
          <a:xfrm>
            <a:off x="838200" y="261258"/>
            <a:ext cx="10515600" cy="899886"/>
          </a:xfrm>
        </p:spPr>
        <p:txBody>
          <a:bodyPr/>
          <a:lstStyle/>
          <a:p>
            <a:pPr algn="ctr"/>
            <a:r>
              <a:rPr lang="cs-CZ" b="1" dirty="0">
                <a:latin typeface="Corbel" panose="020B0503020204020204" pitchFamily="34" charset="0"/>
              </a:rPr>
              <a:t>Přístup k projektu </a:t>
            </a:r>
          </a:p>
        </p:txBody>
      </p:sp>
      <p:sp>
        <p:nvSpPr>
          <p:cNvPr id="7" name="Zástupný symbol pro obsah 2">
            <a:extLst>
              <a:ext uri="{FF2B5EF4-FFF2-40B4-BE49-F238E27FC236}">
                <a16:creationId xmlns:a16="http://schemas.microsoft.com/office/drawing/2014/main" id="{F2AEF0BD-E4E1-423E-9E2D-E1F5CED1C362}"/>
              </a:ext>
            </a:extLst>
          </p:cNvPr>
          <p:cNvSpPr>
            <a:spLocks noGrp="1"/>
          </p:cNvSpPr>
          <p:nvPr>
            <p:ph idx="1"/>
          </p:nvPr>
        </p:nvSpPr>
        <p:spPr>
          <a:xfrm>
            <a:off x="838200" y="1484784"/>
            <a:ext cx="10657114" cy="1512168"/>
          </a:xfrm>
        </p:spPr>
        <p:txBody>
          <a:bodyPr>
            <a:normAutofit/>
          </a:bodyPr>
          <a:lstStyle/>
          <a:p>
            <a:pPr algn="just">
              <a:lnSpc>
                <a:spcPct val="100000"/>
              </a:lnSpc>
              <a:spcBef>
                <a:spcPts val="1200"/>
              </a:spcBef>
              <a:buFont typeface="Wingdings" panose="05000000000000000000" pitchFamily="2" charset="2"/>
              <a:buChar char=""/>
            </a:pPr>
            <a:r>
              <a:rPr lang="cs-CZ" sz="2400" dirty="0">
                <a:latin typeface="Corbel" panose="020B0503020204020204" pitchFamily="34" charset="0"/>
              </a:rPr>
              <a:t>Přidělení přístupu novému uživateli pomocí tlačítka Nový záznam.</a:t>
            </a:r>
          </a:p>
          <a:p>
            <a:pPr algn="just">
              <a:lnSpc>
                <a:spcPct val="100000"/>
              </a:lnSpc>
              <a:spcBef>
                <a:spcPts val="1200"/>
              </a:spcBef>
              <a:buFont typeface="Wingdings" panose="05000000000000000000" pitchFamily="2" charset="2"/>
              <a:buChar char=""/>
            </a:pPr>
            <a:r>
              <a:rPr lang="cs-CZ" sz="2400" dirty="0">
                <a:latin typeface="Corbel" panose="020B0503020204020204" pitchFamily="34" charset="0"/>
              </a:rPr>
              <a:t>Změna práv stávajících uživatelů – Změnit nastavení přístupů.</a:t>
            </a:r>
          </a:p>
        </p:txBody>
      </p:sp>
      <p:pic>
        <p:nvPicPr>
          <p:cNvPr id="8" name="Picture 3">
            <a:extLst>
              <a:ext uri="{FF2B5EF4-FFF2-40B4-BE49-F238E27FC236}">
                <a16:creationId xmlns:a16="http://schemas.microsoft.com/office/drawing/2014/main" id="{536C3C3E-2D58-4B4E-AB5B-34CB75EE68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627" y="2996952"/>
            <a:ext cx="829406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a:extLst>
              <a:ext uri="{FF2B5EF4-FFF2-40B4-BE49-F238E27FC236}">
                <a16:creationId xmlns:a16="http://schemas.microsoft.com/office/drawing/2014/main" id="{6C7E3E7A-B80A-4BC9-B5E0-C4F70ECED3B6}"/>
              </a:ext>
            </a:extLst>
          </p:cNvPr>
          <p:cNvSpPr/>
          <p:nvPr/>
        </p:nvSpPr>
        <p:spPr>
          <a:xfrm>
            <a:off x="7778677" y="4760007"/>
            <a:ext cx="194421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5031589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C79D20-5CA3-403D-99DE-B3E9C52674FB}"/>
              </a:ext>
            </a:extLst>
          </p:cNvPr>
          <p:cNvSpPr>
            <a:spLocks noGrp="1"/>
          </p:cNvSpPr>
          <p:nvPr>
            <p:ph type="title"/>
          </p:nvPr>
        </p:nvSpPr>
        <p:spPr>
          <a:xfrm>
            <a:off x="838200" y="232229"/>
            <a:ext cx="10515600" cy="943429"/>
          </a:xfrm>
        </p:spPr>
        <p:txBody>
          <a:bodyPr/>
          <a:lstStyle/>
          <a:p>
            <a:pPr algn="ctr"/>
            <a:r>
              <a:rPr lang="cs-CZ" b="1" dirty="0">
                <a:latin typeface="Corbel" panose="020B0503020204020204" pitchFamily="34" charset="0"/>
              </a:rPr>
              <a:t>Přístup k projektu </a:t>
            </a:r>
          </a:p>
        </p:txBody>
      </p:sp>
      <p:sp>
        <p:nvSpPr>
          <p:cNvPr id="4" name="Zástupný symbol pro obsah 2">
            <a:extLst>
              <a:ext uri="{FF2B5EF4-FFF2-40B4-BE49-F238E27FC236}">
                <a16:creationId xmlns:a16="http://schemas.microsoft.com/office/drawing/2014/main" id="{45C9CF3A-5E57-4373-94FC-369A0F0A1080}"/>
              </a:ext>
            </a:extLst>
          </p:cNvPr>
          <p:cNvSpPr txBox="1">
            <a:spLocks/>
          </p:cNvSpPr>
          <p:nvPr/>
        </p:nvSpPr>
        <p:spPr>
          <a:xfrm>
            <a:off x="651084" y="1175658"/>
            <a:ext cx="10515600" cy="11611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buFont typeface="Wingdings" panose="05000000000000000000" pitchFamily="2" charset="2"/>
              <a:buChar char=""/>
            </a:pPr>
            <a:r>
              <a:rPr lang="cs-CZ" sz="2400" dirty="0">
                <a:latin typeface="Corbel" panose="020B0503020204020204" pitchFamily="34" charset="0"/>
              </a:rPr>
              <a:t>Pokud má aplikace ISKP14+ umožnit signatáři podepsat žádost, musí mu být přidělena </a:t>
            </a:r>
            <a:r>
              <a:rPr lang="cs-CZ" sz="2400" b="1" dirty="0">
                <a:latin typeface="Corbel" panose="020B0503020204020204" pitchFamily="34" charset="0"/>
              </a:rPr>
              <a:t>Úloha</a:t>
            </a:r>
            <a:r>
              <a:rPr lang="cs-CZ" sz="2400" dirty="0">
                <a:latin typeface="Corbel" panose="020B0503020204020204" pitchFamily="34" charset="0"/>
              </a:rPr>
              <a:t> k podpisu. </a:t>
            </a:r>
          </a:p>
        </p:txBody>
      </p:sp>
      <p:pic>
        <p:nvPicPr>
          <p:cNvPr id="5" name="Picture 2">
            <a:extLst>
              <a:ext uri="{FF2B5EF4-FFF2-40B4-BE49-F238E27FC236}">
                <a16:creationId xmlns:a16="http://schemas.microsoft.com/office/drawing/2014/main" id="{C0761322-2BA4-4692-B620-3FF7FF1400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084" y="2361088"/>
            <a:ext cx="6908863" cy="432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ástupný symbol pro obsah 2">
            <a:extLst>
              <a:ext uri="{FF2B5EF4-FFF2-40B4-BE49-F238E27FC236}">
                <a16:creationId xmlns:a16="http://schemas.microsoft.com/office/drawing/2014/main" id="{7E64DF42-103E-40DD-9C9F-579D90A693F9}"/>
              </a:ext>
            </a:extLst>
          </p:cNvPr>
          <p:cNvSpPr txBox="1">
            <a:spLocks/>
          </p:cNvSpPr>
          <p:nvPr/>
        </p:nvSpPr>
        <p:spPr>
          <a:xfrm>
            <a:off x="8606387" y="5257346"/>
            <a:ext cx="2303462" cy="1368425"/>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cs-CZ" dirty="0"/>
              <a:t>Úlohu lze přidat pomocí tlačítka </a:t>
            </a:r>
            <a:br>
              <a:rPr lang="cs-CZ" dirty="0"/>
            </a:br>
            <a:r>
              <a:rPr lang="cs-CZ" dirty="0"/>
              <a:t>Nový záznam. </a:t>
            </a:r>
          </a:p>
        </p:txBody>
      </p:sp>
      <p:cxnSp>
        <p:nvCxnSpPr>
          <p:cNvPr id="7" name="Přímá spojnice se šipkou 6">
            <a:extLst>
              <a:ext uri="{FF2B5EF4-FFF2-40B4-BE49-F238E27FC236}">
                <a16:creationId xmlns:a16="http://schemas.microsoft.com/office/drawing/2014/main" id="{F476BF92-FF8B-42AB-826A-17F66690F1D6}"/>
              </a:ext>
            </a:extLst>
          </p:cNvPr>
          <p:cNvCxnSpPr>
            <a:cxnSpLocks/>
          </p:cNvCxnSpPr>
          <p:nvPr/>
        </p:nvCxnSpPr>
        <p:spPr>
          <a:xfrm flipH="1" flipV="1">
            <a:off x="1943346" y="5407083"/>
            <a:ext cx="6663041" cy="456688"/>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8" name="Obdélník 7">
            <a:extLst>
              <a:ext uri="{FF2B5EF4-FFF2-40B4-BE49-F238E27FC236}">
                <a16:creationId xmlns:a16="http://schemas.microsoft.com/office/drawing/2014/main" id="{00E76450-295D-44C3-9821-4EC3F85EB53D}"/>
              </a:ext>
            </a:extLst>
          </p:cNvPr>
          <p:cNvSpPr/>
          <p:nvPr/>
        </p:nvSpPr>
        <p:spPr>
          <a:xfrm>
            <a:off x="651084" y="5257347"/>
            <a:ext cx="1105145" cy="3657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a:extLst>
              <a:ext uri="{FF2B5EF4-FFF2-40B4-BE49-F238E27FC236}">
                <a16:creationId xmlns:a16="http://schemas.microsoft.com/office/drawing/2014/main" id="{AAE6529E-0FB4-4B33-B6E7-CE75A8CC1057}"/>
              </a:ext>
            </a:extLst>
          </p:cNvPr>
          <p:cNvSpPr/>
          <p:nvPr/>
        </p:nvSpPr>
        <p:spPr>
          <a:xfrm>
            <a:off x="683206" y="2756316"/>
            <a:ext cx="2520280" cy="20815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8084802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3DAB09-1515-42E5-AC72-F0AEC96D19B9}"/>
              </a:ext>
            </a:extLst>
          </p:cNvPr>
          <p:cNvSpPr>
            <a:spLocks noGrp="1"/>
          </p:cNvSpPr>
          <p:nvPr>
            <p:ph type="title"/>
          </p:nvPr>
        </p:nvSpPr>
        <p:spPr>
          <a:xfrm>
            <a:off x="838200" y="203200"/>
            <a:ext cx="10515600" cy="1059543"/>
          </a:xfrm>
        </p:spPr>
        <p:txBody>
          <a:bodyPr/>
          <a:lstStyle/>
          <a:p>
            <a:pPr algn="ctr"/>
            <a:r>
              <a:rPr lang="cs-CZ" b="1" dirty="0">
                <a:latin typeface="Corbel" panose="020B0503020204020204" pitchFamily="34" charset="0"/>
              </a:rPr>
              <a:t>Plné moci</a:t>
            </a:r>
          </a:p>
        </p:txBody>
      </p:sp>
      <p:pic>
        <p:nvPicPr>
          <p:cNvPr id="4" name="Picture 2">
            <a:extLst>
              <a:ext uri="{FF2B5EF4-FFF2-40B4-BE49-F238E27FC236}">
                <a16:creationId xmlns:a16="http://schemas.microsoft.com/office/drawing/2014/main" id="{E67793C6-091B-4E43-B245-1AF0D7075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4217" y="1161143"/>
            <a:ext cx="7983566" cy="5355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44665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2FA526-8D3F-4534-BD5A-85520391D011}"/>
              </a:ext>
            </a:extLst>
          </p:cNvPr>
          <p:cNvSpPr>
            <a:spLocks noGrp="1"/>
          </p:cNvSpPr>
          <p:nvPr>
            <p:ph type="title"/>
          </p:nvPr>
        </p:nvSpPr>
        <p:spPr>
          <a:xfrm>
            <a:off x="838200" y="0"/>
            <a:ext cx="10515600" cy="986972"/>
          </a:xfrm>
        </p:spPr>
        <p:txBody>
          <a:bodyPr>
            <a:normAutofit/>
          </a:bodyPr>
          <a:lstStyle/>
          <a:p>
            <a:pPr algn="ctr"/>
            <a:r>
              <a:rPr lang="cs-CZ" b="1" dirty="0">
                <a:latin typeface="Corbel" panose="020B0503020204020204" pitchFamily="34" charset="0"/>
              </a:rPr>
              <a:t>Kontrola</a:t>
            </a:r>
          </a:p>
        </p:txBody>
      </p:sp>
      <p:sp>
        <p:nvSpPr>
          <p:cNvPr id="4" name="Zástupný symbol pro obsah 2">
            <a:extLst>
              <a:ext uri="{FF2B5EF4-FFF2-40B4-BE49-F238E27FC236}">
                <a16:creationId xmlns:a16="http://schemas.microsoft.com/office/drawing/2014/main" id="{88D1EE7A-8BE7-43CF-B655-D9FB114A58F6}"/>
              </a:ext>
            </a:extLst>
          </p:cNvPr>
          <p:cNvSpPr txBox="1">
            <a:spLocks/>
          </p:cNvSpPr>
          <p:nvPr/>
        </p:nvSpPr>
        <p:spPr>
          <a:xfrm>
            <a:off x="464457" y="1556792"/>
            <a:ext cx="11030857" cy="5184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cs-CZ" dirty="0"/>
              <a:t>Provádíme zpravidla po vyplnění všech záložek (celé žádosti). </a:t>
            </a:r>
          </a:p>
          <a:p>
            <a:pPr algn="just">
              <a:lnSpc>
                <a:spcPct val="100000"/>
              </a:lnSpc>
            </a:pPr>
            <a:r>
              <a:rPr lang="cs-CZ" dirty="0"/>
              <a:t>Můžeme využít i průběžně jako nápovědu jak správně dané pole vyplnit.</a:t>
            </a:r>
          </a:p>
          <a:p>
            <a:pPr algn="just">
              <a:lnSpc>
                <a:spcPct val="100000"/>
              </a:lnSpc>
            </a:pPr>
            <a:r>
              <a:rPr lang="cs-CZ" dirty="0"/>
              <a:t>Všechny červené chybové hlášky nutno odstranit.</a:t>
            </a:r>
          </a:p>
          <a:p>
            <a:endParaRPr lang="cs-CZ" dirty="0"/>
          </a:p>
          <a:p>
            <a:endParaRPr lang="cs-CZ" dirty="0"/>
          </a:p>
          <a:p>
            <a:endParaRPr lang="cs-CZ" dirty="0"/>
          </a:p>
          <a:p>
            <a:endParaRPr lang="cs-CZ" dirty="0"/>
          </a:p>
          <a:p>
            <a:endParaRPr lang="cs-CZ" dirty="0"/>
          </a:p>
          <a:p>
            <a:r>
              <a:rPr lang="cs-CZ" dirty="0"/>
              <a:t>Kontrola proběhla v pořádku = možnost finalizovat!</a:t>
            </a:r>
          </a:p>
        </p:txBody>
      </p:sp>
      <p:pic>
        <p:nvPicPr>
          <p:cNvPr id="5" name="Picture 2">
            <a:extLst>
              <a:ext uri="{FF2B5EF4-FFF2-40B4-BE49-F238E27FC236}">
                <a16:creationId xmlns:a16="http://schemas.microsoft.com/office/drawing/2014/main" id="{544612EF-55F2-4A78-AD62-50586B799A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9466" y="3203017"/>
            <a:ext cx="6760837" cy="2098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8630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D69146-5317-4702-A6EE-03E485739344}"/>
              </a:ext>
            </a:extLst>
          </p:cNvPr>
          <p:cNvSpPr>
            <a:spLocks noGrp="1"/>
          </p:cNvSpPr>
          <p:nvPr>
            <p:ph type="title"/>
          </p:nvPr>
        </p:nvSpPr>
        <p:spPr/>
        <p:txBody>
          <a:bodyPr>
            <a:normAutofit fontScale="90000"/>
          </a:bodyPr>
          <a:lstStyle/>
          <a:p>
            <a:r>
              <a:rPr lang="cs-CZ" sz="4200" dirty="0"/>
              <a:t>Informace o křížovém financování </a:t>
            </a:r>
            <a:br>
              <a:rPr lang="cs-CZ" sz="4200" dirty="0"/>
            </a:br>
            <a:r>
              <a:rPr lang="cs-CZ" sz="4200" dirty="0"/>
              <a:t>a nepřímých nákladech</a:t>
            </a:r>
            <a:br>
              <a:rPr lang="cs-CZ" dirty="0"/>
            </a:br>
            <a:endParaRPr lang="cs-CZ" dirty="0"/>
          </a:p>
        </p:txBody>
      </p:sp>
      <p:sp>
        <p:nvSpPr>
          <p:cNvPr id="3" name="Zástupný symbol pro obsah 2">
            <a:extLst>
              <a:ext uri="{FF2B5EF4-FFF2-40B4-BE49-F238E27FC236}">
                <a16:creationId xmlns:a16="http://schemas.microsoft.com/office/drawing/2014/main" id="{B1F0ADB6-2F17-4ED5-8342-393049DE9975}"/>
              </a:ext>
            </a:extLst>
          </p:cNvPr>
          <p:cNvSpPr>
            <a:spLocks noGrp="1"/>
          </p:cNvSpPr>
          <p:nvPr>
            <p:ph idx="1"/>
          </p:nvPr>
        </p:nvSpPr>
        <p:spPr/>
        <p:txBody>
          <a:bodyPr>
            <a:normAutofit/>
          </a:bodyPr>
          <a:lstStyle/>
          <a:p>
            <a:pPr marL="0" indent="0">
              <a:buNone/>
            </a:pPr>
            <a:r>
              <a:rPr lang="cs-CZ" b="1" dirty="0"/>
              <a:t>Křížové financování</a:t>
            </a:r>
          </a:p>
          <a:p>
            <a:r>
              <a:rPr lang="cs-CZ" dirty="0"/>
              <a:t>V rámci této výzvy není využití křížového financování umožněno.</a:t>
            </a:r>
          </a:p>
          <a:p>
            <a:pPr marL="0" indent="0">
              <a:buNone/>
            </a:pPr>
            <a:endParaRPr lang="cs-CZ" dirty="0"/>
          </a:p>
          <a:p>
            <a:pPr marL="0" indent="0">
              <a:buNone/>
            </a:pPr>
            <a:r>
              <a:rPr lang="cs-CZ" dirty="0"/>
              <a:t>Nepřímé náklady</a:t>
            </a:r>
          </a:p>
          <a:p>
            <a:r>
              <a:rPr lang="cs-CZ" dirty="0"/>
              <a:t>25 % nákladů projektu </a:t>
            </a:r>
          </a:p>
          <a:p>
            <a:r>
              <a:rPr lang="cs-CZ" dirty="0"/>
              <a:t>př. Projekt za 400 000 Kč = 300 000 Kč přímé náklady + 100 000 Kč nepřímé náklady</a:t>
            </a:r>
          </a:p>
          <a:p>
            <a:r>
              <a:rPr lang="cs-CZ" dirty="0"/>
              <a:t>Procento nepřímých nákladů se snižuje při nákupu služeb nad 60 % nákladů projektu </a:t>
            </a:r>
          </a:p>
          <a:p>
            <a:endParaRPr lang="cs-CZ" dirty="0"/>
          </a:p>
        </p:txBody>
      </p:sp>
    </p:spTree>
    <p:extLst>
      <p:ext uri="{BB962C8B-B14F-4D97-AF65-F5344CB8AC3E}">
        <p14:creationId xmlns:p14="http://schemas.microsoft.com/office/powerpoint/2010/main" val="23065987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2E030D-C083-477A-94C9-5A48565729D8}"/>
              </a:ext>
            </a:extLst>
          </p:cNvPr>
          <p:cNvSpPr>
            <a:spLocks noGrp="1"/>
          </p:cNvSpPr>
          <p:nvPr>
            <p:ph type="title"/>
          </p:nvPr>
        </p:nvSpPr>
        <p:spPr>
          <a:xfrm>
            <a:off x="838200" y="116114"/>
            <a:ext cx="10515600" cy="943430"/>
          </a:xfrm>
        </p:spPr>
        <p:txBody>
          <a:bodyPr>
            <a:normAutofit/>
          </a:bodyPr>
          <a:lstStyle/>
          <a:p>
            <a:pPr algn="ctr"/>
            <a:r>
              <a:rPr lang="cs-CZ" b="1" dirty="0">
                <a:latin typeface="Corbel" panose="020B0503020204020204" pitchFamily="34" charset="0"/>
              </a:rPr>
              <a:t>Finalizace</a:t>
            </a:r>
          </a:p>
        </p:txBody>
      </p:sp>
      <p:sp>
        <p:nvSpPr>
          <p:cNvPr id="3" name="Zástupný symbol pro obsah 2">
            <a:extLst>
              <a:ext uri="{FF2B5EF4-FFF2-40B4-BE49-F238E27FC236}">
                <a16:creationId xmlns:a16="http://schemas.microsoft.com/office/drawing/2014/main" id="{E166F35E-523C-42DB-AB88-D0B3FEC23B9A}"/>
              </a:ext>
            </a:extLst>
          </p:cNvPr>
          <p:cNvSpPr>
            <a:spLocks noGrp="1"/>
          </p:cNvSpPr>
          <p:nvPr>
            <p:ph idx="1"/>
          </p:nvPr>
        </p:nvSpPr>
        <p:spPr>
          <a:xfrm>
            <a:off x="838200" y="1351458"/>
            <a:ext cx="10515600" cy="5117419"/>
          </a:xfrm>
        </p:spPr>
        <p:txBody>
          <a:bodyPr/>
          <a:lstStyle/>
          <a:p>
            <a:r>
              <a:rPr lang="cs-CZ" dirty="0"/>
              <a:t>Nutno v nastavení přístupů (záložka Přístup k žádosti) uvést/zatrhnout Signatáře.</a:t>
            </a:r>
          </a:p>
          <a:p>
            <a:r>
              <a:rPr lang="cs-CZ" dirty="0"/>
              <a:t>I po finalizaci žádosti o podporu možno provést změny.</a:t>
            </a:r>
          </a:p>
          <a:p>
            <a:r>
              <a:rPr lang="cs-CZ" dirty="0"/>
              <a:t>V PŘÍKAZOVÉM ŘÁDKU se objeví tlačítko STORNO FINALIZACE.</a:t>
            </a:r>
          </a:p>
          <a:p>
            <a:r>
              <a:rPr lang="cs-CZ" dirty="0"/>
              <a:t>Poté opět nutno finalizovat.</a:t>
            </a:r>
          </a:p>
          <a:p>
            <a:r>
              <a:rPr lang="cs-CZ" dirty="0"/>
              <a:t>POZOR!!!</a:t>
            </a:r>
          </a:p>
          <a:p>
            <a:pPr marL="414000" lvl="1" indent="0">
              <a:buNone/>
            </a:pPr>
            <a:r>
              <a:rPr lang="cs-CZ" sz="1800" dirty="0"/>
              <a:t>U </a:t>
            </a:r>
            <a:r>
              <a:rPr lang="cs-CZ" sz="1800" dirty="0" err="1"/>
              <a:t>finalizované</a:t>
            </a:r>
            <a:r>
              <a:rPr lang="cs-CZ" sz="1800" dirty="0"/>
              <a:t> žádosti nelze provádět změny v přístupech k projektu. Pokud je nutné změnu provést, musíte zmáčknout Storno finalizace na horní liště .</a:t>
            </a:r>
          </a:p>
          <a:p>
            <a:endParaRPr lang="cs-CZ" dirty="0"/>
          </a:p>
        </p:txBody>
      </p:sp>
      <p:pic>
        <p:nvPicPr>
          <p:cNvPr id="4" name="Picture 2">
            <a:extLst>
              <a:ext uri="{FF2B5EF4-FFF2-40B4-BE49-F238E27FC236}">
                <a16:creationId xmlns:a16="http://schemas.microsoft.com/office/drawing/2014/main" id="{B4F1B095-C08F-4D0B-AF57-61E0BD802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424" y="5207075"/>
            <a:ext cx="1689301" cy="29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14791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0D6BC8-CEEE-4681-ACE1-ED0AD2413FAE}"/>
              </a:ext>
            </a:extLst>
          </p:cNvPr>
          <p:cNvSpPr>
            <a:spLocks noGrp="1"/>
          </p:cNvSpPr>
          <p:nvPr>
            <p:ph type="title"/>
          </p:nvPr>
        </p:nvSpPr>
        <p:spPr/>
        <p:txBody>
          <a:bodyPr/>
          <a:lstStyle/>
          <a:p>
            <a:pPr algn="ctr"/>
            <a:r>
              <a:rPr lang="cs-CZ" b="1" dirty="0">
                <a:latin typeface="Corbel" panose="020B0503020204020204" pitchFamily="34" charset="0"/>
              </a:rPr>
              <a:t>Podpis a podání žádosti</a:t>
            </a:r>
          </a:p>
        </p:txBody>
      </p:sp>
      <p:sp>
        <p:nvSpPr>
          <p:cNvPr id="4" name="Zástupný symbol pro obsah 2">
            <a:extLst>
              <a:ext uri="{FF2B5EF4-FFF2-40B4-BE49-F238E27FC236}">
                <a16:creationId xmlns:a16="http://schemas.microsoft.com/office/drawing/2014/main" id="{D17D060D-D21E-4616-AA49-477D4A5329CE}"/>
              </a:ext>
            </a:extLst>
          </p:cNvPr>
          <p:cNvSpPr txBox="1">
            <a:spLocks/>
          </p:cNvSpPr>
          <p:nvPr/>
        </p:nvSpPr>
        <p:spPr>
          <a:xfrm>
            <a:off x="304800" y="1436711"/>
            <a:ext cx="7206160" cy="33109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200" b="1" dirty="0"/>
              <a:t>PODPIS ŽÁDOSTI</a:t>
            </a:r>
          </a:p>
          <a:p>
            <a:pPr lvl="1">
              <a:lnSpc>
                <a:spcPct val="100000"/>
              </a:lnSpc>
            </a:pPr>
            <a:r>
              <a:rPr lang="cs-CZ" sz="2200" dirty="0"/>
              <a:t>Poslední záložka v levém menu.</a:t>
            </a:r>
          </a:p>
          <a:p>
            <a:pPr lvl="1">
              <a:lnSpc>
                <a:spcPct val="100000"/>
              </a:lnSpc>
            </a:pPr>
            <a:r>
              <a:rPr lang="cs-CZ" sz="2200" b="1" u="sng" dirty="0"/>
              <a:t>Zaktivní se až po úspěšné finalizaci.</a:t>
            </a:r>
          </a:p>
          <a:p>
            <a:pPr lvl="1">
              <a:lnSpc>
                <a:spcPct val="100000"/>
              </a:lnSpc>
            </a:pPr>
            <a:r>
              <a:rPr lang="cs-CZ" sz="2200" dirty="0"/>
              <a:t>Podepisuje jeden či více signatářů (dle volby na záložce Identifikace operace </a:t>
            </a:r>
            <a:r>
              <a:rPr lang="cs-CZ" sz="2200" dirty="0">
                <a:sym typeface="Wingdings" pitchFamily="2" charset="2"/>
              </a:rPr>
              <a:t> pole Způsob jednání</a:t>
            </a:r>
            <a:r>
              <a:rPr lang="cs-CZ" sz="2200" dirty="0"/>
              <a:t>).</a:t>
            </a:r>
          </a:p>
          <a:p>
            <a:pPr lvl="1">
              <a:lnSpc>
                <a:spcPct val="100000"/>
              </a:lnSpc>
            </a:pPr>
            <a:r>
              <a:rPr lang="cs-CZ" sz="2200" dirty="0"/>
              <a:t>Nutný elektronický podpis (osobní kvalifikovaný certifikát).</a:t>
            </a:r>
          </a:p>
          <a:p>
            <a:endParaRPr lang="cs-CZ" sz="1600" dirty="0"/>
          </a:p>
        </p:txBody>
      </p:sp>
      <p:sp>
        <p:nvSpPr>
          <p:cNvPr id="5" name="Zástupný symbol pro obsah 3">
            <a:extLst>
              <a:ext uri="{FF2B5EF4-FFF2-40B4-BE49-F238E27FC236}">
                <a16:creationId xmlns:a16="http://schemas.microsoft.com/office/drawing/2014/main" id="{AE29566B-AE2B-4EBE-9B1C-CD68D2045CAF}"/>
              </a:ext>
            </a:extLst>
          </p:cNvPr>
          <p:cNvSpPr txBox="1">
            <a:spLocks/>
          </p:cNvSpPr>
          <p:nvPr/>
        </p:nvSpPr>
        <p:spPr>
          <a:xfrm>
            <a:off x="304799" y="4557486"/>
            <a:ext cx="7387771" cy="2368165"/>
          </a:xfrm>
          <a:prstGeom prst="rect">
            <a:avLst/>
          </a:prstGeom>
        </p:spPr>
        <p:txBody>
          <a:bodyPr vert="horz" lIns="91440" tIns="45720" rIns="91440" bIns="45720" rtlCol="0" anchor="ctr">
            <a:normAutofit lnSpcReduction="10000"/>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2000" b="1" u="sng" dirty="0"/>
              <a:t>PODÁNÍ ŽÁDOSTI</a:t>
            </a:r>
          </a:p>
          <a:p>
            <a:pPr marL="800100" lvl="1" indent="-342900" algn="just">
              <a:spcBef>
                <a:spcPts val="600"/>
              </a:spcBef>
              <a:buFont typeface="Arial" panose="020B0604020202020204" pitchFamily="34" charset="0"/>
              <a:buChar char="•"/>
            </a:pPr>
            <a:r>
              <a:rPr lang="cs-CZ" sz="2000" dirty="0"/>
              <a:t>Určeno na první záložce Identifikace operace (pole Typ podání) při vyplňování žádosti.</a:t>
            </a:r>
          </a:p>
          <a:p>
            <a:pPr marL="800100" lvl="1" indent="-342900" algn="just">
              <a:spcBef>
                <a:spcPts val="600"/>
              </a:spcBef>
              <a:buFont typeface="Arial" panose="020B0604020202020204" pitchFamily="34" charset="0"/>
              <a:buChar char="•"/>
            </a:pPr>
            <a:r>
              <a:rPr lang="cs-CZ" sz="2000" dirty="0"/>
              <a:t>Automaticky (nastaveno defaultně) x Ručně. </a:t>
            </a:r>
          </a:p>
          <a:p>
            <a:pPr marL="800100" lvl="1" indent="-342900" algn="just">
              <a:spcBef>
                <a:spcPts val="600"/>
              </a:spcBef>
              <a:buFont typeface="Arial" panose="020B0604020202020204" pitchFamily="34" charset="0"/>
              <a:buChar char="•"/>
            </a:pPr>
            <a:r>
              <a:rPr lang="cs-CZ" sz="2000" dirty="0"/>
              <a:t>Žádost podána současně s podpisem x Žádost ručně podána.</a:t>
            </a:r>
            <a:r>
              <a:rPr lang="cs-CZ" dirty="0"/>
              <a:t>									</a:t>
            </a:r>
          </a:p>
        </p:txBody>
      </p:sp>
      <p:pic>
        <p:nvPicPr>
          <p:cNvPr id="6" name="Picture 3" descr="C:\Users\michaela.sedlackova\Desktop\Podpis žádosti.PNG">
            <a:extLst>
              <a:ext uri="{FF2B5EF4-FFF2-40B4-BE49-F238E27FC236}">
                <a16:creationId xmlns:a16="http://schemas.microsoft.com/office/drawing/2014/main" id="{58743433-4345-44B5-B621-EA4F7A38D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8200" y="1295817"/>
            <a:ext cx="2868360" cy="5088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916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73169-5EBF-4548-BAB0-E149121574A5}"/>
              </a:ext>
            </a:extLst>
          </p:cNvPr>
          <p:cNvSpPr>
            <a:spLocks noGrp="1"/>
          </p:cNvSpPr>
          <p:nvPr>
            <p:ph type="title"/>
          </p:nvPr>
        </p:nvSpPr>
        <p:spPr>
          <a:xfrm>
            <a:off x="838200" y="145143"/>
            <a:ext cx="10515600" cy="1074057"/>
          </a:xfrm>
        </p:spPr>
        <p:txBody>
          <a:bodyPr/>
          <a:lstStyle/>
          <a:p>
            <a:pPr algn="ctr"/>
            <a:r>
              <a:rPr lang="cs-CZ" b="1" dirty="0">
                <a:latin typeface="Corbel" panose="020B0503020204020204" pitchFamily="34" charset="0"/>
              </a:rPr>
              <a:t>Podpis žádosti </a:t>
            </a:r>
          </a:p>
        </p:txBody>
      </p:sp>
      <p:pic>
        <p:nvPicPr>
          <p:cNvPr id="4" name="Picture 2">
            <a:extLst>
              <a:ext uri="{FF2B5EF4-FFF2-40B4-BE49-F238E27FC236}">
                <a16:creationId xmlns:a16="http://schemas.microsoft.com/office/drawing/2014/main" id="{D4E1CFCE-7E9B-48C2-A079-5CA70F8B8A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8368" y="1465534"/>
            <a:ext cx="8416718" cy="3034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3">
            <a:extLst>
              <a:ext uri="{FF2B5EF4-FFF2-40B4-BE49-F238E27FC236}">
                <a16:creationId xmlns:a16="http://schemas.microsoft.com/office/drawing/2014/main" id="{956E1FC7-B21E-4974-909E-7661826F2EFA}"/>
              </a:ext>
            </a:extLst>
          </p:cNvPr>
          <p:cNvSpPr txBox="1">
            <a:spLocks/>
          </p:cNvSpPr>
          <p:nvPr/>
        </p:nvSpPr>
        <p:spPr>
          <a:xfrm>
            <a:off x="2338368" y="4490910"/>
            <a:ext cx="9015432" cy="1074056"/>
          </a:xfrm>
          <a:prstGeom prst="rect">
            <a:avLst/>
          </a:prstGeom>
        </p:spPr>
        <p:txBody>
          <a:bodyPr vert="horz" lIns="91440" tIns="45720" rIns="91440" bIns="45720" rtlCol="0" anchor="ctr">
            <a:norm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cs-CZ" sz="2000" dirty="0">
                <a:solidFill>
                  <a:schemeClr val="tx1"/>
                </a:solidFill>
              </a:rPr>
              <a:t>Na záložce Podpis žádosti klikněte na ikonu pečeti.</a:t>
            </a:r>
          </a:p>
          <a:p>
            <a:pPr algn="just"/>
            <a:r>
              <a:rPr lang="cs-CZ" sz="2000" dirty="0">
                <a:solidFill>
                  <a:schemeClr val="tx1"/>
                </a:solidFill>
              </a:rPr>
              <a:t>Po úspěšném podepsání tiskové verze žádosti se černá ikona pečeti změní na zelenou</a:t>
            </a:r>
            <a:r>
              <a:rPr lang="cs-CZ" dirty="0"/>
              <a:t>. </a:t>
            </a:r>
          </a:p>
        </p:txBody>
      </p:sp>
      <p:pic>
        <p:nvPicPr>
          <p:cNvPr id="6" name="Picture 3">
            <a:extLst>
              <a:ext uri="{FF2B5EF4-FFF2-40B4-BE49-F238E27FC236}">
                <a16:creationId xmlns:a16="http://schemas.microsoft.com/office/drawing/2014/main" id="{0C1DA6DE-D54F-4726-8BB1-47B19E0ACB05}"/>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480128" y="5716085"/>
            <a:ext cx="771072" cy="848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36304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A62C92-A90E-4C25-9B7D-7FDE60C7B577}"/>
              </a:ext>
            </a:extLst>
          </p:cNvPr>
          <p:cNvSpPr>
            <a:spLocks noGrp="1"/>
          </p:cNvSpPr>
          <p:nvPr>
            <p:ph type="title"/>
          </p:nvPr>
        </p:nvSpPr>
        <p:spPr>
          <a:xfrm>
            <a:off x="838200" y="365125"/>
            <a:ext cx="10515600" cy="752475"/>
          </a:xfrm>
        </p:spPr>
        <p:txBody>
          <a:bodyPr/>
          <a:lstStyle/>
          <a:p>
            <a:pPr algn="ctr"/>
            <a:r>
              <a:rPr lang="cs-CZ" b="1" dirty="0">
                <a:latin typeface="Corbel" panose="020B0503020204020204" pitchFamily="34" charset="0"/>
              </a:rPr>
              <a:t>Podpis žádosti </a:t>
            </a:r>
          </a:p>
        </p:txBody>
      </p:sp>
      <p:pic>
        <p:nvPicPr>
          <p:cNvPr id="4" name="Picture 2">
            <a:extLst>
              <a:ext uri="{FF2B5EF4-FFF2-40B4-BE49-F238E27FC236}">
                <a16:creationId xmlns:a16="http://schemas.microsoft.com/office/drawing/2014/main" id="{7FA7B92A-435D-4B22-9286-13D35FF15B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328" y="1264504"/>
            <a:ext cx="6541344" cy="324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3">
            <a:extLst>
              <a:ext uri="{FF2B5EF4-FFF2-40B4-BE49-F238E27FC236}">
                <a16:creationId xmlns:a16="http://schemas.microsoft.com/office/drawing/2014/main" id="{FEE282CD-7709-43B6-82AC-BF0D94AD74F5}"/>
              </a:ext>
            </a:extLst>
          </p:cNvPr>
          <p:cNvSpPr txBox="1">
            <a:spLocks/>
          </p:cNvSpPr>
          <p:nvPr/>
        </p:nvSpPr>
        <p:spPr>
          <a:xfrm>
            <a:off x="1364343" y="4653136"/>
            <a:ext cx="9666514" cy="1872208"/>
          </a:xfrm>
          <a:prstGeom prst="rect">
            <a:avLst/>
          </a:prstGeom>
        </p:spPr>
        <p:txBody>
          <a:bodyPr vert="horz" lIns="91440" tIns="45720" rIns="91440" bIns="45720" rtlCol="0" anchor="ctr">
            <a:norm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cs-CZ" sz="2000" dirty="0">
                <a:solidFill>
                  <a:schemeClr val="tx1"/>
                </a:solidFill>
                <a:latin typeface="Corbel" panose="020B0503020204020204" pitchFamily="34" charset="0"/>
              </a:rPr>
              <a:t>Označíte checkbox Soubory.</a:t>
            </a:r>
          </a:p>
          <a:p>
            <a:r>
              <a:rPr lang="cs-CZ" sz="2000" dirty="0">
                <a:solidFill>
                  <a:schemeClr val="tx1"/>
                </a:solidFill>
                <a:latin typeface="Corbel" panose="020B0503020204020204" pitchFamily="34" charset="0"/>
              </a:rPr>
              <a:t>Přes tlačítko Vybrat vložíte soubor s elektronickým podpisem výběrem z adresářů vašeho počítače.</a:t>
            </a:r>
          </a:p>
          <a:p>
            <a:r>
              <a:rPr lang="cs-CZ" sz="2000" dirty="0">
                <a:solidFill>
                  <a:schemeClr val="tx1"/>
                </a:solidFill>
                <a:latin typeface="Corbel" panose="020B0503020204020204" pitchFamily="34" charset="0"/>
              </a:rPr>
              <a:t>Vložíte Heslo. </a:t>
            </a:r>
          </a:p>
          <a:p>
            <a:pPr algn="just"/>
            <a:r>
              <a:rPr lang="cs-CZ" sz="2000" dirty="0">
                <a:solidFill>
                  <a:schemeClr val="tx1"/>
                </a:solidFill>
                <a:latin typeface="Corbel" panose="020B0503020204020204" pitchFamily="34" charset="0"/>
              </a:rPr>
              <a:t>Stisknete tlačítko Dokončit.</a:t>
            </a:r>
          </a:p>
          <a:p>
            <a:endParaRPr lang="cs-CZ" dirty="0"/>
          </a:p>
        </p:txBody>
      </p:sp>
    </p:spTree>
    <p:extLst>
      <p:ext uri="{BB962C8B-B14F-4D97-AF65-F5344CB8AC3E}">
        <p14:creationId xmlns:p14="http://schemas.microsoft.com/office/powerpoint/2010/main" val="29150292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36EB8F-4A44-4677-8A9C-CA6E7D92C126}"/>
              </a:ext>
            </a:extLst>
          </p:cNvPr>
          <p:cNvSpPr>
            <a:spLocks noGrp="1"/>
          </p:cNvSpPr>
          <p:nvPr>
            <p:ph type="title"/>
          </p:nvPr>
        </p:nvSpPr>
        <p:spPr>
          <a:xfrm>
            <a:off x="838200" y="304800"/>
            <a:ext cx="10515600" cy="1016000"/>
          </a:xfrm>
        </p:spPr>
        <p:txBody>
          <a:bodyPr/>
          <a:lstStyle/>
          <a:p>
            <a:pPr algn="ctr"/>
            <a:r>
              <a:rPr lang="cs-CZ" b="1" dirty="0">
                <a:latin typeface="Corbel" panose="020B0503020204020204" pitchFamily="34" charset="0"/>
              </a:rPr>
              <a:t>Stav žádosti </a:t>
            </a:r>
          </a:p>
        </p:txBody>
      </p:sp>
      <p:pic>
        <p:nvPicPr>
          <p:cNvPr id="4" name="Picture 2">
            <a:extLst>
              <a:ext uri="{FF2B5EF4-FFF2-40B4-BE49-F238E27FC236}">
                <a16:creationId xmlns:a16="http://schemas.microsoft.com/office/drawing/2014/main" id="{778D7A49-F9F0-4AD7-9A28-10F98808AD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3658" y="1087528"/>
            <a:ext cx="8045026" cy="3428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délník 4">
            <a:extLst>
              <a:ext uri="{FF2B5EF4-FFF2-40B4-BE49-F238E27FC236}">
                <a16:creationId xmlns:a16="http://schemas.microsoft.com/office/drawing/2014/main" id="{51BF4F3E-7E4B-480F-BCB0-E1EC1E25BDE2}"/>
              </a:ext>
            </a:extLst>
          </p:cNvPr>
          <p:cNvSpPr/>
          <p:nvPr/>
        </p:nvSpPr>
        <p:spPr>
          <a:xfrm>
            <a:off x="1683658" y="2266495"/>
            <a:ext cx="351876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a:extLst>
              <a:ext uri="{FF2B5EF4-FFF2-40B4-BE49-F238E27FC236}">
                <a16:creationId xmlns:a16="http://schemas.microsoft.com/office/drawing/2014/main" id="{68626BFC-3B20-4BD7-A0FF-9D477873DD74}"/>
              </a:ext>
            </a:extLst>
          </p:cNvPr>
          <p:cNvSpPr/>
          <p:nvPr/>
        </p:nvSpPr>
        <p:spPr>
          <a:xfrm>
            <a:off x="6614578" y="1923508"/>
            <a:ext cx="2863523"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a:extLst>
              <a:ext uri="{FF2B5EF4-FFF2-40B4-BE49-F238E27FC236}">
                <a16:creationId xmlns:a16="http://schemas.microsoft.com/office/drawing/2014/main" id="{C3C0397A-38B9-48F8-8EE5-12F1FD2C01DC}"/>
              </a:ext>
            </a:extLst>
          </p:cNvPr>
          <p:cNvSpPr/>
          <p:nvPr/>
        </p:nvSpPr>
        <p:spPr>
          <a:xfrm>
            <a:off x="6614578" y="2626535"/>
            <a:ext cx="2880320" cy="8280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Zástupný symbol pro obsah 3">
            <a:extLst>
              <a:ext uri="{FF2B5EF4-FFF2-40B4-BE49-F238E27FC236}">
                <a16:creationId xmlns:a16="http://schemas.microsoft.com/office/drawing/2014/main" id="{B02E7ACE-CFE3-4DFC-B8D5-B8D953E11CA2}"/>
              </a:ext>
            </a:extLst>
          </p:cNvPr>
          <p:cNvSpPr txBox="1">
            <a:spLocks/>
          </p:cNvSpPr>
          <p:nvPr/>
        </p:nvSpPr>
        <p:spPr>
          <a:xfrm>
            <a:off x="1683658" y="4718763"/>
            <a:ext cx="8412058" cy="2160240"/>
          </a:xfrm>
          <a:prstGeom prst="rect">
            <a:avLst/>
          </a:prstGeom>
        </p:spPr>
        <p:txBody>
          <a:bodyPr vert="horz" lIns="91440" tIns="45720" rIns="91440" bIns="45720" rtlCol="0" anchor="ctr">
            <a:norm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cs-CZ" sz="2000" dirty="0">
                <a:solidFill>
                  <a:schemeClr val="tx1"/>
                </a:solidFill>
                <a:latin typeface="Corbel" panose="020B0503020204020204" pitchFamily="34" charset="0"/>
              </a:rPr>
              <a:t>Datum a čas jednotlivých operací se žádostí od jejího založení až po podání.</a:t>
            </a:r>
          </a:p>
          <a:p>
            <a:pPr marL="342900" indent="-342900">
              <a:buFont typeface="Arial" panose="020B0604020202020204" pitchFamily="34" charset="0"/>
              <a:buChar char="•"/>
            </a:pPr>
            <a:r>
              <a:rPr lang="cs-CZ" sz="2000" dirty="0">
                <a:solidFill>
                  <a:schemeClr val="tx1"/>
                </a:solidFill>
                <a:latin typeface="Corbel" panose="020B0503020204020204" pitchFamily="34" charset="0"/>
              </a:rPr>
              <a:t>Možno sledovat stav podané žádosti během její administrace v systému ŘO OPZ (CSSF14+).</a:t>
            </a:r>
          </a:p>
          <a:p>
            <a:pPr marL="342900" indent="-342900">
              <a:buFont typeface="Arial" panose="020B0604020202020204" pitchFamily="34" charset="0"/>
              <a:buChar char="•"/>
            </a:pPr>
            <a:r>
              <a:rPr lang="cs-CZ" sz="2000" dirty="0">
                <a:solidFill>
                  <a:schemeClr val="tx1"/>
                </a:solidFill>
                <a:latin typeface="Corbel" panose="020B0503020204020204" pitchFamily="34" charset="0"/>
              </a:rPr>
              <a:t>Pokud je žádost správně podána, je doplněno </a:t>
            </a:r>
            <a:r>
              <a:rPr lang="cs-CZ" sz="2000" b="1" dirty="0">
                <a:solidFill>
                  <a:schemeClr val="tx1"/>
                </a:solidFill>
                <a:latin typeface="Corbel" panose="020B0503020204020204" pitchFamily="34" charset="0"/>
              </a:rPr>
              <a:t>Registrační číslo projektu.</a:t>
            </a:r>
          </a:p>
          <a:p>
            <a:endParaRPr lang="cs-CZ" dirty="0"/>
          </a:p>
        </p:txBody>
      </p:sp>
    </p:spTree>
    <p:extLst>
      <p:ext uri="{BB962C8B-B14F-4D97-AF65-F5344CB8AC3E}">
        <p14:creationId xmlns:p14="http://schemas.microsoft.com/office/powerpoint/2010/main" val="2171210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872F1E-09B3-4927-9F22-0689F30C0955}"/>
              </a:ext>
            </a:extLst>
          </p:cNvPr>
          <p:cNvSpPr>
            <a:spLocks noGrp="1"/>
          </p:cNvSpPr>
          <p:nvPr>
            <p:ph type="title"/>
          </p:nvPr>
        </p:nvSpPr>
        <p:spPr>
          <a:xfrm>
            <a:off x="838200" y="365126"/>
            <a:ext cx="10515600" cy="1100818"/>
          </a:xfrm>
        </p:spPr>
        <p:txBody>
          <a:bodyPr/>
          <a:lstStyle/>
          <a:p>
            <a:pPr algn="ctr"/>
            <a:r>
              <a:rPr lang="cs-CZ" b="1" dirty="0">
                <a:latin typeface="Corbel" panose="020B0503020204020204" pitchFamily="34" charset="0"/>
              </a:rPr>
              <a:t>Důležité odkazy</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id="{CC498386-ADF4-452C-90FE-2AE3034A9D19}"/>
              </a:ext>
            </a:extLst>
          </p:cNvPr>
          <p:cNvSpPr>
            <a:spLocks noGrp="1"/>
          </p:cNvSpPr>
          <p:nvPr>
            <p:ph idx="1"/>
          </p:nvPr>
        </p:nvSpPr>
        <p:spPr/>
        <p:txBody>
          <a:bodyPr/>
          <a:lstStyle/>
          <a:p>
            <a:endParaRPr lang="cs-CZ" dirty="0"/>
          </a:p>
          <a:p>
            <a:r>
              <a:rPr lang="cs-CZ" dirty="0"/>
              <a:t>Obecná část pravidel pro žadatele a příjemce v rámci OPZ </a:t>
            </a:r>
          </a:p>
          <a:p>
            <a:pPr marL="0" indent="0">
              <a:buNone/>
            </a:pPr>
            <a:r>
              <a:rPr lang="cs-CZ" dirty="0">
                <a:hlinkClick r:id="rId2"/>
              </a:rPr>
              <a:t>https://www.esfcr.cz/file/9002/</a:t>
            </a:r>
            <a:endParaRPr lang="cs-CZ" dirty="0"/>
          </a:p>
          <a:p>
            <a:r>
              <a:rPr lang="cs-CZ" dirty="0"/>
              <a:t>Specifická část pravidel pro žadatele a příjemce v rámci OPZ </a:t>
            </a:r>
          </a:p>
          <a:p>
            <a:pPr marL="0" indent="0">
              <a:buNone/>
            </a:pPr>
            <a:r>
              <a:rPr lang="cs-CZ" dirty="0">
                <a:hlinkClick r:id="rId3"/>
              </a:rPr>
              <a:t>https://www.esfcr.cz/file/9003/</a:t>
            </a:r>
            <a:endParaRPr lang="cs-CZ" dirty="0"/>
          </a:p>
          <a:p>
            <a:pPr marL="0" indent="0">
              <a:buNone/>
            </a:pPr>
            <a:endParaRPr lang="cs-CZ" dirty="0"/>
          </a:p>
        </p:txBody>
      </p:sp>
    </p:spTree>
    <p:extLst>
      <p:ext uri="{BB962C8B-B14F-4D97-AF65-F5344CB8AC3E}">
        <p14:creationId xmlns:p14="http://schemas.microsoft.com/office/powerpoint/2010/main" val="28427497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188DD3-9BE2-4BA3-BF84-391C4267519B}"/>
              </a:ext>
            </a:extLst>
          </p:cNvPr>
          <p:cNvSpPr>
            <a:spLocks noGrp="1"/>
          </p:cNvSpPr>
          <p:nvPr>
            <p:ph type="title"/>
          </p:nvPr>
        </p:nvSpPr>
        <p:spPr/>
        <p:txBody>
          <a:bodyPr>
            <a:normAutofit fontScale="90000"/>
          </a:bodyPr>
          <a:lstStyle/>
          <a:p>
            <a:pPr algn="ctr"/>
            <a:r>
              <a:rPr lang="cs-CZ" b="1" dirty="0">
                <a:latin typeface="Corbel" panose="020B0503020204020204" pitchFamily="34" charset="0"/>
              </a:rPr>
              <a:t>Spojení na vyhlašovatele výzvy- Řídící orgán OPZ – pro konzultaci projektových záměrů </a:t>
            </a:r>
          </a:p>
        </p:txBody>
      </p:sp>
      <p:sp>
        <p:nvSpPr>
          <p:cNvPr id="3" name="Zástupný symbol pro obsah 2">
            <a:extLst>
              <a:ext uri="{FF2B5EF4-FFF2-40B4-BE49-F238E27FC236}">
                <a16:creationId xmlns:a16="http://schemas.microsoft.com/office/drawing/2014/main" id="{607BC722-4CD3-4637-9C63-F3D6F9980A51}"/>
              </a:ext>
            </a:extLst>
          </p:cNvPr>
          <p:cNvSpPr>
            <a:spLocks noGrp="1"/>
          </p:cNvSpPr>
          <p:nvPr>
            <p:ph idx="1"/>
          </p:nvPr>
        </p:nvSpPr>
        <p:spPr/>
        <p:txBody>
          <a:bodyPr/>
          <a:lstStyle/>
          <a:p>
            <a:r>
              <a:rPr lang="cs-CZ" dirty="0"/>
              <a:t>Ing. Blanka Matějková e-mail: </a:t>
            </a:r>
            <a:r>
              <a:rPr lang="cs-CZ" dirty="0">
                <a:hlinkClick r:id="rId2"/>
              </a:rPr>
              <a:t>blanka.matějkova@mpsv.cz</a:t>
            </a:r>
            <a:r>
              <a:rPr lang="cs-CZ" dirty="0"/>
              <a:t>, tel.: 221 925 698</a:t>
            </a:r>
          </a:p>
          <a:p>
            <a:r>
              <a:rPr lang="cs-CZ" dirty="0"/>
              <a:t>Ing. Markéta Valová, e-mail: </a:t>
            </a:r>
            <a:r>
              <a:rPr lang="cs-CZ" dirty="0">
                <a:hlinkClick r:id="rId3"/>
              </a:rPr>
              <a:t>marketa.valova@mpsv.cz</a:t>
            </a:r>
            <a:r>
              <a:rPr lang="cs-CZ" dirty="0"/>
              <a:t>, tel.: 950 195 739</a:t>
            </a:r>
          </a:p>
          <a:p>
            <a:pPr marL="0" indent="0">
              <a:buNone/>
            </a:pPr>
            <a:endParaRPr lang="cs-CZ" dirty="0"/>
          </a:p>
          <a:p>
            <a:pPr marL="0" indent="0">
              <a:buNone/>
            </a:pPr>
            <a:r>
              <a:rPr lang="cs-CZ" dirty="0"/>
              <a:t>Odpovědi na časté otázky: https://forum.esfcr.cz</a:t>
            </a:r>
          </a:p>
        </p:txBody>
      </p:sp>
    </p:spTree>
    <p:extLst>
      <p:ext uri="{BB962C8B-B14F-4D97-AF65-F5344CB8AC3E}">
        <p14:creationId xmlns:p14="http://schemas.microsoft.com/office/powerpoint/2010/main" val="2055901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4114C3-97A6-4141-BBED-705C1CF84F08}"/>
              </a:ext>
            </a:extLst>
          </p:cNvPr>
          <p:cNvSpPr>
            <a:spLocks noGrp="1"/>
          </p:cNvSpPr>
          <p:nvPr>
            <p:ph type="ctrTitle"/>
          </p:nvPr>
        </p:nvSpPr>
        <p:spPr>
          <a:xfrm>
            <a:off x="2757714" y="3429000"/>
            <a:ext cx="9144000" cy="1405392"/>
          </a:xfrm>
        </p:spPr>
        <p:txBody>
          <a:bodyPr>
            <a:normAutofit/>
          </a:bodyPr>
          <a:lstStyle/>
          <a:p>
            <a:r>
              <a:rPr lang="cs-CZ" sz="4800" b="1" dirty="0">
                <a:latin typeface="Corbel" panose="020B0503020204020204" pitchFamily="34" charset="0"/>
              </a:rPr>
              <a:t>Podporované aktivity</a:t>
            </a:r>
          </a:p>
        </p:txBody>
      </p:sp>
    </p:spTree>
    <p:extLst>
      <p:ext uri="{BB962C8B-B14F-4D97-AF65-F5344CB8AC3E}">
        <p14:creationId xmlns:p14="http://schemas.microsoft.com/office/powerpoint/2010/main" val="3583343985"/>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796</TotalTime>
  <Words>9359</Words>
  <Application>Microsoft Office PowerPoint</Application>
  <PresentationFormat>Širokoúhlá obrazovka</PresentationFormat>
  <Paragraphs>1163</Paragraphs>
  <Slides>86</Slides>
  <Notes>64</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86</vt:i4>
      </vt:variant>
    </vt:vector>
  </HeadingPairs>
  <TitlesOfParts>
    <vt:vector size="94" baseType="lpstr">
      <vt:lpstr>Arial</vt:lpstr>
      <vt:lpstr>Calibri</vt:lpstr>
      <vt:lpstr>Calibri Light</vt:lpstr>
      <vt:lpstr>Corbel</vt:lpstr>
      <vt:lpstr>Courier New</vt:lpstr>
      <vt:lpstr>Times New Roman</vt:lpstr>
      <vt:lpstr>Wingdings</vt:lpstr>
      <vt:lpstr>Motiv Office</vt:lpstr>
      <vt:lpstr>Seminář pro žadatele  k 2. výzvě MAS MOST Vysočiny-  PRORODINNÁ OPATŘENÍ</vt:lpstr>
      <vt:lpstr>Program semináře</vt:lpstr>
      <vt:lpstr>Představení 2. Výzvy - Prorodinná opatření II</vt:lpstr>
      <vt:lpstr>Termíny a alokace</vt:lpstr>
      <vt:lpstr>Cíl výzvy</vt:lpstr>
      <vt:lpstr>Oprávnění žadatelé a cílové skupiny</vt:lpstr>
      <vt:lpstr>Míra podpory – rozpad zdrojů financování</vt:lpstr>
      <vt:lpstr>Informace o křížovém financování  a nepřímých nákladech </vt:lpstr>
      <vt:lpstr>Podporované aktivity</vt:lpstr>
      <vt:lpstr>Podporované aktivity</vt:lpstr>
      <vt:lpstr>A. 1 Zařízení péče o děti zajišťující péči o děti v době mimo školní vyučování  </vt:lpstr>
      <vt:lpstr>A. 2 Příměstské tábory</vt:lpstr>
      <vt:lpstr>A. 3 Dětské skupiny</vt:lpstr>
      <vt:lpstr>Podmínky cílové skupiny</vt:lpstr>
      <vt:lpstr>Prezentace aplikace PowerPoint</vt:lpstr>
      <vt:lpstr>Povinná dokumentace projektu </vt:lpstr>
      <vt:lpstr>Podpořené osoby</vt:lpstr>
      <vt:lpstr>Nepodporované aktivity</vt:lpstr>
      <vt:lpstr>Indikátory</vt:lpstr>
      <vt:lpstr>Indikátory</vt:lpstr>
      <vt:lpstr>Povinnosti související s indikátory</vt:lpstr>
      <vt:lpstr>Indikátory výstupu</vt:lpstr>
      <vt:lpstr>Indikátory výsledku</vt:lpstr>
      <vt:lpstr>Sankce při nesplnění závazků týkajících se indikátorů</vt:lpstr>
      <vt:lpstr>Prezentace aplikace PowerPoint</vt:lpstr>
      <vt:lpstr>Praktický příklad</vt:lpstr>
      <vt:lpstr>Způsobilost výdajů</vt:lpstr>
      <vt:lpstr>Způsobilost výdajů</vt:lpstr>
      <vt:lpstr>Přímé x Nepřímé x NEZPŮSOBILÉ náklady</vt:lpstr>
      <vt:lpstr>Projektová žádost</vt:lpstr>
      <vt:lpstr>Logický rámec projektové žádosti</vt:lpstr>
      <vt:lpstr>Příprava žádosti o podporu</vt:lpstr>
      <vt:lpstr>Příprava žádosti o podporu</vt:lpstr>
      <vt:lpstr>Příprava žádosti o podporu</vt:lpstr>
      <vt:lpstr>Příprava žádosti o podporu</vt:lpstr>
      <vt:lpstr>Příprava žádosti o podporu</vt:lpstr>
      <vt:lpstr>  Hodnocení a výběr projektu</vt:lpstr>
      <vt:lpstr>Proces hodnocení a výběru projektů</vt:lpstr>
      <vt:lpstr>Hodnocení přijatelnosti a formálních náležitostí</vt:lpstr>
      <vt:lpstr>Věcné hodnocení</vt:lpstr>
      <vt:lpstr>Věcné hodnocení</vt:lpstr>
      <vt:lpstr>Věcné hodnocení</vt:lpstr>
      <vt:lpstr>Věcné hodnocení</vt:lpstr>
      <vt:lpstr>Proces hodnocení a výběru projektů Shrnutí a lhůty</vt:lpstr>
      <vt:lpstr>Povinná publicita</vt:lpstr>
      <vt:lpstr>IS KP14+</vt:lpstr>
      <vt:lpstr>Podání projektové žádosti v OPZ</vt:lpstr>
      <vt:lpstr>IS KP14+ Postup při podávání žádosti</vt:lpstr>
      <vt:lpstr>IS KP14+</vt:lpstr>
      <vt:lpstr>Základní menu</vt:lpstr>
      <vt:lpstr>Vytvoření nové žádosti</vt:lpstr>
      <vt:lpstr>Pravidla pro vyplňování žádosti</vt:lpstr>
      <vt:lpstr>Příklady vyplňovaných záložek – IDENTIFIKACE OPERACE</vt:lpstr>
      <vt:lpstr>Projekt</vt:lpstr>
      <vt:lpstr>Specifické cíle</vt:lpstr>
      <vt:lpstr>Popis projektu</vt:lpstr>
      <vt:lpstr>Indikáktory</vt:lpstr>
      <vt:lpstr>Indikátory</vt:lpstr>
      <vt:lpstr>Horizontální principy</vt:lpstr>
      <vt:lpstr>Klíčové aktivity</vt:lpstr>
      <vt:lpstr>Cílová skupina</vt:lpstr>
      <vt:lpstr>Umístění</vt:lpstr>
      <vt:lpstr>Subjekty projektu</vt:lpstr>
      <vt:lpstr>Osoby subjektu</vt:lpstr>
      <vt:lpstr>ÚČTY SUBJEKTU, ÚČETNÍ OBDOBÍ, KATEGORIE INTERVENCÍ </vt:lpstr>
      <vt:lpstr>Rozpočet jednotkový </vt:lpstr>
      <vt:lpstr>Rozpočet jednotkový </vt:lpstr>
      <vt:lpstr>Přehled zdrojů financování</vt:lpstr>
      <vt:lpstr>Finanční plán</vt:lpstr>
      <vt:lpstr>Veřejné zakázky</vt:lpstr>
      <vt:lpstr>Veřejné zakázky</vt:lpstr>
      <vt:lpstr>Čestné prohlášení</vt:lpstr>
      <vt:lpstr>Dokumenty</vt:lpstr>
      <vt:lpstr>Operace se žádostí</vt:lpstr>
      <vt:lpstr>Přístup k projektu </vt:lpstr>
      <vt:lpstr>Přístup k projektu </vt:lpstr>
      <vt:lpstr>Přístup k projektu </vt:lpstr>
      <vt:lpstr>Plné moci</vt:lpstr>
      <vt:lpstr>Kontrola</vt:lpstr>
      <vt:lpstr>Finalizace</vt:lpstr>
      <vt:lpstr>Podpis a podání žádosti</vt:lpstr>
      <vt:lpstr>Podpis žádosti </vt:lpstr>
      <vt:lpstr>Podpis žádosti </vt:lpstr>
      <vt:lpstr>Stav žádosti </vt:lpstr>
      <vt:lpstr>Důležité odkazy</vt:lpstr>
      <vt:lpstr>Spojení na vyhlašovatele výzvy- Řídící orgán OPZ – pro konzultaci projektových záměrů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Seminář pro žadatele  k 1. výzvě MAS -  ZAMĚSTNANOST</dc:title>
  <dc:creator>Velkomeziricsko</dc:creator>
  <cp:lastModifiedBy>Velkomeziricsko</cp:lastModifiedBy>
  <cp:revision>68</cp:revision>
  <dcterms:created xsi:type="dcterms:W3CDTF">2018-03-14T13:01:36Z</dcterms:created>
  <dcterms:modified xsi:type="dcterms:W3CDTF">2018-09-05T12:24:42Z</dcterms:modified>
</cp:coreProperties>
</file>