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9" r:id="rId4"/>
    <p:sldId id="261" r:id="rId5"/>
    <p:sldId id="260" r:id="rId6"/>
    <p:sldId id="263" r:id="rId7"/>
    <p:sldId id="339" r:id="rId8"/>
    <p:sldId id="265" r:id="rId9"/>
    <p:sldId id="264" r:id="rId10"/>
    <p:sldId id="341" r:id="rId11"/>
    <p:sldId id="266" r:id="rId12"/>
    <p:sldId id="267" r:id="rId13"/>
    <p:sldId id="268" r:id="rId14"/>
    <p:sldId id="269" r:id="rId15"/>
    <p:sldId id="270" r:id="rId16"/>
    <p:sldId id="273" r:id="rId17"/>
    <p:sldId id="282" r:id="rId18"/>
    <p:sldId id="283" r:id="rId19"/>
    <p:sldId id="284" r:id="rId20"/>
    <p:sldId id="286" r:id="rId21"/>
    <p:sldId id="287" r:id="rId22"/>
    <p:sldId id="289" r:id="rId23"/>
    <p:sldId id="290" r:id="rId24"/>
    <p:sldId id="291" r:id="rId25"/>
    <p:sldId id="292" r:id="rId26"/>
    <p:sldId id="293" r:id="rId27"/>
    <p:sldId id="294" r:id="rId28"/>
    <p:sldId id="295" r:id="rId29"/>
    <p:sldId id="274" r:id="rId30"/>
    <p:sldId id="342" r:id="rId31"/>
    <p:sldId id="343" r:id="rId32"/>
    <p:sldId id="276" r:id="rId33"/>
    <p:sldId id="344" r:id="rId34"/>
    <p:sldId id="345" r:id="rId35"/>
    <p:sldId id="280" r:id="rId36"/>
    <p:sldId id="296" r:id="rId37"/>
    <p:sldId id="297" r:id="rId38"/>
    <p:sldId id="335" r:id="rId39"/>
    <p:sldId id="336" r:id="rId40"/>
    <p:sldId id="298" r:id="rId41"/>
    <p:sldId id="337" r:id="rId42"/>
    <p:sldId id="338"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615" autoAdjust="0"/>
  </p:normalViewPr>
  <p:slideViewPr>
    <p:cSldViewPr snapToGrid="0">
      <p:cViewPr varScale="1">
        <p:scale>
          <a:sx n="71" d="100"/>
          <a:sy n="71" d="100"/>
        </p:scale>
        <p:origin x="138" y="72"/>
      </p:cViewPr>
      <p:guideLst/>
    </p:cSldViewPr>
  </p:slid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727F4-7CB5-4655-BCEF-9FF59344A824}" type="datetimeFigureOut">
              <a:rPr lang="cs-CZ" smtClean="0"/>
              <a:t>19.09.2018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612CE-6544-488E-8B36-F38F3D32A4D2}" type="slidenum">
              <a:rPr lang="cs-CZ" smtClean="0"/>
              <a:t>‹#›</a:t>
            </a:fld>
            <a:endParaRPr lang="cs-CZ"/>
          </a:p>
        </p:txBody>
      </p:sp>
    </p:spTree>
    <p:extLst>
      <p:ext uri="{BB962C8B-B14F-4D97-AF65-F5344CB8AC3E}">
        <p14:creationId xmlns:p14="http://schemas.microsoft.com/office/powerpoint/2010/main" val="116903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a:t>
            </a:fld>
            <a:endParaRPr lang="cs-CZ"/>
          </a:p>
        </p:txBody>
      </p:sp>
    </p:spTree>
    <p:extLst>
      <p:ext uri="{BB962C8B-B14F-4D97-AF65-F5344CB8AC3E}">
        <p14:creationId xmlns:p14="http://schemas.microsoft.com/office/powerpoint/2010/main" val="3827351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11</a:t>
            </a:fld>
            <a:endParaRPr lang="cs-CZ"/>
          </a:p>
        </p:txBody>
      </p:sp>
    </p:spTree>
    <p:extLst>
      <p:ext uri="{BB962C8B-B14F-4D97-AF65-F5344CB8AC3E}">
        <p14:creationId xmlns:p14="http://schemas.microsoft.com/office/powerpoint/2010/main" val="3453244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12</a:t>
            </a:fld>
            <a:endParaRPr lang="cs-CZ"/>
          </a:p>
        </p:txBody>
      </p:sp>
    </p:spTree>
    <p:extLst>
      <p:ext uri="{BB962C8B-B14F-4D97-AF65-F5344CB8AC3E}">
        <p14:creationId xmlns:p14="http://schemas.microsoft.com/office/powerpoint/2010/main" val="3580321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13</a:t>
            </a:fld>
            <a:endParaRPr lang="cs-CZ"/>
          </a:p>
        </p:txBody>
      </p:sp>
    </p:spTree>
    <p:extLst>
      <p:ext uri="{BB962C8B-B14F-4D97-AF65-F5344CB8AC3E}">
        <p14:creationId xmlns:p14="http://schemas.microsoft.com/office/powerpoint/2010/main" val="2753474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14</a:t>
            </a:fld>
            <a:endParaRPr lang="cs-CZ"/>
          </a:p>
        </p:txBody>
      </p:sp>
    </p:spTree>
    <p:extLst>
      <p:ext uri="{BB962C8B-B14F-4D97-AF65-F5344CB8AC3E}">
        <p14:creationId xmlns:p14="http://schemas.microsoft.com/office/powerpoint/2010/main" val="528078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15</a:t>
            </a:fld>
            <a:endParaRPr lang="cs-CZ"/>
          </a:p>
        </p:txBody>
      </p:sp>
    </p:spTree>
    <p:extLst>
      <p:ext uri="{BB962C8B-B14F-4D97-AF65-F5344CB8AC3E}">
        <p14:creationId xmlns:p14="http://schemas.microsoft.com/office/powerpoint/2010/main" val="57840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16</a:t>
            </a:fld>
            <a:endParaRPr lang="cs-CZ"/>
          </a:p>
        </p:txBody>
      </p:sp>
    </p:spTree>
    <p:extLst>
      <p:ext uri="{BB962C8B-B14F-4D97-AF65-F5344CB8AC3E}">
        <p14:creationId xmlns:p14="http://schemas.microsoft.com/office/powerpoint/2010/main" val="1360447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Nezpůsobilé výdaje: uchazeči mají trvalé bydliště mimo programovou oblast, zaměstnavatelé s</a:t>
            </a:r>
            <a:r>
              <a:rPr lang="cs-CZ" sz="1200" kern="1200" dirty="0">
                <a:solidFill>
                  <a:schemeClr val="tx1"/>
                </a:solidFill>
                <a:effectLst/>
                <a:latin typeface="+mn-lt"/>
                <a:ea typeface="+mn-ea"/>
                <a:cs typeface="+mn-cs"/>
              </a:rPr>
              <a:t>ídlo mimo programovou oblast, resp. rozhoduje, kde se vyskytuje pobočka či provozovna daného zaměstnavatele, Znevýhodněné osoby </a:t>
            </a:r>
          </a:p>
          <a:p>
            <a:r>
              <a:rPr lang="cs-CZ" sz="1200" kern="1200" dirty="0">
                <a:solidFill>
                  <a:schemeClr val="tx1"/>
                </a:solidFill>
                <a:effectLst/>
                <a:latin typeface="+mn-lt"/>
                <a:ea typeface="+mn-ea"/>
                <a:cs typeface="+mn-cs"/>
              </a:rPr>
              <a:t>– s místem trvalého pobytu mimo programovou oblast nebo se zpravidla více než polovinu roku zdržují mimo programovou oblast</a:t>
            </a:r>
          </a:p>
          <a:p>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17</a:t>
            </a:fld>
            <a:endParaRPr lang="cs-CZ"/>
          </a:p>
        </p:txBody>
      </p:sp>
    </p:spTree>
    <p:extLst>
      <p:ext uri="{BB962C8B-B14F-4D97-AF65-F5344CB8AC3E}">
        <p14:creationId xmlns:p14="http://schemas.microsoft.com/office/powerpoint/2010/main" val="1491146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Osobní náklady:</a:t>
            </a:r>
            <a:r>
              <a:rPr lang="cs-CZ" baseline="0" dirty="0"/>
              <a:t> mzdové náklady PS, DPP, DPČ, výše úvazku </a:t>
            </a:r>
            <a:r>
              <a:rPr lang="cs-CZ" baseline="0" dirty="0" err="1"/>
              <a:t>max</a:t>
            </a:r>
            <a:r>
              <a:rPr lang="cs-CZ" baseline="0" dirty="0"/>
              <a:t> 1,0 </a:t>
            </a:r>
          </a:p>
          <a:p>
            <a:r>
              <a:rPr lang="cs-CZ" sz="1200" dirty="0"/>
              <a:t>Z projektu je možné hradit pouze takovou část nákladů, která odpovídá výši úvazku člena realizačního týmu</a:t>
            </a:r>
          </a:p>
          <a:p>
            <a:r>
              <a:rPr lang="cs-CZ" sz="1200" dirty="0"/>
              <a:t>Nákup zařízení a vybavení pro pracovní pozice, které patří do nepřímých nákladů, není možné pořizovat vybavení a zařízení v rámci přímých nákladů</a:t>
            </a:r>
          </a:p>
          <a:p>
            <a:r>
              <a:rPr lang="cs-CZ" sz="1200" dirty="0"/>
              <a:t>Nákup zařízení a vybavení: Způsobilým výdajem projektu je vybavení zařízení, které je pracovištěm pečujících osob (nábytek, hračky, hry, výtvarné či sportovní potřeby, vybavení pro příměstské tábory apod.). </a:t>
            </a:r>
            <a:r>
              <a:rPr lang="cs-CZ" sz="1200" b="1" dirty="0"/>
              <a:t>Pozor na kancelářské potřeby, které spadají do nepřímých nákladů. </a:t>
            </a:r>
          </a:p>
          <a:p>
            <a:r>
              <a:rPr lang="cs-CZ" dirty="0"/>
              <a:t>Způsobilými osobními náklady jsou: </a:t>
            </a:r>
          </a:p>
          <a:p>
            <a:pPr marL="228600" indent="-228600">
              <a:buAutoNum type="alphaLcPeriod"/>
            </a:pPr>
            <a:r>
              <a:rPr lang="cs-CZ" dirty="0"/>
              <a:t>mzdy a platy pracovníků, kteří jsou příjemcem nebo partnerem s finančním příspěvkem zaměstnáni výhradně pro projekt;  b. příslušná část mezd nebo platů zaměstnanců příjemce nebo partnera s finančním příspěvkem, kteří se na realizaci projektu podílejí pouze částí svého úvazku, a to ve výši odpovídající jejich úvazkům na projektu; c. ostatní osobní náklady na zaměstnance příjemce nebo partnera s finančním příspěvkem, kteří jsou v rámci projektu zaměstnáni na dohodu o pracovní činnosti nebo dohodu o provedení práce; d. výdaje na odměnu příjemce podpory nebo partnera s finančním příspěvkem, který je OSVČ63 odměna musí odpovídat vykonané práci pro projekt</a:t>
            </a:r>
          </a:p>
          <a:p>
            <a:pPr marL="228600" indent="-228600">
              <a:buAutoNum type="alphaLcPeriod"/>
            </a:pPr>
            <a:r>
              <a:rPr lang="cs-CZ" dirty="0"/>
              <a:t>Dále jsou způsobilým výdajem odvody zaměstnavatele na sociální a zdravotní pojištění a další poplatky spojené se zaměstnancem hrazené zaměstnavatelem povinně na základě právních předpisů</a:t>
            </a:r>
          </a:p>
          <a:p>
            <a:pPr marL="228600" indent="-228600">
              <a:buAutoNum type="alphaLcPeriod"/>
            </a:pPr>
            <a:r>
              <a:rPr lang="cs-CZ" dirty="0"/>
              <a:t>Náhrady za dovolenou jsou způsobilé pouze v rozsahu, v jakém odpovídají míře zapojení zaměstnance do realizace projektu77 v měsíci, v němž je dovolená čerpána78 </a:t>
            </a:r>
          </a:p>
          <a:p>
            <a:endParaRPr lang="cs-CZ" dirty="0"/>
          </a:p>
          <a:p>
            <a:r>
              <a:rPr lang="cs-CZ" dirty="0"/>
              <a:t>Výdaje na nákup použitého zařízení jsou způsobilé pouze při dodržení následujících podmínek: </a:t>
            </a:r>
          </a:p>
          <a:p>
            <a:r>
              <a:rPr lang="cs-CZ" dirty="0"/>
              <a:t> Použité zboží nebylo v průběhu uplynulých 5 let získáno prostřednictvím podpory z veřejných rozpočtů (zejména státní dotace, podpory ze zdrojů EU);  Kupní cena použitého zboží nepřesáhla jeho tržní cenu85 a byla nižší než cena obdobného, avšak nového zboží. </a:t>
            </a:r>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18</a:t>
            </a:fld>
            <a:endParaRPr lang="cs-CZ"/>
          </a:p>
        </p:txBody>
      </p:sp>
    </p:spTree>
    <p:extLst>
      <p:ext uri="{BB962C8B-B14F-4D97-AF65-F5344CB8AC3E}">
        <p14:creationId xmlns:p14="http://schemas.microsoft.com/office/powerpoint/2010/main" val="3892428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i="0" kern="1200" dirty="0">
                <a:solidFill>
                  <a:schemeClr val="tx1"/>
                </a:solidFill>
                <a:effectLst/>
                <a:latin typeface="+mn-lt"/>
                <a:ea typeface="+mn-ea"/>
                <a:cs typeface="+mn-cs"/>
              </a:rPr>
              <a:t>Nepřímé náklady</a:t>
            </a:r>
            <a:r>
              <a:rPr lang="cs-CZ" sz="1200" b="0" i="0" kern="1200" dirty="0">
                <a:solidFill>
                  <a:schemeClr val="tx1"/>
                </a:solidFill>
                <a:effectLst/>
                <a:latin typeface="+mn-lt"/>
                <a:ea typeface="+mn-ea"/>
                <a:cs typeface="+mn-cs"/>
              </a:rPr>
              <a:t> se nevykazují, a to zejména z důvodu usnadnění administrace jak na straně příjemce, tak na straně poskytovatele.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Lze</a:t>
            </a:r>
            <a:r>
              <a:rPr lang="cs-CZ" sz="1200" b="0" i="0" kern="1200" baseline="0" dirty="0">
                <a:solidFill>
                  <a:schemeClr val="tx1"/>
                </a:solidFill>
                <a:effectLst/>
                <a:latin typeface="+mn-lt"/>
                <a:ea typeface="+mn-ea"/>
                <a:cs typeface="+mn-cs"/>
              </a:rPr>
              <a:t> z nich hradit i pracovní pozice, které:</a:t>
            </a:r>
          </a:p>
          <a:p>
            <a:r>
              <a:rPr lang="pl-PL" dirty="0"/>
              <a:t>-nepracují přímo s cílovou skupinou projektu nebo </a:t>
            </a:r>
          </a:p>
          <a:p>
            <a:r>
              <a:rPr lang="cs-CZ" dirty="0"/>
              <a:t>-nezajišťují výstup, který je určen k přímému využití cílovou skupinou projektu</a:t>
            </a:r>
          </a:p>
          <a:p>
            <a:r>
              <a:rPr lang="cs-CZ" dirty="0"/>
              <a:t>-např.</a:t>
            </a:r>
            <a:r>
              <a:rPr lang="cs-CZ" baseline="0" dirty="0"/>
              <a:t> Projektový manažer, finanční manažer, koordinátor projektu (i nájem kancelářských prostor pro ně do NN)</a:t>
            </a:r>
            <a:endParaRPr lang="cs-CZ"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Nezpůsobilé výdaje se v žádosti nevyplňují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PŘÍJMY PROJEKTU</a:t>
            </a:r>
          </a:p>
          <a:p>
            <a:pPr>
              <a:lnSpc>
                <a:spcPct val="100000"/>
              </a:lnSpc>
              <a:spcBef>
                <a:spcPts val="0"/>
              </a:spcBef>
            </a:pPr>
            <a:r>
              <a:rPr lang="cs-CZ" sz="1200" b="1" dirty="0"/>
              <a:t>Příjmem projektu se rozumí </a:t>
            </a:r>
            <a:r>
              <a:rPr lang="cs-CZ" sz="1200" dirty="0"/>
              <a:t>příjmy vygenerované projektem v době realizace projektu </a:t>
            </a:r>
          </a:p>
          <a:p>
            <a:pPr>
              <a:lnSpc>
                <a:spcPct val="100000"/>
              </a:lnSpc>
              <a:spcBef>
                <a:spcPts val="0"/>
              </a:spcBef>
            </a:pPr>
            <a:r>
              <a:rPr lang="cs-CZ" sz="1200" dirty="0"/>
              <a:t>Mezi příjmy projektu </a:t>
            </a:r>
            <a:r>
              <a:rPr lang="cs-CZ" sz="1200" b="1" dirty="0"/>
              <a:t>patří</a:t>
            </a:r>
            <a:r>
              <a:rPr lang="cs-CZ" sz="1200" dirty="0"/>
              <a:t> např. příjmy za poskytované služby (konferenční poplatky, poplatky za školení apod.), příjmy za prodej výrobků, které vznikly v rámci projektu (tj. výrobků, na jejichž vznik byly vynaloženy výdaje projektu); pronájem prostor, zařízení, softwaru atd. financovaných v rámci projektu atd.</a:t>
            </a:r>
          </a:p>
          <a:p>
            <a:pPr>
              <a:lnSpc>
                <a:spcPct val="100000"/>
              </a:lnSpc>
              <a:spcBef>
                <a:spcPts val="0"/>
              </a:spcBef>
            </a:pPr>
            <a:r>
              <a:rPr lang="cs-CZ" sz="1200" dirty="0"/>
              <a:t>Příjmem projektu nikdy </a:t>
            </a:r>
            <a:r>
              <a:rPr lang="cs-CZ" sz="1200" b="1" dirty="0"/>
              <a:t>nejsou</a:t>
            </a:r>
            <a:r>
              <a:rPr lang="cs-CZ" sz="1200" dirty="0"/>
              <a:t> úroky z bankovního účtu, obdržené platby ze smluvních pokut, peněžní jistota</a:t>
            </a:r>
          </a:p>
          <a:p>
            <a:pPr>
              <a:lnSpc>
                <a:spcPct val="100000"/>
              </a:lnSpc>
              <a:spcBef>
                <a:spcPts val="0"/>
              </a:spcBef>
            </a:pPr>
            <a:r>
              <a:rPr lang="cs-CZ" sz="1200" b="1" dirty="0"/>
              <a:t>Do žádosti o podporu </a:t>
            </a:r>
            <a:r>
              <a:rPr lang="cs-CZ" sz="1200" dirty="0"/>
              <a:t>se uvádí pouze „</a:t>
            </a:r>
            <a:r>
              <a:rPr lang="cs-CZ" sz="1200" b="1" dirty="0"/>
              <a:t>předpokládané čisté příjmy</a:t>
            </a:r>
            <a:r>
              <a:rPr lang="cs-CZ" sz="1200" dirty="0"/>
              <a:t>“ do řádku „</a:t>
            </a:r>
            <a:r>
              <a:rPr lang="cs-CZ" sz="1200" b="1" dirty="0"/>
              <a:t>Jiné peněžní příjmy</a:t>
            </a:r>
            <a:r>
              <a:rPr lang="cs-CZ" sz="1200" dirty="0"/>
              <a:t>“ (v případě vyrovnávací platby vypočtené na listu ISKP přílohy 11A) – o tyto příjmy bude vždy snížena poskytnutá podpora ŘO</a:t>
            </a:r>
          </a:p>
          <a:p>
            <a:pPr>
              <a:lnSpc>
                <a:spcPct val="100000"/>
              </a:lnSpc>
              <a:spcBef>
                <a:spcPts val="0"/>
              </a:spcBef>
            </a:pPr>
            <a:r>
              <a:rPr lang="cs-CZ" sz="1200" b="1" dirty="0"/>
              <a:t>Čistým příjmem </a:t>
            </a:r>
            <a:r>
              <a:rPr lang="cs-CZ" sz="1200" dirty="0"/>
              <a:t>je ta částka příjmů, která převyšuje částku vlastního financování způsobilých výdajů projektu ze zdrojů příjemce  (pokud příjemce má vlastní financování viz povinná míra spolufinancování)</a:t>
            </a:r>
          </a:p>
          <a:p>
            <a:pPr>
              <a:lnSpc>
                <a:spcPct val="100000"/>
              </a:lnSpc>
              <a:spcBef>
                <a:spcPts val="0"/>
              </a:spcBef>
            </a:pPr>
            <a:r>
              <a:rPr lang="cs-CZ" sz="1200" b="1" dirty="0"/>
              <a:t>Nepředpokládané i předpokládané čisté příjmy </a:t>
            </a:r>
            <a:r>
              <a:rPr lang="cs-CZ" sz="1200" dirty="0"/>
              <a:t>se budou reportovat průběžně ve Zprávách o realizaci projektu (ZOR)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19</a:t>
            </a:fld>
            <a:endParaRPr lang="cs-CZ"/>
          </a:p>
        </p:txBody>
      </p:sp>
    </p:spTree>
    <p:extLst>
      <p:ext uri="{BB962C8B-B14F-4D97-AF65-F5344CB8AC3E}">
        <p14:creationId xmlns:p14="http://schemas.microsoft.com/office/powerpoint/2010/main" val="41326731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22</a:t>
            </a:fld>
            <a:endParaRPr lang="cs-CZ"/>
          </a:p>
        </p:txBody>
      </p:sp>
    </p:spTree>
    <p:extLst>
      <p:ext uri="{BB962C8B-B14F-4D97-AF65-F5344CB8AC3E}">
        <p14:creationId xmlns:p14="http://schemas.microsoft.com/office/powerpoint/2010/main" val="4230980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2</a:t>
            </a:fld>
            <a:endParaRPr lang="cs-CZ"/>
          </a:p>
        </p:txBody>
      </p:sp>
    </p:spTree>
    <p:extLst>
      <p:ext uri="{BB962C8B-B14F-4D97-AF65-F5344CB8AC3E}">
        <p14:creationId xmlns:p14="http://schemas.microsoft.com/office/powerpoint/2010/main" val="3348613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26</a:t>
            </a:fld>
            <a:endParaRPr lang="cs-CZ"/>
          </a:p>
        </p:txBody>
      </p:sp>
    </p:spTree>
    <p:extLst>
      <p:ext uri="{BB962C8B-B14F-4D97-AF65-F5344CB8AC3E}">
        <p14:creationId xmlns:p14="http://schemas.microsoft.com/office/powerpoint/2010/main" val="1027190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29</a:t>
            </a:fld>
            <a:endParaRPr lang="cs-CZ"/>
          </a:p>
        </p:txBody>
      </p:sp>
    </p:spTree>
    <p:extLst>
      <p:ext uri="{BB962C8B-B14F-4D97-AF65-F5344CB8AC3E}">
        <p14:creationId xmlns:p14="http://schemas.microsoft.com/office/powerpoint/2010/main" val="2417806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Obecně platí, že žádost o podporu bude hodnocena podle kvality jejího obsahu, nikoli podle počtu stránek. Ve všech částech formuláře žádosti o podporu je vhodnější uvádět jasné a stručné informace, uvádět konkrétní údaje a nikoliv všeobecné fráze.</a:t>
            </a:r>
            <a:endParaRPr lang="cs-CZ" sz="1050" kern="1200" dirty="0">
              <a:solidFill>
                <a:schemeClr val="tx1"/>
              </a:solidFill>
              <a:effectLst/>
              <a:latin typeface="+mn-lt"/>
              <a:ea typeface="+mn-ea"/>
              <a:cs typeface="+mn-cs"/>
            </a:endParaRPr>
          </a:p>
          <a:p>
            <a:pPr hangingPunct="0"/>
            <a:endParaRPr lang="cs-CZ" sz="120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Při vytváření a následném ověření vnitřní logiky projektu a sladění jeho jednotlivých částí jsou používány různé projektové techniky. Nejčastější je logický rámec.</a:t>
            </a:r>
          </a:p>
          <a:p>
            <a:pPr hangingPunct="0"/>
            <a:r>
              <a:rPr lang="cs-CZ" sz="1200" kern="1200" dirty="0">
                <a:solidFill>
                  <a:schemeClr val="tx1"/>
                </a:solidFill>
                <a:effectLst/>
                <a:latin typeface="+mn-lt"/>
                <a:ea typeface="+mn-ea"/>
                <a:cs typeface="+mn-cs"/>
              </a:rPr>
              <a:t>Je to postup, s jehož pomocí jsme schopni stručně, přehledně a srozumitelně popsat projekt na jednom listu A4. </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30</a:t>
            </a:fld>
            <a:endParaRPr lang="cs-CZ"/>
          </a:p>
        </p:txBody>
      </p:sp>
    </p:spTree>
    <p:extLst>
      <p:ext uri="{BB962C8B-B14F-4D97-AF65-F5344CB8AC3E}">
        <p14:creationId xmlns:p14="http://schemas.microsoft.com/office/powerpoint/2010/main" val="27722478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b="1" u="sng" kern="1200" dirty="0">
                <a:solidFill>
                  <a:schemeClr val="tx1"/>
                </a:solidFill>
                <a:effectLst/>
                <a:latin typeface="+mn-lt"/>
                <a:ea typeface="+mn-ea"/>
                <a:cs typeface="+mn-cs"/>
              </a:rPr>
              <a:t>Příprava žádosti o podporu:</a:t>
            </a:r>
            <a:endParaRPr lang="cs-CZ" sz="1200" u="sng"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Zásadní pro kvalitu projektu je jeho tzv. </a:t>
            </a:r>
            <a:r>
              <a:rPr lang="cs-CZ" sz="1200" b="1" kern="1200" dirty="0">
                <a:solidFill>
                  <a:schemeClr val="tx1"/>
                </a:solidFill>
                <a:effectLst/>
                <a:latin typeface="+mn-lt"/>
                <a:ea typeface="+mn-ea"/>
                <a:cs typeface="+mn-cs"/>
              </a:rPr>
              <a:t>intervenční logika</a:t>
            </a:r>
            <a:r>
              <a:rPr lang="cs-CZ" sz="1200" kern="1200" dirty="0">
                <a:solidFill>
                  <a:schemeClr val="tx1"/>
                </a:solidFill>
                <a:effectLst/>
                <a:latin typeface="+mn-lt"/>
                <a:ea typeface="+mn-ea"/>
                <a:cs typeface="+mn-cs"/>
              </a:rPr>
              <a:t>. Tím se rozumí vzájemná soudržnost a provázanost identifikovaných problémů, definovaných cílů a navrhovaných opatření/aktivit. </a:t>
            </a:r>
          </a:p>
          <a:p>
            <a:pPr hangingPunct="0"/>
            <a:r>
              <a:rPr lang="cs-CZ" sz="1200" kern="1200" dirty="0">
                <a:solidFill>
                  <a:schemeClr val="tx1"/>
                </a:solidFill>
                <a:effectLst/>
                <a:latin typeface="+mn-lt"/>
                <a:ea typeface="+mn-ea"/>
                <a:cs typeface="+mn-cs"/>
              </a:rPr>
              <a:t> </a:t>
            </a:r>
          </a:p>
          <a:p>
            <a:pPr hangingPunct="0"/>
            <a:r>
              <a:rPr lang="cs-CZ" sz="1200" kern="1200" dirty="0">
                <a:solidFill>
                  <a:schemeClr val="tx1"/>
                </a:solidFill>
                <a:effectLst/>
                <a:latin typeface="+mn-lt"/>
                <a:ea typeface="+mn-ea"/>
                <a:cs typeface="+mn-cs"/>
              </a:rPr>
              <a:t>První fází přípravy projektu</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je</a:t>
            </a:r>
            <a:r>
              <a:rPr lang="cs-CZ" sz="1200" b="1" kern="1200" dirty="0">
                <a:solidFill>
                  <a:schemeClr val="tx1"/>
                </a:solidFill>
                <a:effectLst/>
                <a:latin typeface="+mn-lt"/>
                <a:ea typeface="+mn-ea"/>
                <a:cs typeface="+mn-cs"/>
              </a:rPr>
              <a:t> projektový záměr</a:t>
            </a:r>
            <a:r>
              <a:rPr lang="cs-CZ" sz="1200" kern="1200" dirty="0">
                <a:solidFill>
                  <a:schemeClr val="tx1"/>
                </a:solidFill>
                <a:effectLst/>
                <a:latin typeface="+mn-lt"/>
                <a:ea typeface="+mn-ea"/>
                <a:cs typeface="+mn-cs"/>
              </a:rPr>
              <a:t>, který zpravidla navazuje na výsledky analýzy či studie identifikující nějaký problém či nedostatek, potřebu nebo zájem, pro jehož řešení či naplnění by byla realizace projektu vhodná.) Doporučujeme si záměr projektu napsat. Formulace záměru v písemné podobě většinou napomůže zpřesnit váš původní nápad a ujasnit si, čeho chcete projektem dosáhnout.</a:t>
            </a: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31</a:t>
            </a:fld>
            <a:endParaRPr lang="cs-CZ"/>
          </a:p>
        </p:txBody>
      </p:sp>
    </p:spTree>
    <p:extLst>
      <p:ext uri="{BB962C8B-B14F-4D97-AF65-F5344CB8AC3E}">
        <p14:creationId xmlns:p14="http://schemas.microsoft.com/office/powerpoint/2010/main" val="148984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32</a:t>
            </a:fld>
            <a:endParaRPr lang="cs-CZ"/>
          </a:p>
        </p:txBody>
      </p:sp>
    </p:spTree>
    <p:extLst>
      <p:ext uri="{BB962C8B-B14F-4D97-AF65-F5344CB8AC3E}">
        <p14:creationId xmlns:p14="http://schemas.microsoft.com/office/powerpoint/2010/main" val="2201155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33</a:t>
            </a:fld>
            <a:endParaRPr lang="cs-CZ"/>
          </a:p>
        </p:txBody>
      </p:sp>
    </p:spTree>
    <p:extLst>
      <p:ext uri="{BB962C8B-B14F-4D97-AF65-F5344CB8AC3E}">
        <p14:creationId xmlns:p14="http://schemas.microsoft.com/office/powerpoint/2010/main" val="4962395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34</a:t>
            </a:fld>
            <a:endParaRPr lang="cs-CZ"/>
          </a:p>
        </p:txBody>
      </p:sp>
    </p:spTree>
    <p:extLst>
      <p:ext uri="{BB962C8B-B14F-4D97-AF65-F5344CB8AC3E}">
        <p14:creationId xmlns:p14="http://schemas.microsoft.com/office/powerpoint/2010/main" val="27270703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hangingPunct="0"/>
            <a:r>
              <a:rPr lang="cs-CZ" sz="1200" kern="1200" dirty="0">
                <a:solidFill>
                  <a:schemeClr val="tx1"/>
                </a:solidFill>
                <a:effectLst/>
                <a:latin typeface="+mn-lt"/>
                <a:ea typeface="+mn-ea"/>
                <a:cs typeface="+mn-cs"/>
              </a:rPr>
              <a:t>Musí existovat mechanismus pro posouzení dosažených výstupů a výsledků. </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U indikátorů se setkáváme s dělením na: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a) Výstupy</a:t>
            </a:r>
            <a:r>
              <a:rPr lang="cs-CZ" sz="1200" kern="1200" dirty="0">
                <a:solidFill>
                  <a:schemeClr val="tx1"/>
                </a:solidFill>
                <a:effectLst/>
                <a:latin typeface="+mn-lt"/>
                <a:ea typeface="+mn-ea"/>
                <a:cs typeface="+mn-cs"/>
              </a:rPr>
              <a:t> – údaje o tom, co vzniklo přímo během realizace dané aktivity projektu (např. počet vytvořených pracovních míst), </a:t>
            </a:r>
            <a:r>
              <a:rPr lang="cs-CZ" sz="1200" b="1" kern="1200" dirty="0">
                <a:solidFill>
                  <a:schemeClr val="tx1"/>
                </a:solidFill>
                <a:effectLst/>
                <a:latin typeface="+mn-lt"/>
                <a:ea typeface="+mn-ea"/>
                <a:cs typeface="+mn-cs"/>
              </a:rPr>
              <a:t>závazné indikátory</a:t>
            </a:r>
            <a:r>
              <a:rPr lang="cs-CZ" sz="1200" kern="1200" dirty="0">
                <a:solidFill>
                  <a:schemeClr val="tx1"/>
                </a:solidFill>
                <a:effectLst/>
                <a:latin typeface="+mn-lt"/>
                <a:ea typeface="+mn-ea"/>
                <a:cs typeface="+mn-cs"/>
              </a:rPr>
              <a:t> – při nesplnění sankce, instrumentální = vyjadřující použití nástroje, vztahují se k výstupům z aktivit nebo instrumentálně nastaveným cílům, váží se k aktivitám, např. počet účastníků rekvalifikačního kurzu, počet nově vytvořených služeb.</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b) Výsledky</a:t>
            </a:r>
            <a:r>
              <a:rPr lang="cs-CZ" sz="1200" kern="1200" dirty="0">
                <a:solidFill>
                  <a:schemeClr val="tx1"/>
                </a:solidFill>
                <a:effectLst/>
                <a:latin typeface="+mn-lt"/>
                <a:ea typeface="+mn-ea"/>
                <a:cs typeface="+mn-cs"/>
              </a:rPr>
              <a:t> – údaje o tom, co vzniklo díky realizaci dané aktivity, ale co nebylo závislé pouze na realizátorovi projektu (např. počet osob, které získaly kvalifikaci – kromě úsilí realizátora projektu, který musí s klientem pracovat a vytvořit mu šanci na získání kvalifikace, je výsledek závislý také na úsilí klienta), </a:t>
            </a:r>
            <a:r>
              <a:rPr lang="cs-CZ" sz="1200" b="1" kern="1200" dirty="0">
                <a:solidFill>
                  <a:schemeClr val="tx1"/>
                </a:solidFill>
                <a:effectLst/>
                <a:latin typeface="+mn-lt"/>
                <a:ea typeface="+mn-ea"/>
                <a:cs typeface="+mn-cs"/>
              </a:rPr>
              <a:t>nejsou závazné, ale je nutné je vykazovat a sledovat</a:t>
            </a:r>
            <a:r>
              <a:rPr lang="cs-CZ" sz="1200" kern="1200" dirty="0">
                <a:solidFill>
                  <a:schemeClr val="tx1"/>
                </a:solidFill>
                <a:effectLst/>
                <a:latin typeface="+mn-lt"/>
                <a:ea typeface="+mn-ea"/>
                <a:cs typeface="+mn-cs"/>
              </a:rPr>
              <a:t>, ukazují míru změny, naplnění cíle, např. počet zaměstnaných osob, počet absolventů rekvalifikace, počet osob, využívajících novou službu.</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Rizika:</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V rámci přípravy projektu je dále nutné promýšlet veškerá možná rizika. Identifikujte především ta rizika pro průběh realizace, která nebudou způsobena vnějšími okolnostmi a která můžete alespoň částečně eliminovat či si připravit možné varianty řešení situace, kdyby se riziko naplnilo. Je potřeba zdůraznit, že žádný projekt není bez rizik. </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Účelem je prokázat schopnost žadatele projekt zdárně realizovat i přes případné potíže a především připravenost těmto potížím předejít.</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r>
              <a:rPr lang="cs-CZ" sz="1200" b="1"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Příklady možných rizik projektu:</a:t>
            </a:r>
            <a:endParaRPr lang="cs-CZ" sz="1050" kern="1200" dirty="0">
              <a:solidFill>
                <a:schemeClr val="tx1"/>
              </a:solidFill>
              <a:effectLst/>
              <a:latin typeface="+mn-lt"/>
              <a:ea typeface="+mn-ea"/>
              <a:cs typeface="+mn-cs"/>
            </a:endParaRPr>
          </a:p>
          <a:p>
            <a:pPr lvl="0" hangingPunct="0"/>
            <a:r>
              <a:rPr lang="cs-CZ" sz="1200" kern="1200" dirty="0">
                <a:solidFill>
                  <a:schemeClr val="tx1"/>
                </a:solidFill>
                <a:effectLst/>
                <a:latin typeface="+mn-lt"/>
                <a:ea typeface="+mn-ea"/>
                <a:cs typeface="+mn-cs"/>
              </a:rPr>
              <a:t>- nenaplnění počtu účastníků z cílové skupiny,</a:t>
            </a:r>
            <a:endParaRPr lang="cs-CZ" sz="1050" kern="1200" dirty="0">
              <a:solidFill>
                <a:schemeClr val="tx1"/>
              </a:solidFill>
              <a:effectLst/>
              <a:latin typeface="+mn-lt"/>
              <a:ea typeface="+mn-ea"/>
              <a:cs typeface="+mn-cs"/>
            </a:endParaRPr>
          </a:p>
          <a:p>
            <a:pPr lvl="0" hangingPunct="0"/>
            <a:r>
              <a:rPr lang="cs-CZ" sz="1200" kern="1200" dirty="0">
                <a:solidFill>
                  <a:schemeClr val="tx1"/>
                </a:solidFill>
                <a:effectLst/>
                <a:latin typeface="+mn-lt"/>
                <a:ea typeface="+mn-ea"/>
                <a:cs typeface="+mn-cs"/>
              </a:rPr>
              <a:t>- nedostatek kvalifikovaného personálu pro zajištění realizace projektu,</a:t>
            </a:r>
            <a:endParaRPr lang="cs-CZ" sz="1050" kern="1200" dirty="0">
              <a:solidFill>
                <a:schemeClr val="tx1"/>
              </a:solidFill>
              <a:effectLst/>
              <a:latin typeface="+mn-lt"/>
              <a:ea typeface="+mn-ea"/>
              <a:cs typeface="+mn-cs"/>
            </a:endParaRPr>
          </a:p>
          <a:p>
            <a:pPr lvl="0" hangingPunct="0"/>
            <a:r>
              <a:rPr lang="cs-CZ" sz="1200" kern="1200" dirty="0">
                <a:solidFill>
                  <a:schemeClr val="tx1"/>
                </a:solidFill>
                <a:effectLst/>
                <a:latin typeface="+mn-lt"/>
                <a:ea typeface="+mn-ea"/>
                <a:cs typeface="+mn-cs"/>
              </a:rPr>
              <a:t>- časové průtahy při realizaci (zejména u projektů, u kterých je realizace jedné aktivity podmíněna dokončením některé jiné aktivity),</a:t>
            </a:r>
            <a:endParaRPr lang="cs-CZ" sz="1050" kern="1200" dirty="0">
              <a:solidFill>
                <a:schemeClr val="tx1"/>
              </a:solidFill>
              <a:effectLst/>
              <a:latin typeface="+mn-lt"/>
              <a:ea typeface="+mn-ea"/>
              <a:cs typeface="+mn-cs"/>
            </a:endParaRPr>
          </a:p>
          <a:p>
            <a:pPr lvl="0" hangingPunct="0"/>
            <a:r>
              <a:rPr lang="cs-CZ" sz="1200" kern="1200" dirty="0">
                <a:solidFill>
                  <a:schemeClr val="tx1"/>
                </a:solidFill>
                <a:effectLst/>
                <a:latin typeface="+mn-lt"/>
                <a:ea typeface="+mn-ea"/>
                <a:cs typeface="+mn-cs"/>
              </a:rPr>
              <a:t>- odstoupení partnera, resp. neplnění závazků partnera,</a:t>
            </a:r>
            <a:endParaRPr lang="cs-CZ" sz="1050" kern="1200" dirty="0">
              <a:solidFill>
                <a:schemeClr val="tx1"/>
              </a:solidFill>
              <a:effectLst/>
              <a:latin typeface="+mn-lt"/>
              <a:ea typeface="+mn-ea"/>
              <a:cs typeface="+mn-cs"/>
            </a:endParaRPr>
          </a:p>
          <a:p>
            <a:pPr lvl="0" hangingPunct="0"/>
            <a:r>
              <a:rPr lang="cs-CZ" sz="1200" kern="1200" dirty="0">
                <a:solidFill>
                  <a:schemeClr val="tx1"/>
                </a:solidFill>
                <a:effectLst/>
                <a:latin typeface="+mn-lt"/>
                <a:ea typeface="+mn-ea"/>
                <a:cs typeface="+mn-cs"/>
              </a:rPr>
              <a:t>- nedostatek financí.</a:t>
            </a:r>
            <a:endParaRPr lang="cs-CZ" sz="1050" kern="1200" dirty="0">
              <a:solidFill>
                <a:schemeClr val="tx1"/>
              </a:solidFill>
              <a:effectLst/>
              <a:latin typeface="+mn-lt"/>
              <a:ea typeface="+mn-ea"/>
              <a:cs typeface="+mn-cs"/>
            </a:endParaRPr>
          </a:p>
          <a:p>
            <a:pPr hangingPunct="0"/>
            <a:r>
              <a:rPr lang="cs-CZ" sz="1200"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hangingPunct="0"/>
            <a:r>
              <a:rPr lang="cs-CZ" sz="1200" b="1" kern="1200" dirty="0">
                <a:solidFill>
                  <a:schemeClr val="tx1"/>
                </a:solidFill>
                <a:effectLst/>
                <a:latin typeface="+mn-lt"/>
                <a:ea typeface="+mn-ea"/>
                <a:cs typeface="+mn-cs"/>
              </a:rPr>
              <a:t> </a:t>
            </a:r>
            <a:endParaRPr lang="cs-CZ" sz="1050" kern="1200" dirty="0">
              <a:solidFill>
                <a:schemeClr val="tx1"/>
              </a:solidFill>
              <a:effectLst/>
              <a:latin typeface="+mn-lt"/>
              <a:ea typeface="+mn-ea"/>
              <a:cs typeface="+mn-cs"/>
            </a:endParaRPr>
          </a:p>
          <a:p>
            <a:pPr lvl="0" hangingPunct="0"/>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35</a:t>
            </a:fld>
            <a:endParaRPr lang="cs-CZ"/>
          </a:p>
        </p:txBody>
      </p:sp>
    </p:spTree>
    <p:extLst>
      <p:ext uri="{BB962C8B-B14F-4D97-AF65-F5344CB8AC3E}">
        <p14:creationId xmlns:p14="http://schemas.microsoft.com/office/powerpoint/2010/main" val="2816253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a:solidFill>
                  <a:schemeClr val="tx1"/>
                </a:solidFill>
                <a:latin typeface="+mn-lt"/>
                <a:ea typeface="+mn-ea"/>
                <a:cs typeface="+mn-cs"/>
              </a:rPr>
              <a:t>Nutné mít kvalifikovaný elektronický podpis (např. </a:t>
            </a:r>
            <a:r>
              <a:rPr lang="cs-CZ" sz="1200" b="0" i="0" u="none" strike="noStrike" kern="1200" baseline="0" dirty="0" err="1">
                <a:solidFill>
                  <a:schemeClr val="tx1"/>
                </a:solidFill>
                <a:latin typeface="+mn-lt"/>
                <a:ea typeface="+mn-ea"/>
                <a:cs typeface="+mn-cs"/>
              </a:rPr>
              <a:t>PostSignum</a:t>
            </a:r>
            <a:r>
              <a:rPr lang="cs-CZ" sz="1200" b="0" i="0" u="none" strike="noStrike" kern="1200" baseline="0" dirty="0">
                <a:solidFill>
                  <a:schemeClr val="tx1"/>
                </a:solidFill>
                <a:latin typeface="+mn-lt"/>
                <a:ea typeface="+mn-ea"/>
                <a:cs typeface="+mn-cs"/>
              </a:rPr>
              <a:t> České pošty) </a:t>
            </a:r>
            <a:r>
              <a:rPr lang="pl-PL" sz="1200" b="0" i="0" u="none" strike="noStrike" kern="1200" baseline="0" dirty="0">
                <a:solidFill>
                  <a:schemeClr val="tx1"/>
                </a:solidFill>
                <a:latin typeface="+mn-lt"/>
                <a:ea typeface="+mn-ea"/>
                <a:cs typeface="+mn-cs"/>
              </a:rPr>
              <a:t>- platnost certifikátu je 1 rok.</a:t>
            </a:r>
          </a:p>
          <a:p>
            <a:r>
              <a:rPr lang="cs-CZ" sz="1200" b="0" i="0" u="none" strike="noStrike" kern="1200" baseline="0" dirty="0">
                <a:solidFill>
                  <a:schemeClr val="tx1"/>
                </a:solidFill>
                <a:latin typeface="+mn-lt"/>
                <a:ea typeface="+mn-ea"/>
                <a:cs typeface="+mn-cs"/>
              </a:rPr>
              <a:t>Nutnost mít aktivní datovou schránku.</a:t>
            </a:r>
          </a:p>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40</a:t>
            </a:fld>
            <a:endParaRPr lang="cs-CZ"/>
          </a:p>
        </p:txBody>
      </p:sp>
    </p:spTree>
    <p:extLst>
      <p:ext uri="{BB962C8B-B14F-4D97-AF65-F5344CB8AC3E}">
        <p14:creationId xmlns:p14="http://schemas.microsoft.com/office/powerpoint/2010/main" val="3041457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3</a:t>
            </a:fld>
            <a:endParaRPr lang="cs-CZ"/>
          </a:p>
        </p:txBody>
      </p:sp>
    </p:spTree>
    <p:extLst>
      <p:ext uri="{BB962C8B-B14F-4D97-AF65-F5344CB8AC3E}">
        <p14:creationId xmlns:p14="http://schemas.microsoft.com/office/powerpoint/2010/main" val="3058301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Podpora zaměstnanosti by měla přinést zlepšení stávající situace na trhu práce pro znevýhodněné občany, umožnit vznik nových pracovních míst. </a:t>
            </a:r>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4</a:t>
            </a:fld>
            <a:endParaRPr lang="cs-CZ"/>
          </a:p>
        </p:txBody>
      </p:sp>
    </p:spTree>
    <p:extLst>
      <p:ext uri="{BB962C8B-B14F-4D97-AF65-F5344CB8AC3E}">
        <p14:creationId xmlns:p14="http://schemas.microsoft.com/office/powerpoint/2010/main" val="3102136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5</a:t>
            </a:fld>
            <a:endParaRPr lang="cs-CZ"/>
          </a:p>
        </p:txBody>
      </p:sp>
    </p:spTree>
    <p:extLst>
      <p:ext uri="{BB962C8B-B14F-4D97-AF65-F5344CB8AC3E}">
        <p14:creationId xmlns:p14="http://schemas.microsoft.com/office/powerpoint/2010/main" val="754788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6</a:t>
            </a:fld>
            <a:endParaRPr lang="cs-CZ"/>
          </a:p>
        </p:txBody>
      </p:sp>
    </p:spTree>
    <p:extLst>
      <p:ext uri="{BB962C8B-B14F-4D97-AF65-F5344CB8AC3E}">
        <p14:creationId xmlns:p14="http://schemas.microsoft.com/office/powerpoint/2010/main" val="3980134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8</a:t>
            </a:fld>
            <a:endParaRPr lang="cs-CZ"/>
          </a:p>
        </p:txBody>
      </p:sp>
    </p:spTree>
    <p:extLst>
      <p:ext uri="{BB962C8B-B14F-4D97-AF65-F5344CB8AC3E}">
        <p14:creationId xmlns:p14="http://schemas.microsoft.com/office/powerpoint/2010/main" val="476128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9</a:t>
            </a:fld>
            <a:endParaRPr lang="cs-CZ"/>
          </a:p>
        </p:txBody>
      </p:sp>
    </p:spTree>
    <p:extLst>
      <p:ext uri="{BB962C8B-B14F-4D97-AF65-F5344CB8AC3E}">
        <p14:creationId xmlns:p14="http://schemas.microsoft.com/office/powerpoint/2010/main" val="2672154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B4612CE-6544-488E-8B36-F38F3D32A4D2}" type="slidenum">
              <a:rPr lang="cs-CZ" smtClean="0"/>
              <a:t>10</a:t>
            </a:fld>
            <a:endParaRPr lang="cs-CZ"/>
          </a:p>
        </p:txBody>
      </p:sp>
    </p:spTree>
    <p:extLst>
      <p:ext uri="{BB962C8B-B14F-4D97-AF65-F5344CB8AC3E}">
        <p14:creationId xmlns:p14="http://schemas.microsoft.com/office/powerpoint/2010/main" val="2155518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EC57E8-F198-4EA3-8056-27D274652CE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7C0255E-8661-42B4-924B-264475BB25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F63FA8C-25E4-4659-8DAC-3BBC7BFD597D}"/>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CE9F4DC8-CBC9-43D9-A8A5-3037467488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A635D6E-51E5-4908-AB9D-3CD697C6A3C8}"/>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401308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9DFC78-8B52-4B8E-9005-C89E5E2B90A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462076C-0007-4535-A3A1-4CF3BCB82AE0}"/>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9F790CF-F28A-47EB-941A-EF0C128A5FF3}"/>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4EF8CD34-A366-46D9-904F-8B4802F71D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4B5B5A7-BA10-4EB0-A6FD-ACDE48666585}"/>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308859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CF93131-796A-4849-9BD5-8381840E43A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3D627A1-491E-43BC-8718-A0B40558520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E46A6E-8C26-413D-BBE7-D0AB8A1DB0E4}"/>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0E0BDAE8-1989-402C-A8A1-ED0DA14D8D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F72097-C5C8-49BD-AB3C-8CA9EC326B5E}"/>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302687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BBCABA-06A4-4306-9B43-1B356DEA5D5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FE799D8-A5F2-4030-BF65-45CFA14EC345}"/>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B5261D-CF17-47F5-97BD-05D841018DC9}"/>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11710A70-F152-44CE-9C76-E885DA82302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9CECCD1-0348-4AC2-BD27-23293A15747C}"/>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289599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9FB6A0-D69D-466E-AE4D-1A2CE776BC9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1C6851C-9753-459A-927C-794069354A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1105F6F0-6E06-4891-BF69-93A2BFFC04B5}"/>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28DDE959-7E4F-4792-B7E4-4DA52B05D7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18C481-BB58-429F-BB66-F0F515A49EA2}"/>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208096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5057EB-D09F-4FE6-95CD-1D4DFDD799EA}"/>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782327F-CC07-403C-B1D2-BFF1F7B4926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E7C068C-FC08-42EF-A49A-9727F72B2FE6}"/>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DF01137-F6EA-478F-9A23-65F1D0492207}"/>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6" name="Zástupný symbol pro zápatí 5">
            <a:extLst>
              <a:ext uri="{FF2B5EF4-FFF2-40B4-BE49-F238E27FC236}">
                <a16:creationId xmlns:a16="http://schemas.microsoft.com/office/drawing/2014/main" id="{419C8D2D-BCB0-406B-A160-CD043C780F0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3EACE2E-A3BD-402B-AE63-1CFAE6084DFA}"/>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108895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730054-85A9-438C-8965-002EC5440D9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DB3B05E-E332-4657-B412-C4BF94706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35F1F4B-4156-43CB-838D-BBB00669E2F2}"/>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38AF57C-65D2-47B1-BEE1-EA1237529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CEFC5D1-8BCD-4117-9148-1A292B1E094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F2632BD-C910-4B56-9509-F8396D94C148}"/>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8" name="Zástupný symbol pro zápatí 7">
            <a:extLst>
              <a:ext uri="{FF2B5EF4-FFF2-40B4-BE49-F238E27FC236}">
                <a16:creationId xmlns:a16="http://schemas.microsoft.com/office/drawing/2014/main" id="{F7B0DECC-7D9A-4D42-8401-07067C60490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E52F4A9-D161-4BFD-B7D4-15D530E65199}"/>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105310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932A6D-E477-494D-8AE9-17B60B03376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9B2CD4E-BD19-455E-9F7C-C218BE6102CB}"/>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4" name="Zástupný symbol pro zápatí 3">
            <a:extLst>
              <a:ext uri="{FF2B5EF4-FFF2-40B4-BE49-F238E27FC236}">
                <a16:creationId xmlns:a16="http://schemas.microsoft.com/office/drawing/2014/main" id="{787F04FE-65E6-4FED-BD42-4C3C94FE380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2C60CAB-1859-468E-BD72-24850E6F06D8}"/>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236020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FC5CBB-410D-4818-9D61-4DC34A21074C}"/>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3" name="Zástupný symbol pro zápatí 2">
            <a:extLst>
              <a:ext uri="{FF2B5EF4-FFF2-40B4-BE49-F238E27FC236}">
                <a16:creationId xmlns:a16="http://schemas.microsoft.com/office/drawing/2014/main" id="{92668843-3CCC-4D2D-8B90-4F177974CD3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65A237B-E512-4A18-8B28-8C96B3A904C4}"/>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688018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5F6A7-0050-4817-B52D-BFEB1D8FEEB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27C341B0-A0D6-4E1B-A169-3D5C7C3736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CD20E50-40CA-4A4D-817E-06CC00E59A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0ADF281-A2E2-402B-8444-5CDA828246C4}"/>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6" name="Zástupný symbol pro zápatí 5">
            <a:extLst>
              <a:ext uri="{FF2B5EF4-FFF2-40B4-BE49-F238E27FC236}">
                <a16:creationId xmlns:a16="http://schemas.microsoft.com/office/drawing/2014/main" id="{16BBFA1F-DA2F-4AB0-8F6F-984DFFBA5B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7C93310-7B39-4D74-8A6C-D537490ACF71}"/>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385695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982B9E-8C11-4EB4-8794-F428B01A8AA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94C8129-40A4-4190-A7DB-C04658DF5F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057CD032-51C6-44BE-B59E-0FAB2B55C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A27B536-FCD4-4DB3-928C-823EC98BD0F0}"/>
              </a:ext>
            </a:extLst>
          </p:cNvPr>
          <p:cNvSpPr>
            <a:spLocks noGrp="1"/>
          </p:cNvSpPr>
          <p:nvPr>
            <p:ph type="dt" sz="half" idx="10"/>
          </p:nvPr>
        </p:nvSpPr>
        <p:spPr/>
        <p:txBody>
          <a:bodyPr/>
          <a:lstStyle/>
          <a:p>
            <a:fld id="{21797D69-EF11-4AB2-A231-8657D45F01CF}" type="datetimeFigureOut">
              <a:rPr lang="cs-CZ" smtClean="0"/>
              <a:t>19.09.2018</a:t>
            </a:fld>
            <a:endParaRPr lang="cs-CZ"/>
          </a:p>
        </p:txBody>
      </p:sp>
      <p:sp>
        <p:nvSpPr>
          <p:cNvPr id="6" name="Zástupný symbol pro zápatí 5">
            <a:extLst>
              <a:ext uri="{FF2B5EF4-FFF2-40B4-BE49-F238E27FC236}">
                <a16:creationId xmlns:a16="http://schemas.microsoft.com/office/drawing/2014/main" id="{74CF9111-2EB6-4C37-8C18-5A7CA033277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9B489C7-E908-4C01-AD66-6571636CA614}"/>
              </a:ext>
            </a:extLst>
          </p:cNvPr>
          <p:cNvSpPr>
            <a:spLocks noGrp="1"/>
          </p:cNvSpPr>
          <p:nvPr>
            <p:ph type="sldNum" sz="quarter" idx="12"/>
          </p:nvPr>
        </p:nvSpPr>
        <p:spPr/>
        <p:txBody>
          <a:bodyPr/>
          <a:lstStyle/>
          <a:p>
            <a:fld id="{DBDE042C-2A27-494E-958D-366F7E5A5E6F}" type="slidenum">
              <a:rPr lang="cs-CZ" smtClean="0"/>
              <a:t>‹#›</a:t>
            </a:fld>
            <a:endParaRPr lang="cs-CZ"/>
          </a:p>
        </p:txBody>
      </p:sp>
    </p:spTree>
    <p:extLst>
      <p:ext uri="{BB962C8B-B14F-4D97-AF65-F5344CB8AC3E}">
        <p14:creationId xmlns:p14="http://schemas.microsoft.com/office/powerpoint/2010/main" val="3836674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44000">
              <a:schemeClr val="accent6">
                <a:lumMod val="40000"/>
                <a:lumOff val="60000"/>
              </a:schemeClr>
            </a:gs>
            <a:gs pos="79000">
              <a:schemeClr val="accent6">
                <a:lumMod val="45000"/>
                <a:lumOff val="55000"/>
              </a:schemeClr>
            </a:gs>
            <a:gs pos="100000">
              <a:schemeClr val="accent6">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F04114D-C374-4335-8A74-8496662C93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B9540F7C-E56C-4DBB-A0FE-A179DDC369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B79656-7F79-4E3A-8EEF-38B763D8A1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97D69-EF11-4AB2-A231-8657D45F01CF}" type="datetimeFigureOut">
              <a:rPr lang="cs-CZ" smtClean="0"/>
              <a:t>19.09.2018</a:t>
            </a:fld>
            <a:endParaRPr lang="cs-CZ"/>
          </a:p>
        </p:txBody>
      </p:sp>
      <p:sp>
        <p:nvSpPr>
          <p:cNvPr id="5" name="Zástupný symbol pro zápatí 4">
            <a:extLst>
              <a:ext uri="{FF2B5EF4-FFF2-40B4-BE49-F238E27FC236}">
                <a16:creationId xmlns:a16="http://schemas.microsoft.com/office/drawing/2014/main" id="{82E3A2AF-E4C3-4E47-AB0B-E8F9EA75AC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843B219-985B-4302-96C1-959FF4A6F8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E042C-2A27-494E-958D-366F7E5A5E6F}" type="slidenum">
              <a:rPr lang="cs-CZ" smtClean="0"/>
              <a:t>‹#›</a:t>
            </a:fld>
            <a:endParaRPr lang="cs-CZ"/>
          </a:p>
        </p:txBody>
      </p:sp>
    </p:spTree>
    <p:extLst>
      <p:ext uri="{BB962C8B-B14F-4D97-AF65-F5344CB8AC3E}">
        <p14:creationId xmlns:p14="http://schemas.microsoft.com/office/powerpoint/2010/main" val="2409462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esfcr.cz/file/900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esfcr.cz/file/900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esfcr.cz/formulare-a-pokyny-potrebne-v-ramci-pripravy-zadosti-o-podporu-opz/-/dokument/797956" TargetMode="External"/><Relationship Id="rId2" Type="http://schemas.openxmlformats.org/officeDocument/2006/relationships/hyperlink" Target="http://strukturalni-fondy.cz/cs/jak-na-projekt/Elektronicka-zadost/Edukacni-videa"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seu.mssf.c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esfcr.cz/file/9003/" TargetMode="External"/><Relationship Id="rId2" Type="http://schemas.openxmlformats.org/officeDocument/2006/relationships/hyperlink" Target="https://www.esfcr.cz/file/9002/"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1D158B-6C27-4296-BE3B-F089CFC41A9F}"/>
              </a:ext>
            </a:extLst>
          </p:cNvPr>
          <p:cNvSpPr>
            <a:spLocks noGrp="1"/>
          </p:cNvSpPr>
          <p:nvPr>
            <p:ph type="ctrTitle"/>
          </p:nvPr>
        </p:nvSpPr>
        <p:spPr>
          <a:xfrm>
            <a:off x="849086" y="1122363"/>
            <a:ext cx="10398034" cy="2387600"/>
          </a:xfrm>
        </p:spPr>
        <p:txBody>
          <a:bodyPr>
            <a:noAutofit/>
          </a:bodyPr>
          <a:lstStyle/>
          <a:p>
            <a:r>
              <a:rPr lang="cs-CZ" sz="5400" dirty="0">
                <a:latin typeface="Corbel" panose="020B0503020204020204" pitchFamily="34" charset="0"/>
              </a:rPr>
              <a:t>Seminář pro žadatele </a:t>
            </a:r>
            <a:br>
              <a:rPr lang="cs-CZ" sz="5400" dirty="0">
                <a:latin typeface="Corbel" panose="020B0503020204020204" pitchFamily="34" charset="0"/>
              </a:rPr>
            </a:br>
            <a:r>
              <a:rPr lang="cs-CZ" sz="5400" dirty="0">
                <a:latin typeface="Corbel" panose="020B0503020204020204" pitchFamily="34" charset="0"/>
              </a:rPr>
              <a:t>k 6. výzvě MAS - </a:t>
            </a:r>
            <a:br>
              <a:rPr lang="cs-CZ" sz="5400" dirty="0">
                <a:latin typeface="Corbel" panose="020B0503020204020204" pitchFamily="34" charset="0"/>
              </a:rPr>
            </a:br>
            <a:r>
              <a:rPr lang="cs-CZ" sz="5400" b="1" dirty="0">
                <a:latin typeface="Corbel" panose="020B0503020204020204" pitchFamily="34" charset="0"/>
              </a:rPr>
              <a:t>PODPORA ZAMĚSTNANOSTI II</a:t>
            </a:r>
          </a:p>
        </p:txBody>
      </p:sp>
      <p:sp>
        <p:nvSpPr>
          <p:cNvPr id="3" name="Podnadpis 2">
            <a:extLst>
              <a:ext uri="{FF2B5EF4-FFF2-40B4-BE49-F238E27FC236}">
                <a16:creationId xmlns:a16="http://schemas.microsoft.com/office/drawing/2014/main" id="{CA48A7C0-C3A5-433A-95B6-BD4B03F0756A}"/>
              </a:ext>
            </a:extLst>
          </p:cNvPr>
          <p:cNvSpPr>
            <a:spLocks noGrp="1"/>
          </p:cNvSpPr>
          <p:nvPr>
            <p:ph type="subTitle" idx="1"/>
          </p:nvPr>
        </p:nvSpPr>
        <p:spPr>
          <a:xfrm>
            <a:off x="1859280" y="4287915"/>
            <a:ext cx="8808720" cy="2201661"/>
          </a:xfrm>
        </p:spPr>
        <p:txBody>
          <a:bodyPr>
            <a:normAutofit/>
          </a:bodyPr>
          <a:lstStyle/>
          <a:p>
            <a:pPr algn="l"/>
            <a:r>
              <a:rPr lang="cs-CZ" dirty="0">
                <a:latin typeface="Corbel" panose="020B0503020204020204" pitchFamily="34" charset="0"/>
              </a:rPr>
              <a:t>26. 9. 2018, 8.00 hodin</a:t>
            </a:r>
          </a:p>
          <a:p>
            <a:pPr algn="l"/>
            <a:endParaRPr lang="cs-CZ" dirty="0">
              <a:latin typeface="Corbel" panose="020B0503020204020204" pitchFamily="34" charset="0"/>
            </a:endParaRPr>
          </a:p>
          <a:p>
            <a:pPr algn="l"/>
            <a:r>
              <a:rPr lang="cs-CZ" dirty="0">
                <a:latin typeface="Corbel" panose="020B0503020204020204" pitchFamily="34" charset="0"/>
              </a:rPr>
              <a:t>Kancelář MAS MOST Vysočiny, Náměstí 17, Velké Meziříčí</a:t>
            </a:r>
          </a:p>
          <a:p>
            <a:pPr algn="l"/>
            <a:endParaRPr lang="cs-CZ" dirty="0"/>
          </a:p>
        </p:txBody>
      </p:sp>
      <p:pic>
        <p:nvPicPr>
          <p:cNvPr id="6" name="Obrázek 5">
            <a:extLst>
              <a:ext uri="{FF2B5EF4-FFF2-40B4-BE49-F238E27FC236}">
                <a16:creationId xmlns:a16="http://schemas.microsoft.com/office/drawing/2014/main" id="{3F734F4D-FCAF-46D5-811C-18AF3CED78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630" y="368424"/>
            <a:ext cx="2863735" cy="590204"/>
          </a:xfrm>
          <a:prstGeom prst="rect">
            <a:avLst/>
          </a:prstGeom>
          <a:effectLst>
            <a:reflection endPos="0" dist="50800" dir="5400000" sy="-100000" algn="bl" rotWithShape="0"/>
            <a:softEdge rad="38100"/>
          </a:effectLst>
        </p:spPr>
      </p:pic>
      <p:sp>
        <p:nvSpPr>
          <p:cNvPr id="10" name="Šipka: doprava 9">
            <a:extLst>
              <a:ext uri="{FF2B5EF4-FFF2-40B4-BE49-F238E27FC236}">
                <a16:creationId xmlns:a16="http://schemas.microsoft.com/office/drawing/2014/main" id="{09F4050F-6A64-4AFD-B3B1-747D9166E3B2}"/>
              </a:ext>
            </a:extLst>
          </p:cNvPr>
          <p:cNvSpPr/>
          <p:nvPr/>
        </p:nvSpPr>
        <p:spPr>
          <a:xfrm>
            <a:off x="1295400" y="4318395"/>
            <a:ext cx="228600"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prava 11">
            <a:extLst>
              <a:ext uri="{FF2B5EF4-FFF2-40B4-BE49-F238E27FC236}">
                <a16:creationId xmlns:a16="http://schemas.microsoft.com/office/drawing/2014/main" id="{6C75E7C0-6972-4D5F-974F-A75C0DA56D86}"/>
              </a:ext>
            </a:extLst>
          </p:cNvPr>
          <p:cNvSpPr/>
          <p:nvPr/>
        </p:nvSpPr>
        <p:spPr>
          <a:xfrm>
            <a:off x="1257300" y="5251585"/>
            <a:ext cx="228600"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7828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D69146-5317-4702-A6EE-03E485739344}"/>
              </a:ext>
            </a:extLst>
          </p:cNvPr>
          <p:cNvSpPr>
            <a:spLocks noGrp="1"/>
          </p:cNvSpPr>
          <p:nvPr>
            <p:ph type="title"/>
          </p:nvPr>
        </p:nvSpPr>
        <p:spPr>
          <a:xfrm>
            <a:off x="838200" y="282389"/>
            <a:ext cx="10515600" cy="1408300"/>
          </a:xfrm>
        </p:spPr>
        <p:txBody>
          <a:bodyPr>
            <a:normAutofit fontScale="90000"/>
          </a:bodyPr>
          <a:lstStyle/>
          <a:p>
            <a:r>
              <a:rPr lang="cs-CZ" sz="4200" b="1" dirty="0">
                <a:latin typeface="Corbel" panose="020B0503020204020204" pitchFamily="34" charset="0"/>
              </a:rPr>
              <a:t>Informace o křížovém financování </a:t>
            </a:r>
            <a:br>
              <a:rPr lang="cs-CZ" sz="4200" b="1" dirty="0">
                <a:latin typeface="Corbel" panose="020B0503020204020204" pitchFamily="34" charset="0"/>
              </a:rPr>
            </a:br>
            <a:r>
              <a:rPr lang="cs-CZ" sz="4200" b="1" dirty="0">
                <a:latin typeface="Corbel" panose="020B0503020204020204" pitchFamily="34" charset="0"/>
              </a:rPr>
              <a:t>a nepřímých nákladech</a:t>
            </a:r>
            <a:br>
              <a:rPr lang="cs-CZ" dirty="0"/>
            </a:br>
            <a:endParaRPr lang="cs-CZ" dirty="0"/>
          </a:p>
        </p:txBody>
      </p:sp>
      <p:sp>
        <p:nvSpPr>
          <p:cNvPr id="3" name="Zástupný symbol pro obsah 2">
            <a:extLst>
              <a:ext uri="{FF2B5EF4-FFF2-40B4-BE49-F238E27FC236}">
                <a16:creationId xmlns:a16="http://schemas.microsoft.com/office/drawing/2014/main" id="{B1F0ADB6-2F17-4ED5-8342-393049DE9975}"/>
              </a:ext>
            </a:extLst>
          </p:cNvPr>
          <p:cNvSpPr>
            <a:spLocks noGrp="1"/>
          </p:cNvSpPr>
          <p:nvPr>
            <p:ph idx="1"/>
          </p:nvPr>
        </p:nvSpPr>
        <p:spPr/>
        <p:txBody>
          <a:bodyPr>
            <a:normAutofit/>
          </a:bodyPr>
          <a:lstStyle/>
          <a:p>
            <a:pPr marL="0" indent="0">
              <a:buNone/>
            </a:pPr>
            <a:r>
              <a:rPr lang="cs-CZ" b="1" dirty="0">
                <a:latin typeface="Corbel" panose="020B0503020204020204" pitchFamily="34" charset="0"/>
              </a:rPr>
              <a:t>Křížové financování</a:t>
            </a:r>
          </a:p>
          <a:p>
            <a:r>
              <a:rPr lang="cs-CZ" dirty="0">
                <a:latin typeface="Corbel" panose="020B0503020204020204" pitchFamily="34" charset="0"/>
              </a:rPr>
              <a:t>V rámci této výzvy není využití křížového financování umožněno.</a:t>
            </a:r>
          </a:p>
          <a:p>
            <a:pPr marL="0" indent="0">
              <a:buNone/>
            </a:pPr>
            <a:endParaRPr lang="cs-CZ" dirty="0">
              <a:latin typeface="Corbel" panose="020B0503020204020204" pitchFamily="34" charset="0"/>
            </a:endParaRPr>
          </a:p>
          <a:p>
            <a:pPr marL="0" indent="0">
              <a:buNone/>
            </a:pPr>
            <a:r>
              <a:rPr lang="cs-CZ" dirty="0">
                <a:latin typeface="Corbel" panose="020B0503020204020204" pitchFamily="34" charset="0"/>
              </a:rPr>
              <a:t>Nepřímé náklady</a:t>
            </a:r>
          </a:p>
          <a:p>
            <a:r>
              <a:rPr lang="cs-CZ" dirty="0">
                <a:latin typeface="Corbel" panose="020B0503020204020204" pitchFamily="34" charset="0"/>
              </a:rPr>
              <a:t>25 % nákladů projektu </a:t>
            </a:r>
          </a:p>
          <a:p>
            <a:r>
              <a:rPr lang="cs-CZ" dirty="0">
                <a:latin typeface="Corbel" panose="020B0503020204020204" pitchFamily="34" charset="0"/>
              </a:rPr>
              <a:t>př. Projekt za 400 000 Kč = 300 000 Kč přímé náklady + 100 000 Kč nepřímé náklady</a:t>
            </a:r>
          </a:p>
          <a:p>
            <a:r>
              <a:rPr lang="cs-CZ" dirty="0">
                <a:latin typeface="Corbel" panose="020B0503020204020204" pitchFamily="34" charset="0"/>
              </a:rPr>
              <a:t>Procento nepřímých nákladů se snižuje při nákupu služeb nad 60 % nákladů projektu </a:t>
            </a:r>
          </a:p>
          <a:p>
            <a:endParaRPr lang="cs-CZ" dirty="0"/>
          </a:p>
        </p:txBody>
      </p:sp>
    </p:spTree>
    <p:extLst>
      <p:ext uri="{BB962C8B-B14F-4D97-AF65-F5344CB8AC3E}">
        <p14:creationId xmlns:p14="http://schemas.microsoft.com/office/powerpoint/2010/main" val="2306598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208DAB-9BB8-4C8B-8B84-18D7154D4425}"/>
              </a:ext>
            </a:extLst>
          </p:cNvPr>
          <p:cNvSpPr>
            <a:spLocks noGrp="1"/>
          </p:cNvSpPr>
          <p:nvPr>
            <p:ph type="title"/>
          </p:nvPr>
        </p:nvSpPr>
        <p:spPr>
          <a:xfrm>
            <a:off x="838200" y="268942"/>
            <a:ext cx="10515600" cy="838199"/>
          </a:xfrm>
        </p:spPr>
        <p:txBody>
          <a:bodyPr>
            <a:normAutofit/>
          </a:bodyPr>
          <a:lstStyle/>
          <a:p>
            <a:r>
              <a:rPr lang="cs-CZ" b="1" dirty="0">
                <a:latin typeface="Corbel" panose="020B0503020204020204" pitchFamily="34" charset="0"/>
              </a:rPr>
              <a:t>Nepodporované aktivity</a:t>
            </a:r>
          </a:p>
        </p:txBody>
      </p:sp>
      <p:sp>
        <p:nvSpPr>
          <p:cNvPr id="3" name="Zástupný symbol pro obsah 2">
            <a:extLst>
              <a:ext uri="{FF2B5EF4-FFF2-40B4-BE49-F238E27FC236}">
                <a16:creationId xmlns:a16="http://schemas.microsoft.com/office/drawing/2014/main" id="{12163470-EC90-4E2E-A7EF-A251727E696D}"/>
              </a:ext>
            </a:extLst>
          </p:cNvPr>
          <p:cNvSpPr>
            <a:spLocks noGrp="1"/>
          </p:cNvSpPr>
          <p:nvPr>
            <p:ph idx="1"/>
          </p:nvPr>
        </p:nvSpPr>
        <p:spPr>
          <a:xfrm>
            <a:off x="838200" y="1497106"/>
            <a:ext cx="10515600" cy="5821680"/>
          </a:xfrm>
        </p:spPr>
        <p:txBody>
          <a:bodyPr>
            <a:normAutofit/>
          </a:bodyPr>
          <a:lstStyle/>
          <a:p>
            <a:r>
              <a:rPr lang="cs-CZ" dirty="0">
                <a:latin typeface="Corbel" panose="020B0503020204020204" pitchFamily="34" charset="0"/>
              </a:rPr>
              <a:t>Volnočasové aktivity</a:t>
            </a:r>
          </a:p>
          <a:p>
            <a:r>
              <a:rPr lang="cs-CZ" dirty="0">
                <a:latin typeface="Corbel" panose="020B0503020204020204" pitchFamily="34" charset="0"/>
              </a:rPr>
              <a:t>PC/jazykové kurzy jako samostatný projekt</a:t>
            </a:r>
          </a:p>
          <a:p>
            <a:r>
              <a:rPr lang="cs-CZ" dirty="0">
                <a:latin typeface="Corbel" panose="020B0503020204020204" pitchFamily="34" charset="0"/>
              </a:rPr>
              <a:t>Osvětová činnost/kampaně jako samostatný projekt</a:t>
            </a:r>
          </a:p>
          <a:p>
            <a:r>
              <a:rPr lang="cs-CZ" dirty="0">
                <a:latin typeface="Corbel" panose="020B0503020204020204" pitchFamily="34" charset="0"/>
              </a:rPr>
              <a:t>Tvorba komplexních vzdělávacích programů včetně e-learningových kurzů</a:t>
            </a:r>
          </a:p>
          <a:p>
            <a:pPr>
              <a:lnSpc>
                <a:spcPct val="120000"/>
              </a:lnSpc>
            </a:pPr>
            <a:r>
              <a:rPr lang="cs-CZ" dirty="0">
                <a:latin typeface="Corbel" panose="020B0503020204020204" pitchFamily="34" charset="0"/>
              </a:rPr>
              <a:t>Všeobecné psychologické poradenství, pokud nebude součástí komplexní poradenské práce s účastníkem projektu</a:t>
            </a:r>
          </a:p>
          <a:p>
            <a:r>
              <a:rPr lang="cs-CZ" dirty="0">
                <a:latin typeface="Corbel" panose="020B0503020204020204" pitchFamily="34" charset="0"/>
              </a:rPr>
              <a:t>Zahraniční stáže</a:t>
            </a:r>
          </a:p>
          <a:p>
            <a:r>
              <a:rPr lang="cs-CZ" dirty="0">
                <a:latin typeface="Corbel" panose="020B0503020204020204" pitchFamily="34" charset="0"/>
              </a:rPr>
              <a:t>Vzdělávání členů realizačního týmu</a:t>
            </a:r>
            <a:endParaRPr lang="cs-CZ" dirty="0"/>
          </a:p>
        </p:txBody>
      </p:sp>
    </p:spTree>
    <p:extLst>
      <p:ext uri="{BB962C8B-B14F-4D97-AF65-F5344CB8AC3E}">
        <p14:creationId xmlns:p14="http://schemas.microsoft.com/office/powerpoint/2010/main" val="834791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6D4036-53AF-4EBD-AA13-4C0DDC71F1F2}"/>
              </a:ext>
            </a:extLst>
          </p:cNvPr>
          <p:cNvSpPr>
            <a:spLocks noGrp="1"/>
          </p:cNvSpPr>
          <p:nvPr>
            <p:ph type="title"/>
          </p:nvPr>
        </p:nvSpPr>
        <p:spPr>
          <a:xfrm>
            <a:off x="838200" y="3696148"/>
            <a:ext cx="10515600" cy="2270760"/>
          </a:xfrm>
        </p:spPr>
        <p:txBody>
          <a:bodyPr/>
          <a:lstStyle/>
          <a:p>
            <a:pPr algn="r"/>
            <a:r>
              <a:rPr lang="cs-CZ" b="1" dirty="0">
                <a:latin typeface="Corbel" panose="020B0503020204020204" pitchFamily="34" charset="0"/>
              </a:rPr>
              <a:t>Indikátory</a:t>
            </a:r>
          </a:p>
        </p:txBody>
      </p:sp>
    </p:spTree>
    <p:extLst>
      <p:ext uri="{BB962C8B-B14F-4D97-AF65-F5344CB8AC3E}">
        <p14:creationId xmlns:p14="http://schemas.microsoft.com/office/powerpoint/2010/main" val="427164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6CA65D-5237-4F4E-83A9-C55DA0A15A5F}"/>
              </a:ext>
            </a:extLst>
          </p:cNvPr>
          <p:cNvSpPr>
            <a:spLocks noGrp="1"/>
          </p:cNvSpPr>
          <p:nvPr>
            <p:ph type="title"/>
          </p:nvPr>
        </p:nvSpPr>
        <p:spPr/>
        <p:txBody>
          <a:bodyPr/>
          <a:lstStyle/>
          <a:p>
            <a:r>
              <a:rPr lang="cs-CZ" b="1" dirty="0">
                <a:latin typeface="Corbel" panose="020B0503020204020204" pitchFamily="34" charset="0"/>
              </a:rPr>
              <a:t>Indikátory</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93D96508-81F7-4F69-8C81-1B338DA49A84}"/>
              </a:ext>
            </a:extLst>
          </p:cNvPr>
          <p:cNvSpPr>
            <a:spLocks noGrp="1"/>
          </p:cNvSpPr>
          <p:nvPr>
            <p:ph idx="1"/>
          </p:nvPr>
        </p:nvSpPr>
        <p:spPr/>
        <p:txBody>
          <a:bodyPr/>
          <a:lstStyle/>
          <a:p>
            <a:r>
              <a:rPr lang="cs-CZ" dirty="0">
                <a:latin typeface="Corbel" panose="020B0503020204020204" pitchFamily="34" charset="0"/>
              </a:rPr>
              <a:t>Nástroje pro měření dosažených efektů projektových aktivit</a:t>
            </a:r>
          </a:p>
          <a:p>
            <a:r>
              <a:rPr lang="cs-CZ" dirty="0">
                <a:latin typeface="Corbel" panose="020B0503020204020204" pitchFamily="34" charset="0"/>
              </a:rPr>
              <a:t>Indikátory výstupů</a:t>
            </a:r>
          </a:p>
          <a:p>
            <a:r>
              <a:rPr lang="cs-CZ" dirty="0">
                <a:latin typeface="Corbel" panose="020B0503020204020204" pitchFamily="34" charset="0"/>
              </a:rPr>
              <a:t>Indikátory výsledků</a:t>
            </a:r>
          </a:p>
          <a:p>
            <a:endParaRPr lang="cs-CZ" dirty="0">
              <a:latin typeface="Corbel" panose="020B0503020204020204" pitchFamily="34" charset="0"/>
            </a:endParaRPr>
          </a:p>
          <a:p>
            <a:r>
              <a:rPr lang="cs-CZ" dirty="0">
                <a:latin typeface="Corbel" panose="020B0503020204020204" pitchFamily="34" charset="0"/>
              </a:rPr>
              <a:t>Žadatel volí pouze ty indikátory z výzvy, které jsou relevantní pro jeho projekt.</a:t>
            </a:r>
          </a:p>
          <a:p>
            <a:r>
              <a:rPr lang="cs-CZ" dirty="0">
                <a:latin typeface="Corbel" panose="020B0503020204020204" pitchFamily="34" charset="0"/>
              </a:rPr>
              <a:t>Ve zprávách o realizaci projektu se uvádějí kumulativně, tj. souhrnně za období od počátku projektu do konce příslušného monitorovacího období.</a:t>
            </a:r>
          </a:p>
          <a:p>
            <a:endParaRPr lang="cs-CZ" dirty="0"/>
          </a:p>
        </p:txBody>
      </p:sp>
    </p:spTree>
    <p:extLst>
      <p:ext uri="{BB962C8B-B14F-4D97-AF65-F5344CB8AC3E}">
        <p14:creationId xmlns:p14="http://schemas.microsoft.com/office/powerpoint/2010/main" val="1648009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8D7E0-37B0-41A4-AF19-DB6BCB879B70}"/>
              </a:ext>
            </a:extLst>
          </p:cNvPr>
          <p:cNvSpPr>
            <a:spLocks noGrp="1"/>
          </p:cNvSpPr>
          <p:nvPr>
            <p:ph type="title"/>
          </p:nvPr>
        </p:nvSpPr>
        <p:spPr/>
        <p:txBody>
          <a:bodyPr/>
          <a:lstStyle/>
          <a:p>
            <a:pPr algn="ctr"/>
            <a:r>
              <a:rPr lang="cs-CZ" b="1" dirty="0"/>
              <a:t>Povinnosti související s indikátory</a:t>
            </a:r>
            <a:endParaRPr lang="cs-CZ" dirty="0"/>
          </a:p>
        </p:txBody>
      </p:sp>
      <p:sp>
        <p:nvSpPr>
          <p:cNvPr id="3" name="Zástupný symbol pro obsah 2">
            <a:extLst>
              <a:ext uri="{FF2B5EF4-FFF2-40B4-BE49-F238E27FC236}">
                <a16:creationId xmlns:a16="http://schemas.microsoft.com/office/drawing/2014/main" id="{7F825A00-1ADF-4E62-A67B-894E6F241213}"/>
              </a:ext>
            </a:extLst>
          </p:cNvPr>
          <p:cNvSpPr>
            <a:spLocks noGrp="1"/>
          </p:cNvSpPr>
          <p:nvPr>
            <p:ph idx="1"/>
          </p:nvPr>
        </p:nvSpPr>
        <p:spPr>
          <a:xfrm>
            <a:off x="838200" y="1825625"/>
            <a:ext cx="10515600" cy="4667250"/>
          </a:xfrm>
        </p:spPr>
        <p:txBody>
          <a:bodyPr>
            <a:normAutofit lnSpcReduction="10000"/>
          </a:bodyPr>
          <a:lstStyle/>
          <a:p>
            <a:r>
              <a:rPr lang="cs-CZ" dirty="0"/>
              <a:t>Povinnost stanovit v žádosti cílové hodnoty indikátorů</a:t>
            </a:r>
          </a:p>
          <a:p>
            <a:pPr marL="0" indent="0">
              <a:buNone/>
            </a:pPr>
            <a:r>
              <a:rPr lang="cs-CZ" dirty="0"/>
              <a:t>	- včetně popisu způsobu stanovení této hodnoty</a:t>
            </a:r>
          </a:p>
          <a:p>
            <a:r>
              <a:rPr lang="cs-CZ" dirty="0"/>
              <a:t>Nastavení je závazné</a:t>
            </a:r>
          </a:p>
          <a:p>
            <a:pPr marL="0" indent="0">
              <a:buNone/>
            </a:pPr>
            <a:r>
              <a:rPr lang="cs-CZ" dirty="0"/>
              <a:t>	- úprava – podstatnou změnou</a:t>
            </a:r>
          </a:p>
          <a:p>
            <a:pPr marL="0" indent="0">
              <a:buNone/>
            </a:pPr>
            <a:r>
              <a:rPr lang="cs-CZ" dirty="0"/>
              <a:t>	- při nesplnění – sankce</a:t>
            </a:r>
          </a:p>
          <a:p>
            <a:r>
              <a:rPr lang="cs-CZ" dirty="0"/>
              <a:t>Průběžné sledování jejich naplnění</a:t>
            </a:r>
          </a:p>
          <a:p>
            <a:pPr marL="0" indent="0">
              <a:buNone/>
            </a:pPr>
            <a:r>
              <a:rPr lang="cs-CZ" dirty="0"/>
              <a:t>	- ve zprávách o realizaci projektu</a:t>
            </a:r>
          </a:p>
          <a:p>
            <a:r>
              <a:rPr lang="cs-CZ" dirty="0"/>
              <a:t>Prokazatelnost vykazovaných hodnot</a:t>
            </a:r>
          </a:p>
          <a:p>
            <a:pPr marL="457200" lvl="1" indent="0">
              <a:buNone/>
            </a:pPr>
            <a:r>
              <a:rPr lang="cs-CZ" dirty="0"/>
              <a:t>	- záznamy o každém klientovi, prezenční listiny atd. ověřitelné případnou   kontrolou, monitorovacími listy</a:t>
            </a:r>
          </a:p>
        </p:txBody>
      </p:sp>
    </p:spTree>
    <p:extLst>
      <p:ext uri="{BB962C8B-B14F-4D97-AF65-F5344CB8AC3E}">
        <p14:creationId xmlns:p14="http://schemas.microsoft.com/office/powerpoint/2010/main" val="354592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AFE697-C58B-4548-B6BE-4FEFF1A88A99}"/>
              </a:ext>
            </a:extLst>
          </p:cNvPr>
          <p:cNvSpPr>
            <a:spLocks noGrp="1"/>
          </p:cNvSpPr>
          <p:nvPr>
            <p:ph type="title"/>
          </p:nvPr>
        </p:nvSpPr>
        <p:spPr>
          <a:xfrm>
            <a:off x="838200" y="365125"/>
            <a:ext cx="10515600" cy="1000133"/>
          </a:xfrm>
        </p:spPr>
        <p:txBody>
          <a:bodyPr/>
          <a:lstStyle/>
          <a:p>
            <a:r>
              <a:rPr lang="cs-CZ" b="1" dirty="0">
                <a:latin typeface="Corbel" panose="020B0503020204020204" pitchFamily="34" charset="0"/>
              </a:rPr>
              <a:t>Indikátory</a:t>
            </a:r>
          </a:p>
        </p:txBody>
      </p:sp>
      <p:graphicFrame>
        <p:nvGraphicFramePr>
          <p:cNvPr id="4" name="Zástupný symbol pro obsah 3">
            <a:extLst>
              <a:ext uri="{FF2B5EF4-FFF2-40B4-BE49-F238E27FC236}">
                <a16:creationId xmlns:a16="http://schemas.microsoft.com/office/drawing/2014/main" id="{5B301080-76F2-41ED-A99D-F59CC5A074D6}"/>
              </a:ext>
            </a:extLst>
          </p:cNvPr>
          <p:cNvGraphicFramePr>
            <a:graphicFrameLocks noGrp="1"/>
          </p:cNvGraphicFramePr>
          <p:nvPr>
            <p:ph idx="1"/>
            <p:extLst>
              <p:ext uri="{D42A27DB-BD31-4B8C-83A1-F6EECF244321}">
                <p14:modId xmlns:p14="http://schemas.microsoft.com/office/powerpoint/2010/main" val="3525716104"/>
              </p:ext>
            </p:extLst>
          </p:nvPr>
        </p:nvGraphicFramePr>
        <p:xfrm>
          <a:off x="838200" y="1365258"/>
          <a:ext cx="10515599" cy="5492742"/>
        </p:xfrm>
        <a:graphic>
          <a:graphicData uri="http://schemas.openxmlformats.org/drawingml/2006/table">
            <a:tbl>
              <a:tblPr firstRow="1" firstCol="1" bandRow="1">
                <a:tableStyleId>{5C22544A-7EE6-4342-B048-85BDC9FD1C3A}</a:tableStyleId>
              </a:tblPr>
              <a:tblGrid>
                <a:gridCol w="1217706">
                  <a:extLst>
                    <a:ext uri="{9D8B030D-6E8A-4147-A177-3AD203B41FA5}">
                      <a16:colId xmlns:a16="http://schemas.microsoft.com/office/drawing/2014/main" val="170303649"/>
                    </a:ext>
                  </a:extLst>
                </a:gridCol>
                <a:gridCol w="6050676">
                  <a:extLst>
                    <a:ext uri="{9D8B030D-6E8A-4147-A177-3AD203B41FA5}">
                      <a16:colId xmlns:a16="http://schemas.microsoft.com/office/drawing/2014/main" val="4152740612"/>
                    </a:ext>
                  </a:extLst>
                </a:gridCol>
                <a:gridCol w="1381750">
                  <a:extLst>
                    <a:ext uri="{9D8B030D-6E8A-4147-A177-3AD203B41FA5}">
                      <a16:colId xmlns:a16="http://schemas.microsoft.com/office/drawing/2014/main" val="2537913270"/>
                    </a:ext>
                  </a:extLst>
                </a:gridCol>
                <a:gridCol w="1865467">
                  <a:extLst>
                    <a:ext uri="{9D8B030D-6E8A-4147-A177-3AD203B41FA5}">
                      <a16:colId xmlns:a16="http://schemas.microsoft.com/office/drawing/2014/main" val="2266491591"/>
                    </a:ext>
                  </a:extLst>
                </a:gridCol>
              </a:tblGrid>
              <a:tr h="603001">
                <a:tc>
                  <a:txBody>
                    <a:bodyPr/>
                    <a:lstStyle/>
                    <a:p>
                      <a:pPr algn="just">
                        <a:lnSpc>
                          <a:spcPct val="115000"/>
                        </a:lnSpc>
                        <a:spcAft>
                          <a:spcPts val="600"/>
                        </a:spcAft>
                      </a:pPr>
                      <a:r>
                        <a:rPr lang="cs-CZ" sz="1800" dirty="0">
                          <a:effectLst/>
                          <a:latin typeface="Corbel" panose="020B0503020204020204" pitchFamily="34" charset="0"/>
                        </a:rPr>
                        <a:t>Kód</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15000"/>
                        </a:lnSpc>
                        <a:spcAft>
                          <a:spcPts val="600"/>
                        </a:spcAft>
                      </a:pPr>
                      <a:r>
                        <a:rPr lang="cs-CZ" sz="1800" dirty="0">
                          <a:effectLst/>
                          <a:latin typeface="Corbel" panose="020B0503020204020204" pitchFamily="34" charset="0"/>
                        </a:rPr>
                        <a:t>Název indikátoru </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15000"/>
                        </a:lnSpc>
                        <a:spcAft>
                          <a:spcPts val="600"/>
                        </a:spcAft>
                      </a:pPr>
                      <a:r>
                        <a:rPr lang="cs-CZ" sz="1800">
                          <a:effectLst/>
                          <a:latin typeface="Corbel" panose="020B0503020204020204" pitchFamily="34" charset="0"/>
                        </a:rPr>
                        <a:t>Měrná jednotka </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15000"/>
                        </a:lnSpc>
                        <a:spcAft>
                          <a:spcPts val="600"/>
                        </a:spcAft>
                      </a:pPr>
                      <a:r>
                        <a:rPr lang="cs-CZ" sz="1800">
                          <a:effectLst/>
                          <a:latin typeface="Corbel" panose="020B0503020204020204" pitchFamily="34" charset="0"/>
                        </a:rPr>
                        <a:t>Typ indikátoru </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774553016"/>
                  </a:ext>
                </a:extLst>
              </a:tr>
              <a:tr h="603001">
                <a:tc>
                  <a:txBody>
                    <a:bodyPr/>
                    <a:lstStyle/>
                    <a:p>
                      <a:pPr marL="36195" marR="36195">
                        <a:lnSpc>
                          <a:spcPct val="115000"/>
                        </a:lnSpc>
                        <a:spcBef>
                          <a:spcPts val="300"/>
                        </a:spcBef>
                        <a:spcAft>
                          <a:spcPts val="300"/>
                        </a:spcAft>
                      </a:pPr>
                      <a:r>
                        <a:rPr lang="cs-CZ" sz="1800" dirty="0">
                          <a:effectLst/>
                          <a:latin typeface="Corbel" panose="020B0503020204020204" pitchFamily="34" charset="0"/>
                        </a:rPr>
                        <a:t>60000</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Celkový počet účastníků</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Osoby</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Výstup</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211341885"/>
                  </a:ext>
                </a:extLst>
              </a:tr>
              <a:tr h="603001">
                <a:tc>
                  <a:txBody>
                    <a:bodyPr/>
                    <a:lstStyle/>
                    <a:p>
                      <a:pPr marL="36195" marR="36195">
                        <a:lnSpc>
                          <a:spcPct val="115000"/>
                        </a:lnSpc>
                        <a:spcBef>
                          <a:spcPts val="300"/>
                        </a:spcBef>
                        <a:spcAft>
                          <a:spcPts val="300"/>
                        </a:spcAft>
                      </a:pPr>
                      <a:r>
                        <a:rPr lang="cs-CZ" sz="1800" dirty="0">
                          <a:effectLst/>
                          <a:latin typeface="Corbel" panose="020B0503020204020204" pitchFamily="34" charset="0"/>
                        </a:rPr>
                        <a:t>80500</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Počet napsaných a zveřejněných analytických a strategických dokumentů (vč. evaluačních) </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Dokumenty</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Výstup</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61571196"/>
                  </a:ext>
                </a:extLst>
              </a:tr>
              <a:tr h="603001">
                <a:tc>
                  <a:txBody>
                    <a:bodyPr/>
                    <a:lstStyle/>
                    <a:p>
                      <a:pPr marL="36195" marR="36195">
                        <a:lnSpc>
                          <a:spcPct val="115000"/>
                        </a:lnSpc>
                        <a:spcBef>
                          <a:spcPts val="300"/>
                        </a:spcBef>
                        <a:spcAft>
                          <a:spcPts val="300"/>
                        </a:spcAft>
                      </a:pPr>
                      <a:r>
                        <a:rPr lang="cs-CZ" sz="1800">
                          <a:effectLst/>
                          <a:latin typeface="Corbel" panose="020B0503020204020204" pitchFamily="34" charset="0"/>
                        </a:rPr>
                        <a:t>50130</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Počet osob pracujících v rámci flexibilních forem práce</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osoby</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výsledek</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22438671"/>
                  </a:ext>
                </a:extLst>
              </a:tr>
              <a:tr h="603001">
                <a:tc>
                  <a:txBody>
                    <a:bodyPr/>
                    <a:lstStyle/>
                    <a:p>
                      <a:pPr marL="36195" marR="36195">
                        <a:lnSpc>
                          <a:spcPct val="115000"/>
                        </a:lnSpc>
                        <a:spcBef>
                          <a:spcPts val="300"/>
                        </a:spcBef>
                        <a:spcAft>
                          <a:spcPts val="300"/>
                        </a:spcAft>
                      </a:pPr>
                      <a:r>
                        <a:rPr lang="cs-CZ" sz="1800">
                          <a:effectLst/>
                          <a:latin typeface="Corbel" panose="020B0503020204020204" pitchFamily="34" charset="0"/>
                        </a:rPr>
                        <a:t>50105</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Počet zaměstnavatelů, kteří podporují flexibilní formy práce</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Podniky</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Výstup</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38308218"/>
                  </a:ext>
                </a:extLst>
              </a:tr>
              <a:tr h="603001">
                <a:tc>
                  <a:txBody>
                    <a:bodyPr/>
                    <a:lstStyle/>
                    <a:p>
                      <a:pPr marL="36195" marR="36195">
                        <a:lnSpc>
                          <a:spcPct val="115000"/>
                        </a:lnSpc>
                        <a:spcBef>
                          <a:spcPts val="300"/>
                        </a:spcBef>
                        <a:spcAft>
                          <a:spcPts val="300"/>
                        </a:spcAft>
                      </a:pPr>
                      <a:r>
                        <a:rPr lang="cs-CZ" sz="1800">
                          <a:effectLst/>
                          <a:latin typeface="Corbel" panose="020B0503020204020204" pitchFamily="34" charset="0"/>
                        </a:rPr>
                        <a:t>62500</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Účastníci v procesu vzdělávání/odborné přípravy po ukončení své účasti</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osoby</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výsledek</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79075917"/>
                  </a:ext>
                </a:extLst>
              </a:tr>
              <a:tr h="603001">
                <a:tc>
                  <a:txBody>
                    <a:bodyPr/>
                    <a:lstStyle/>
                    <a:p>
                      <a:pPr marL="36195" marR="36195">
                        <a:lnSpc>
                          <a:spcPct val="115000"/>
                        </a:lnSpc>
                        <a:spcBef>
                          <a:spcPts val="300"/>
                        </a:spcBef>
                        <a:spcAft>
                          <a:spcPts val="300"/>
                        </a:spcAft>
                      </a:pPr>
                      <a:r>
                        <a:rPr lang="cs-CZ" sz="1800">
                          <a:effectLst/>
                          <a:latin typeface="Corbel" panose="020B0503020204020204" pitchFamily="34" charset="0"/>
                        </a:rPr>
                        <a:t>62600</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Účastníci, kteří získali kvalifikaci po ukončení své účasti.</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osoby</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výsledek</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85284407"/>
                  </a:ext>
                </a:extLst>
              </a:tr>
              <a:tr h="1243556">
                <a:tc>
                  <a:txBody>
                    <a:bodyPr/>
                    <a:lstStyle/>
                    <a:p>
                      <a:pPr marL="36195" marR="36195">
                        <a:lnSpc>
                          <a:spcPct val="115000"/>
                        </a:lnSpc>
                        <a:spcBef>
                          <a:spcPts val="300"/>
                        </a:spcBef>
                        <a:spcAft>
                          <a:spcPts val="300"/>
                        </a:spcAft>
                      </a:pPr>
                      <a:r>
                        <a:rPr lang="cs-CZ" sz="1800">
                          <a:effectLst/>
                          <a:latin typeface="Corbel" panose="020B0503020204020204" pitchFamily="34" charset="0"/>
                        </a:rPr>
                        <a:t>62800</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Znevýhodnění účastníci, kteří po ukončení své účasti hledají zaměstnání, jsou v procesu vzdělávání/odborné přípravy, rozšiřují si kvalifikaci nebo jsou zaměstnaní, a to i OSVČ.</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a:effectLst/>
                          <a:latin typeface="Corbel" panose="020B0503020204020204" pitchFamily="34" charset="0"/>
                        </a:rPr>
                        <a:t>osoby</a:t>
                      </a:r>
                      <a:endParaRPr lang="cs-CZ" sz="180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tc>
                  <a:txBody>
                    <a:bodyPr/>
                    <a:lstStyle/>
                    <a:p>
                      <a:pPr marL="36195" marR="36195">
                        <a:lnSpc>
                          <a:spcPct val="115000"/>
                        </a:lnSpc>
                        <a:spcBef>
                          <a:spcPts val="300"/>
                        </a:spcBef>
                        <a:spcAft>
                          <a:spcPts val="300"/>
                        </a:spcAft>
                      </a:pPr>
                      <a:r>
                        <a:rPr lang="cs-CZ" sz="1800" dirty="0">
                          <a:effectLst/>
                          <a:latin typeface="Corbel" panose="020B0503020204020204" pitchFamily="34" charset="0"/>
                        </a:rPr>
                        <a:t>výsledek</a:t>
                      </a:r>
                      <a:endParaRPr lang="cs-CZ" sz="1800" dirty="0">
                        <a:effectLst/>
                        <a:latin typeface="Corbel" panose="020B050302020402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245240825"/>
                  </a:ext>
                </a:extLst>
              </a:tr>
            </a:tbl>
          </a:graphicData>
        </a:graphic>
      </p:graphicFrame>
    </p:spTree>
    <p:extLst>
      <p:ext uri="{BB962C8B-B14F-4D97-AF65-F5344CB8AC3E}">
        <p14:creationId xmlns:p14="http://schemas.microsoft.com/office/powerpoint/2010/main" val="4123484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BA0A82-C398-4C4E-A06A-0C516ABEBF35}"/>
              </a:ext>
            </a:extLst>
          </p:cNvPr>
          <p:cNvSpPr>
            <a:spLocks noGrp="1"/>
          </p:cNvSpPr>
          <p:nvPr>
            <p:ph type="title"/>
          </p:nvPr>
        </p:nvSpPr>
        <p:spPr/>
        <p:txBody>
          <a:bodyPr>
            <a:normAutofit/>
          </a:bodyPr>
          <a:lstStyle/>
          <a:p>
            <a:pPr algn="ctr"/>
            <a:r>
              <a:rPr lang="cs-CZ" sz="4000" b="1" dirty="0">
                <a:latin typeface="Corbel" panose="020B0503020204020204" pitchFamily="34" charset="0"/>
              </a:rPr>
              <a:t>Sankce při nesplnění závazků týkajících se indikátorů</a:t>
            </a:r>
            <a:endParaRPr lang="cs-CZ" sz="4000"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AB25BDB0-650E-40B1-8984-C06D978DB3E2}"/>
              </a:ext>
            </a:extLst>
          </p:cNvPr>
          <p:cNvSpPr>
            <a:spLocks noGrp="1"/>
          </p:cNvSpPr>
          <p:nvPr>
            <p:ph idx="1"/>
          </p:nvPr>
        </p:nvSpPr>
        <p:spPr/>
        <p:txBody>
          <a:bodyPr>
            <a:normAutofit/>
          </a:bodyPr>
          <a:lstStyle/>
          <a:p>
            <a:pPr marL="0" indent="0">
              <a:buNone/>
            </a:pPr>
            <a:r>
              <a:rPr lang="cs-CZ" sz="2400" dirty="0"/>
              <a:t>Celková míra naplnění indikátorů výstupů vzhledem </a:t>
            </a:r>
          </a:p>
          <a:p>
            <a:pPr marL="0" indent="0">
              <a:buNone/>
            </a:pPr>
            <a:r>
              <a:rPr lang="cs-CZ" sz="2400" dirty="0"/>
              <a:t>k závazkům dle právního aktu:				Sankce:</a:t>
            </a:r>
          </a:p>
          <a:p>
            <a:pPr marL="0" indent="0">
              <a:buNone/>
            </a:pPr>
            <a:endParaRPr lang="cs-CZ" sz="2400" dirty="0"/>
          </a:p>
          <a:p>
            <a:r>
              <a:rPr lang="cs-CZ" sz="2400" dirty="0"/>
              <a:t>Méně než 85% a zároveň alespoň 70%			    15%</a:t>
            </a:r>
          </a:p>
          <a:p>
            <a:r>
              <a:rPr lang="cs-CZ" sz="2400" dirty="0"/>
              <a:t>Méně než 70% a zároveň alespoň 55%			    20%</a:t>
            </a:r>
          </a:p>
          <a:p>
            <a:r>
              <a:rPr lang="cs-CZ" sz="2400" dirty="0"/>
              <a:t>Méně než 55% a zároveň alespoň 40%			    30%</a:t>
            </a:r>
          </a:p>
          <a:p>
            <a:r>
              <a:rPr lang="cs-CZ" sz="2400" dirty="0"/>
              <a:t>Méně než 40%	</a:t>
            </a:r>
            <a:r>
              <a:rPr lang="cs-CZ" dirty="0"/>
              <a:t>					   </a:t>
            </a:r>
            <a:r>
              <a:rPr lang="cs-CZ" sz="2400" dirty="0"/>
              <a:t> 50%</a:t>
            </a:r>
          </a:p>
          <a:p>
            <a:endParaRPr lang="cs-CZ" dirty="0"/>
          </a:p>
        </p:txBody>
      </p:sp>
    </p:spTree>
    <p:extLst>
      <p:ext uri="{BB962C8B-B14F-4D97-AF65-F5344CB8AC3E}">
        <p14:creationId xmlns:p14="http://schemas.microsoft.com/office/powerpoint/2010/main" val="2081014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AF457-0EF2-4F31-8B54-DA19A81379EB}"/>
              </a:ext>
            </a:extLst>
          </p:cNvPr>
          <p:cNvSpPr>
            <a:spLocks noGrp="1"/>
          </p:cNvSpPr>
          <p:nvPr>
            <p:ph type="title"/>
          </p:nvPr>
        </p:nvSpPr>
        <p:spPr>
          <a:xfrm>
            <a:off x="838200" y="2640746"/>
            <a:ext cx="10515600" cy="4107542"/>
          </a:xfrm>
        </p:spPr>
        <p:txBody>
          <a:bodyPr>
            <a:normAutofit/>
          </a:bodyPr>
          <a:lstStyle/>
          <a:p>
            <a:pPr algn="r"/>
            <a:r>
              <a:rPr lang="cs-CZ" sz="4800" b="1" dirty="0">
                <a:latin typeface="Corbel" panose="020B0503020204020204" pitchFamily="34" charset="0"/>
              </a:rPr>
              <a:t>Způsobilost výdajů</a:t>
            </a:r>
          </a:p>
        </p:txBody>
      </p:sp>
    </p:spTree>
    <p:extLst>
      <p:ext uri="{BB962C8B-B14F-4D97-AF65-F5344CB8AC3E}">
        <p14:creationId xmlns:p14="http://schemas.microsoft.com/office/powerpoint/2010/main" val="1076755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24CC4D04-0E8E-450A-AE4E-0C2D1AA83BEE}"/>
              </a:ext>
            </a:extLst>
          </p:cNvPr>
          <p:cNvSpPr>
            <a:spLocks noGrp="1"/>
          </p:cNvSpPr>
          <p:nvPr>
            <p:ph idx="1"/>
          </p:nvPr>
        </p:nvSpPr>
        <p:spPr>
          <a:xfrm>
            <a:off x="838200" y="333001"/>
            <a:ext cx="10515600" cy="6202270"/>
          </a:xfrm>
        </p:spPr>
        <p:txBody>
          <a:bodyPr>
            <a:noAutofit/>
          </a:bodyPr>
          <a:lstStyle/>
          <a:p>
            <a:pPr marL="0" indent="0">
              <a:lnSpc>
                <a:spcPct val="150000"/>
              </a:lnSpc>
              <a:buNone/>
            </a:pPr>
            <a:r>
              <a:rPr lang="cs-CZ" sz="1800" b="1" dirty="0">
                <a:latin typeface="Corbel" panose="020B0503020204020204" pitchFamily="34" charset="0"/>
              </a:rPr>
              <a:t>Celkové způsobilé náklady:</a:t>
            </a:r>
          </a:p>
          <a:p>
            <a:pPr>
              <a:lnSpc>
                <a:spcPct val="150000"/>
              </a:lnSpc>
              <a:buFontTx/>
              <a:buChar char="-"/>
            </a:pPr>
            <a:r>
              <a:rPr lang="cs-CZ" sz="1800" dirty="0">
                <a:latin typeface="Corbel" panose="020B0503020204020204" pitchFamily="34" charset="0"/>
              </a:rPr>
              <a:t>Přímé a nepřímé</a:t>
            </a:r>
          </a:p>
          <a:p>
            <a:pPr marL="0" indent="0">
              <a:lnSpc>
                <a:spcPct val="150000"/>
              </a:lnSpc>
              <a:buNone/>
            </a:pPr>
            <a:r>
              <a:rPr lang="cs-CZ" sz="1800" b="1" dirty="0">
                <a:latin typeface="Corbel" panose="020B0503020204020204" pitchFamily="34" charset="0"/>
              </a:rPr>
              <a:t>Věcná způsobilost</a:t>
            </a:r>
          </a:p>
          <a:p>
            <a:pPr marL="0" lvl="0">
              <a:lnSpc>
                <a:spcPct val="150000"/>
              </a:lnSpc>
              <a:spcAft>
                <a:spcPts val="600"/>
              </a:spcAft>
            </a:pPr>
            <a:r>
              <a:rPr lang="cs-CZ" sz="1800" dirty="0">
                <a:latin typeface="Corbel" panose="020B0503020204020204" pitchFamily="34" charset="0"/>
              </a:rPr>
              <a:t>Informace ke způsobilým výdajům: Specifická část pravidel pro žadatele a příjemce na: </a:t>
            </a:r>
            <a:r>
              <a:rPr lang="cs-CZ" sz="1800" u="sng" dirty="0">
                <a:latin typeface="Corbel" panose="020B0503020204020204" pitchFamily="34" charset="0"/>
                <a:hlinkClick r:id="rId3"/>
              </a:rPr>
              <a:t>https://www.esfcr.cz/file/9003/</a:t>
            </a:r>
            <a:r>
              <a:rPr lang="cs-CZ" sz="1800" dirty="0">
                <a:latin typeface="Corbel" panose="020B0503020204020204" pitchFamily="34" charset="0"/>
              </a:rPr>
              <a:t> </a:t>
            </a:r>
          </a:p>
          <a:p>
            <a:pPr marL="0">
              <a:lnSpc>
                <a:spcPct val="150000"/>
              </a:lnSpc>
              <a:spcAft>
                <a:spcPts val="600"/>
              </a:spcAft>
            </a:pPr>
            <a:r>
              <a:rPr lang="cs-CZ" sz="1800" b="1" dirty="0">
                <a:latin typeface="Corbel" panose="020B0503020204020204" pitchFamily="34" charset="0"/>
              </a:rPr>
              <a:t>Způsobilé výdaje </a:t>
            </a:r>
            <a:r>
              <a:rPr lang="cs-CZ" sz="1800" dirty="0">
                <a:latin typeface="Corbel" panose="020B0503020204020204" pitchFamily="34" charset="0"/>
              </a:rPr>
              <a:t>– </a:t>
            </a:r>
            <a:r>
              <a:rPr lang="cs-CZ" sz="1800" b="1" dirty="0">
                <a:latin typeface="Corbel" panose="020B0503020204020204" pitchFamily="34" charset="0"/>
              </a:rPr>
              <a:t>vše pro zřízení pracovního místa a osobní náklady, ostatní osobní náklady </a:t>
            </a:r>
            <a:r>
              <a:rPr lang="cs-CZ" sz="1800" dirty="0">
                <a:latin typeface="Corbel" panose="020B0503020204020204" pitchFamily="34" charset="0"/>
              </a:rPr>
              <a:t>(dovolená, odměny, odstupné), </a:t>
            </a:r>
            <a:r>
              <a:rPr lang="cs-CZ" sz="1800" b="1" dirty="0">
                <a:latin typeface="Corbel" panose="020B0503020204020204" pitchFamily="34" charset="0"/>
              </a:rPr>
              <a:t>cestovné, nákup zařízení a vybavení </a:t>
            </a:r>
            <a:r>
              <a:rPr lang="cs-CZ" sz="1800" dirty="0">
                <a:latin typeface="Corbel" panose="020B0503020204020204" pitchFamily="34" charset="0"/>
              </a:rPr>
              <a:t>(část nákladů, která odpovídá výši úvazku člena realizačního týmu, řídit se Tabulkami obvyklých cen, mezd a platů na esfcr.cz), </a:t>
            </a:r>
            <a:r>
              <a:rPr lang="cs-CZ" sz="1800" b="1" dirty="0">
                <a:latin typeface="Corbel" panose="020B0503020204020204" pitchFamily="34" charset="0"/>
              </a:rPr>
              <a:t>nákup služeb </a:t>
            </a:r>
            <a:r>
              <a:rPr lang="cs-CZ" sz="1800" dirty="0">
                <a:latin typeface="Corbel" panose="020B0503020204020204" pitchFamily="34" charset="0"/>
              </a:rPr>
              <a:t>(nezbytné k realizaci projektu, musí vytvářet novou hodnotu), </a:t>
            </a:r>
            <a:r>
              <a:rPr lang="cs-CZ" sz="1800" b="1" dirty="0">
                <a:latin typeface="Corbel" panose="020B0503020204020204" pitchFamily="34" charset="0"/>
              </a:rPr>
              <a:t>celoživotní vzdělávání pracovníků poskytovatele soc. služby </a:t>
            </a:r>
            <a:r>
              <a:rPr lang="cs-CZ" sz="1800" dirty="0">
                <a:latin typeface="Corbel" panose="020B0503020204020204" pitchFamily="34" charset="0"/>
              </a:rPr>
              <a:t>(vzdělávání musí souviset s poskytováním základních činností sociální služby)</a:t>
            </a:r>
          </a:p>
          <a:p>
            <a:pPr marL="0" indent="0">
              <a:lnSpc>
                <a:spcPct val="100000"/>
              </a:lnSpc>
              <a:spcAft>
                <a:spcPts val="600"/>
              </a:spcAft>
              <a:buNone/>
            </a:pPr>
            <a:r>
              <a:rPr lang="cs-CZ" sz="1800" b="1" dirty="0">
                <a:latin typeface="Corbel" panose="020B0503020204020204" pitchFamily="34" charset="0"/>
              </a:rPr>
              <a:t>Časová způsobilost</a:t>
            </a:r>
          </a:p>
          <a:p>
            <a:pPr marL="0">
              <a:lnSpc>
                <a:spcPct val="100000"/>
              </a:lnSpc>
              <a:spcAft>
                <a:spcPts val="600"/>
              </a:spcAft>
            </a:pPr>
            <a:r>
              <a:rPr lang="cs-CZ" sz="1800" dirty="0">
                <a:latin typeface="Corbel" panose="020B0503020204020204" pitchFamily="34" charset="0"/>
              </a:rPr>
              <a:t>Náklady vzniklé v době realizace projektu</a:t>
            </a:r>
          </a:p>
          <a:p>
            <a:pPr marL="0">
              <a:lnSpc>
                <a:spcPct val="100000"/>
              </a:lnSpc>
              <a:spcAft>
                <a:spcPts val="600"/>
              </a:spcAft>
            </a:pPr>
            <a:r>
              <a:rPr lang="cs-CZ" sz="1800" dirty="0">
                <a:latin typeface="Corbel" panose="020B0503020204020204" pitchFamily="34" charset="0"/>
              </a:rPr>
              <a:t>Datum zahájení realizace projektu nesmí předcházet datu vyhlášení výzvy MAS</a:t>
            </a:r>
            <a:endParaRPr lang="cs-CZ" sz="1800" dirty="0"/>
          </a:p>
        </p:txBody>
      </p:sp>
    </p:spTree>
    <p:extLst>
      <p:ext uri="{BB962C8B-B14F-4D97-AF65-F5344CB8AC3E}">
        <p14:creationId xmlns:p14="http://schemas.microsoft.com/office/powerpoint/2010/main" val="2221788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2EBDFE-B02D-4F52-8C60-ACB474F7B122}"/>
              </a:ext>
            </a:extLst>
          </p:cNvPr>
          <p:cNvSpPr>
            <a:spLocks noGrp="1"/>
          </p:cNvSpPr>
          <p:nvPr>
            <p:ph type="title"/>
          </p:nvPr>
        </p:nvSpPr>
        <p:spPr>
          <a:xfrm>
            <a:off x="838200" y="0"/>
            <a:ext cx="10515600" cy="968188"/>
          </a:xfrm>
        </p:spPr>
        <p:txBody>
          <a:bodyPr>
            <a:normAutofit/>
          </a:bodyPr>
          <a:lstStyle/>
          <a:p>
            <a:pPr algn="ctr"/>
            <a:r>
              <a:rPr lang="cs-CZ" sz="3600" b="1" dirty="0">
                <a:latin typeface="Corbel" panose="020B0503020204020204" pitchFamily="34" charset="0"/>
              </a:rPr>
              <a:t>Informace o nepřímých nákladech</a:t>
            </a:r>
          </a:p>
        </p:txBody>
      </p:sp>
      <p:sp>
        <p:nvSpPr>
          <p:cNvPr id="3" name="Zástupný symbol pro obsah 2">
            <a:extLst>
              <a:ext uri="{FF2B5EF4-FFF2-40B4-BE49-F238E27FC236}">
                <a16:creationId xmlns:a16="http://schemas.microsoft.com/office/drawing/2014/main" id="{5683C8CE-0AC5-481C-98E0-A3B2A4BD5E36}"/>
              </a:ext>
            </a:extLst>
          </p:cNvPr>
          <p:cNvSpPr>
            <a:spLocks noGrp="1"/>
          </p:cNvSpPr>
          <p:nvPr>
            <p:ph idx="1"/>
          </p:nvPr>
        </p:nvSpPr>
        <p:spPr>
          <a:xfrm>
            <a:off x="838200" y="968188"/>
            <a:ext cx="10515600" cy="5755341"/>
          </a:xfrm>
        </p:spPr>
        <p:txBody>
          <a:bodyPr>
            <a:normAutofit fontScale="92500"/>
          </a:bodyPr>
          <a:lstStyle/>
          <a:p>
            <a:pPr marL="0" indent="0">
              <a:buNone/>
            </a:pPr>
            <a:r>
              <a:rPr lang="cs-CZ" sz="2400" dirty="0"/>
              <a:t>Nepřímé náklady mohou dosahovat maximálně 25 % přímých způsobilých nákladů projektu</a:t>
            </a:r>
          </a:p>
          <a:p>
            <a:r>
              <a:rPr lang="cs-CZ" sz="2200" dirty="0"/>
              <a:t>Administrativa, řízení projektu, účetnictví, personalistika, komunikační a informační opatření (publicita projektu), občerstvení a stravování a podpůrné procesy pro provoz projektu</a:t>
            </a:r>
          </a:p>
          <a:p>
            <a:r>
              <a:rPr lang="cs-CZ" sz="2200" dirty="0"/>
              <a:t>Cestovné, náhrady spojené s pracovními cestami realizačního týmu (vnitrostátní pracovní cesty)</a:t>
            </a:r>
          </a:p>
          <a:p>
            <a:r>
              <a:rPr lang="cs-CZ" sz="2200" dirty="0"/>
              <a:t>Spotřební materiál, zařízení a vybavení (papíry, kancelářský materiál, čistící prostředky, zařízení a vybavení RT, jejichž osobni náklady jsou hrazeny z NN)</a:t>
            </a:r>
          </a:p>
          <a:p>
            <a:r>
              <a:rPr lang="cs-CZ" sz="2200" dirty="0"/>
              <a:t>Prostory pro realizaci projektu (využívané pro administraci projektu, energie, vodné a stočné)</a:t>
            </a:r>
          </a:p>
          <a:p>
            <a:r>
              <a:rPr lang="cs-CZ" sz="2200" dirty="0"/>
              <a:t>Ostatní provozní výdaje (internet, telefon, poštovné, bankovní poplatky, pojistné smlouvy, správní poplatky, které nemají přímou vazbu na práci s CS)</a:t>
            </a:r>
          </a:p>
          <a:p>
            <a:pPr marL="0" indent="0">
              <a:buNone/>
            </a:pPr>
            <a:endParaRPr lang="cs-CZ" sz="2400" dirty="0"/>
          </a:p>
          <a:p>
            <a:pPr marL="0" indent="0">
              <a:buNone/>
            </a:pPr>
            <a:r>
              <a:rPr lang="cs-CZ" sz="2400" b="1" dirty="0"/>
              <a:t>Podíl nákupu služeb</a:t>
            </a:r>
          </a:p>
          <a:p>
            <a:pPr lvl="1"/>
            <a:r>
              <a:rPr lang="cs-CZ" dirty="0"/>
              <a:t> více než 60 % celkových způsobilých výdajů – sníží se nepřímé náklady na 15% </a:t>
            </a:r>
          </a:p>
          <a:p>
            <a:pPr lvl="1"/>
            <a:r>
              <a:rPr lang="cs-CZ" dirty="0"/>
              <a:t>nákup služeb nad 90% = nepřímé náklady 5 %</a:t>
            </a:r>
          </a:p>
          <a:p>
            <a:endParaRPr lang="cs-CZ" dirty="0"/>
          </a:p>
        </p:txBody>
      </p:sp>
    </p:spTree>
    <p:extLst>
      <p:ext uri="{BB962C8B-B14F-4D97-AF65-F5344CB8AC3E}">
        <p14:creationId xmlns:p14="http://schemas.microsoft.com/office/powerpoint/2010/main" val="388533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7B37F0-03CA-43F7-9FEB-B0014523870A}"/>
              </a:ext>
            </a:extLst>
          </p:cNvPr>
          <p:cNvSpPr>
            <a:spLocks noGrp="1"/>
          </p:cNvSpPr>
          <p:nvPr>
            <p:ph type="title"/>
          </p:nvPr>
        </p:nvSpPr>
        <p:spPr/>
        <p:txBody>
          <a:bodyPr>
            <a:normAutofit/>
          </a:bodyPr>
          <a:lstStyle/>
          <a:p>
            <a:r>
              <a:rPr lang="cs-CZ" sz="4000" b="1" dirty="0"/>
              <a:t>Program semináře</a:t>
            </a:r>
          </a:p>
        </p:txBody>
      </p:sp>
      <p:sp>
        <p:nvSpPr>
          <p:cNvPr id="3" name="Zástupný symbol pro obsah 2">
            <a:extLst>
              <a:ext uri="{FF2B5EF4-FFF2-40B4-BE49-F238E27FC236}">
                <a16:creationId xmlns:a16="http://schemas.microsoft.com/office/drawing/2014/main" id="{19A2154B-3553-4001-BE20-6154E365CC60}"/>
              </a:ext>
            </a:extLst>
          </p:cNvPr>
          <p:cNvSpPr>
            <a:spLocks noGrp="1"/>
          </p:cNvSpPr>
          <p:nvPr>
            <p:ph idx="1"/>
          </p:nvPr>
        </p:nvSpPr>
        <p:spPr/>
        <p:txBody>
          <a:bodyPr>
            <a:normAutofit/>
          </a:bodyPr>
          <a:lstStyle/>
          <a:p>
            <a:r>
              <a:rPr lang="cs-CZ" sz="2200" dirty="0">
                <a:latin typeface="Corbel" panose="020B0503020204020204" pitchFamily="34" charset="0"/>
              </a:rPr>
              <a:t>1. Představení výzvy</a:t>
            </a:r>
          </a:p>
          <a:p>
            <a:r>
              <a:rPr lang="cs-CZ" sz="2200" dirty="0">
                <a:latin typeface="Corbel" panose="020B0503020204020204" pitchFamily="34" charset="0"/>
              </a:rPr>
              <a:t>2. Podporované aktivity</a:t>
            </a:r>
          </a:p>
          <a:p>
            <a:r>
              <a:rPr lang="cs-CZ" sz="2200" dirty="0">
                <a:latin typeface="Corbel" panose="020B0503020204020204" pitchFamily="34" charset="0"/>
              </a:rPr>
              <a:t>3. Indikátory</a:t>
            </a:r>
          </a:p>
          <a:p>
            <a:r>
              <a:rPr lang="cs-CZ" sz="2200" dirty="0">
                <a:latin typeface="Corbel" panose="020B0503020204020204" pitchFamily="34" charset="0"/>
              </a:rPr>
              <a:t>4. Způsobilost výdajů</a:t>
            </a:r>
          </a:p>
          <a:p>
            <a:r>
              <a:rPr lang="cs-CZ" sz="2200" dirty="0">
                <a:latin typeface="Corbel" panose="020B0503020204020204" pitchFamily="34" charset="0"/>
              </a:rPr>
              <a:t>5. Proces hodnocení a výběru projektů</a:t>
            </a:r>
          </a:p>
          <a:p>
            <a:r>
              <a:rPr lang="cs-CZ" sz="2200" dirty="0">
                <a:latin typeface="Corbel" panose="020B0503020204020204" pitchFamily="34" charset="0"/>
              </a:rPr>
              <a:t>6. Publicity</a:t>
            </a:r>
          </a:p>
          <a:p>
            <a:r>
              <a:rPr lang="cs-CZ" sz="2200" dirty="0">
                <a:latin typeface="Corbel" panose="020B0503020204020204" pitchFamily="34" charset="0"/>
              </a:rPr>
              <a:t>7. Postup pro podání Žádosti o dotaci na MAS</a:t>
            </a:r>
          </a:p>
          <a:p>
            <a:r>
              <a:rPr lang="cs-CZ" sz="2200" dirty="0">
                <a:latin typeface="Corbel" panose="020B0503020204020204" pitchFamily="34" charset="0"/>
              </a:rPr>
              <a:t>8. Zpráva o realizaci</a:t>
            </a:r>
          </a:p>
          <a:p>
            <a:r>
              <a:rPr lang="cs-CZ" sz="2200" dirty="0">
                <a:latin typeface="Corbel" panose="020B0503020204020204" pitchFamily="34" charset="0"/>
              </a:rPr>
              <a:t>9. Důležité odkazy</a:t>
            </a:r>
          </a:p>
        </p:txBody>
      </p:sp>
    </p:spTree>
    <p:extLst>
      <p:ext uri="{BB962C8B-B14F-4D97-AF65-F5344CB8AC3E}">
        <p14:creationId xmlns:p14="http://schemas.microsoft.com/office/powerpoint/2010/main" val="362728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15097E-4144-4E3E-A650-1B0DE86F118F}"/>
              </a:ext>
            </a:extLst>
          </p:cNvPr>
          <p:cNvSpPr>
            <a:spLocks noGrp="1"/>
          </p:cNvSpPr>
          <p:nvPr>
            <p:ph type="title"/>
          </p:nvPr>
        </p:nvSpPr>
        <p:spPr>
          <a:xfrm>
            <a:off x="838200" y="2849923"/>
            <a:ext cx="10515600" cy="3811134"/>
          </a:xfrm>
        </p:spPr>
        <p:txBody>
          <a:bodyPr/>
          <a:lstStyle/>
          <a:p>
            <a:pPr algn="r"/>
            <a:r>
              <a:rPr lang="cs-CZ" b="1" dirty="0">
                <a:latin typeface="Corbel" panose="020B0503020204020204" pitchFamily="34" charset="0"/>
              </a:rPr>
              <a:t>Hodnocení a výběr projektu</a:t>
            </a:r>
          </a:p>
        </p:txBody>
      </p:sp>
    </p:spTree>
    <p:extLst>
      <p:ext uri="{BB962C8B-B14F-4D97-AF65-F5344CB8AC3E}">
        <p14:creationId xmlns:p14="http://schemas.microsoft.com/office/powerpoint/2010/main" val="352965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6FEEC5-F996-40BF-B9BB-58FFC3C522BA}"/>
              </a:ext>
            </a:extLst>
          </p:cNvPr>
          <p:cNvSpPr>
            <a:spLocks noGrp="1"/>
          </p:cNvSpPr>
          <p:nvPr>
            <p:ph type="title"/>
          </p:nvPr>
        </p:nvSpPr>
        <p:spPr/>
        <p:txBody>
          <a:bodyPr/>
          <a:lstStyle/>
          <a:p>
            <a:r>
              <a:rPr lang="cs-CZ" b="1" dirty="0">
                <a:latin typeface="Corbel" panose="020B0503020204020204" pitchFamily="34" charset="0"/>
              </a:rPr>
              <a:t>Proces hodnocení a výběru projektů</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B44555DB-80A6-4BFC-BD7B-18BE2B3E1ABD}"/>
              </a:ext>
            </a:extLst>
          </p:cNvPr>
          <p:cNvSpPr>
            <a:spLocks noGrp="1"/>
          </p:cNvSpPr>
          <p:nvPr>
            <p:ph idx="1"/>
          </p:nvPr>
        </p:nvSpPr>
        <p:spPr/>
        <p:txBody>
          <a:bodyPr>
            <a:normAutofit/>
          </a:bodyPr>
          <a:lstStyle/>
          <a:p>
            <a:r>
              <a:rPr lang="cs-CZ" sz="2400" dirty="0"/>
              <a:t>Problematika hodnocení přijatelnosti a formálních náležitostí, věcného hodnocení a výběru projektů</a:t>
            </a:r>
          </a:p>
          <a:p>
            <a:pPr marL="0" indent="0">
              <a:buNone/>
            </a:pPr>
            <a:r>
              <a:rPr lang="cs-CZ" sz="2400" dirty="0"/>
              <a:t>	- viz Příloha č. 1 – Informace o způsobu hodnocení a výběru projektů</a:t>
            </a:r>
          </a:p>
          <a:p>
            <a:pPr marL="0" indent="0">
              <a:buNone/>
            </a:pPr>
            <a:r>
              <a:rPr lang="cs-CZ" sz="2400" dirty="0"/>
              <a:t>	- viz Specifická část pravidel pro žadatele a příjemce v rámci OPZ </a:t>
            </a:r>
            <a:r>
              <a:rPr lang="cs-CZ" sz="2400" u="sng" dirty="0">
                <a:hlinkClick r:id="rId2"/>
              </a:rPr>
              <a:t>https://www.esfcr.cz/file/9003/</a:t>
            </a:r>
            <a:r>
              <a:rPr lang="cs-CZ" sz="2400" dirty="0"/>
              <a:t> </a:t>
            </a:r>
          </a:p>
          <a:p>
            <a:pPr marL="0" indent="0">
              <a:buNone/>
            </a:pPr>
            <a:endParaRPr lang="cs-CZ" sz="2400" dirty="0"/>
          </a:p>
          <a:p>
            <a:r>
              <a:rPr lang="cs-CZ" sz="2400" dirty="0"/>
              <a:t>Proces hodnocení a výběru projektů zajišťuje MAS MOST Vysočiny</a:t>
            </a:r>
          </a:p>
          <a:p>
            <a:r>
              <a:rPr lang="cs-CZ" sz="2400" dirty="0"/>
              <a:t>Žádosti předložené jiným způsobem a v jiném termínu než umožňuje výzva nejsou akceptovány</a:t>
            </a:r>
          </a:p>
          <a:p>
            <a:endParaRPr lang="cs-CZ" dirty="0"/>
          </a:p>
        </p:txBody>
      </p:sp>
    </p:spTree>
    <p:extLst>
      <p:ext uri="{BB962C8B-B14F-4D97-AF65-F5344CB8AC3E}">
        <p14:creationId xmlns:p14="http://schemas.microsoft.com/office/powerpoint/2010/main" val="2180701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C30D21-2DC7-4914-94C9-37CD0CB94738}"/>
              </a:ext>
            </a:extLst>
          </p:cNvPr>
          <p:cNvSpPr>
            <a:spLocks noGrp="1"/>
          </p:cNvSpPr>
          <p:nvPr>
            <p:ph type="title"/>
          </p:nvPr>
        </p:nvSpPr>
        <p:spPr>
          <a:xfrm>
            <a:off x="838200" y="159658"/>
            <a:ext cx="10515600" cy="1393372"/>
          </a:xfrm>
        </p:spPr>
        <p:txBody>
          <a:bodyPr>
            <a:normAutofit/>
          </a:bodyPr>
          <a:lstStyle/>
          <a:p>
            <a:r>
              <a:rPr lang="cs-CZ" sz="4000" b="1" dirty="0">
                <a:latin typeface="Corbel" panose="020B0503020204020204" pitchFamily="34" charset="0"/>
              </a:rPr>
              <a:t>Hodnocení přijatelnosti a formálních náležitostí</a:t>
            </a:r>
            <a:endParaRPr lang="cs-CZ" sz="4000"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1162F8CA-E27F-4210-84C9-D585800B8309}"/>
              </a:ext>
            </a:extLst>
          </p:cNvPr>
          <p:cNvSpPr>
            <a:spLocks noGrp="1"/>
          </p:cNvSpPr>
          <p:nvPr>
            <p:ph idx="1"/>
          </p:nvPr>
        </p:nvSpPr>
        <p:spPr/>
        <p:txBody>
          <a:bodyPr/>
          <a:lstStyle/>
          <a:p>
            <a:pPr>
              <a:spcBef>
                <a:spcPts val="1800"/>
              </a:spcBef>
            </a:pPr>
            <a:r>
              <a:rPr lang="cs-CZ" sz="2400" dirty="0">
                <a:latin typeface="Corbel" panose="020B0503020204020204" pitchFamily="34" charset="0"/>
              </a:rPr>
              <a:t>První fáze hodnocení projektů</a:t>
            </a:r>
          </a:p>
          <a:p>
            <a:pPr>
              <a:spcBef>
                <a:spcPts val="1800"/>
              </a:spcBef>
            </a:pPr>
            <a:r>
              <a:rPr lang="cs-CZ" sz="2400" dirty="0">
                <a:latin typeface="Corbel" panose="020B0503020204020204" pitchFamily="34" charset="0"/>
              </a:rPr>
              <a:t>Posouzení základních věcných a administrativních požadavků</a:t>
            </a:r>
          </a:p>
          <a:p>
            <a:pPr>
              <a:spcBef>
                <a:spcPts val="1800"/>
              </a:spcBef>
            </a:pPr>
            <a:r>
              <a:rPr lang="cs-CZ" sz="2400" dirty="0">
                <a:latin typeface="Corbel" panose="020B0503020204020204" pitchFamily="34" charset="0"/>
              </a:rPr>
              <a:t>Provádějí pracovníci MAS MOST Vysočiny</a:t>
            </a:r>
          </a:p>
          <a:p>
            <a:pPr>
              <a:spcBef>
                <a:spcPts val="1800"/>
              </a:spcBef>
            </a:pPr>
            <a:r>
              <a:rPr lang="cs-CZ" sz="2400" dirty="0">
                <a:latin typeface="Corbel" panose="020B0503020204020204" pitchFamily="34" charset="0"/>
              </a:rPr>
              <a:t>Lhůta max. </a:t>
            </a:r>
            <a:r>
              <a:rPr lang="cs-CZ" sz="2400" b="1" dirty="0">
                <a:latin typeface="Corbel" panose="020B0503020204020204" pitchFamily="34" charset="0"/>
              </a:rPr>
              <a:t>20 pracovních dnů </a:t>
            </a:r>
            <a:r>
              <a:rPr lang="cs-CZ" sz="2400" dirty="0">
                <a:latin typeface="Corbel" panose="020B0503020204020204" pitchFamily="34" charset="0"/>
              </a:rPr>
              <a:t>od ukončení příjmu žádostí o podporu</a:t>
            </a:r>
          </a:p>
          <a:p>
            <a:pPr>
              <a:spcBef>
                <a:spcPts val="1800"/>
              </a:spcBef>
            </a:pPr>
            <a:r>
              <a:rPr lang="cs-CZ" sz="2400" dirty="0">
                <a:latin typeface="Corbel" panose="020B0503020204020204" pitchFamily="34" charset="0"/>
              </a:rPr>
              <a:t>Kritéria </a:t>
            </a:r>
            <a:r>
              <a:rPr lang="cs-CZ" sz="2400" b="1" dirty="0">
                <a:latin typeface="Corbel" panose="020B0503020204020204" pitchFamily="34" charset="0"/>
              </a:rPr>
              <a:t>přijatelnosti jsou neopravitelná</a:t>
            </a:r>
          </a:p>
          <a:p>
            <a:pPr>
              <a:spcBef>
                <a:spcPts val="1800"/>
              </a:spcBef>
            </a:pPr>
            <a:r>
              <a:rPr lang="cs-CZ" sz="2400" dirty="0">
                <a:latin typeface="Corbel" panose="020B0503020204020204" pitchFamily="34" charset="0"/>
              </a:rPr>
              <a:t>Kritéria </a:t>
            </a:r>
            <a:r>
              <a:rPr lang="cs-CZ" sz="2400" b="1" dirty="0">
                <a:latin typeface="Corbel" panose="020B0503020204020204" pitchFamily="34" charset="0"/>
              </a:rPr>
              <a:t>formálních náležitostí jsou opravitelná </a:t>
            </a:r>
            <a:r>
              <a:rPr lang="cs-CZ" sz="2400" dirty="0">
                <a:latin typeface="Corbel" panose="020B0503020204020204" pitchFamily="34" charset="0"/>
              </a:rPr>
              <a:t>– žadatel vyzván 1x k opravě nebo doplnění ve lhůtě do 5 pracovních dní</a:t>
            </a:r>
          </a:p>
          <a:p>
            <a:pPr>
              <a:spcBef>
                <a:spcPts val="1800"/>
              </a:spcBef>
            </a:pPr>
            <a:r>
              <a:rPr lang="cs-CZ" sz="2400" dirty="0">
                <a:latin typeface="Corbel" panose="020B0503020204020204" pitchFamily="34" charset="0"/>
              </a:rPr>
              <a:t>Hodnotí se podle </a:t>
            </a:r>
            <a:r>
              <a:rPr lang="cs-CZ" sz="2400" b="1" dirty="0">
                <a:latin typeface="Corbel" panose="020B0503020204020204" pitchFamily="34" charset="0"/>
              </a:rPr>
              <a:t>kontrolních otázek</a:t>
            </a:r>
            <a:r>
              <a:rPr lang="cs-CZ" sz="2400" dirty="0">
                <a:latin typeface="Corbel" panose="020B0503020204020204" pitchFamily="34" charset="0"/>
              </a:rPr>
              <a:t> uvedených pro každé kritérium (ANO/NE)</a:t>
            </a:r>
          </a:p>
          <a:p>
            <a:endParaRPr lang="cs-CZ" dirty="0"/>
          </a:p>
        </p:txBody>
      </p:sp>
    </p:spTree>
    <p:extLst>
      <p:ext uri="{BB962C8B-B14F-4D97-AF65-F5344CB8AC3E}">
        <p14:creationId xmlns:p14="http://schemas.microsoft.com/office/powerpoint/2010/main" val="1300523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8F54B-05A9-49F8-B158-2D48994F366F}"/>
              </a:ext>
            </a:extLst>
          </p:cNvPr>
          <p:cNvSpPr>
            <a:spLocks noGrp="1"/>
          </p:cNvSpPr>
          <p:nvPr>
            <p:ph type="title"/>
          </p:nvPr>
        </p:nvSpPr>
        <p:spPr>
          <a:xfrm>
            <a:off x="838200" y="145143"/>
            <a:ext cx="10515600" cy="1175657"/>
          </a:xfrm>
        </p:spPr>
        <p:txBody>
          <a:bodyPr>
            <a:normAutofit fontScale="90000"/>
          </a:bodyPr>
          <a:lstStyle/>
          <a:p>
            <a:pPr algn="ctr"/>
            <a:r>
              <a:rPr lang="cs-CZ" b="1" dirty="0"/>
              <a:t>Hodnocení přijatelnosti a formálních náležitostí</a:t>
            </a:r>
            <a:endParaRPr lang="cs-CZ" dirty="0"/>
          </a:p>
        </p:txBody>
      </p:sp>
      <p:sp>
        <p:nvSpPr>
          <p:cNvPr id="3" name="Zástupný symbol pro obsah 2">
            <a:extLst>
              <a:ext uri="{FF2B5EF4-FFF2-40B4-BE49-F238E27FC236}">
                <a16:creationId xmlns:a16="http://schemas.microsoft.com/office/drawing/2014/main" id="{5622397E-117F-4381-9717-6D57FA4C9CE7}"/>
              </a:ext>
            </a:extLst>
          </p:cNvPr>
          <p:cNvSpPr>
            <a:spLocks noGrp="1"/>
          </p:cNvSpPr>
          <p:nvPr>
            <p:ph idx="1"/>
          </p:nvPr>
        </p:nvSpPr>
        <p:spPr>
          <a:xfrm>
            <a:off x="838200" y="1825625"/>
            <a:ext cx="10515600" cy="4887232"/>
          </a:xfrm>
        </p:spPr>
        <p:txBody>
          <a:bodyPr>
            <a:normAutofit/>
          </a:bodyPr>
          <a:lstStyle/>
          <a:p>
            <a:pPr marL="0" indent="0">
              <a:lnSpc>
                <a:spcPct val="100000"/>
              </a:lnSpc>
              <a:spcBef>
                <a:spcPts val="1200"/>
              </a:spcBef>
              <a:buNone/>
            </a:pPr>
            <a:r>
              <a:rPr lang="cs-CZ" sz="2600" b="1" dirty="0"/>
              <a:t>Kritéria hodnocení přijatelnosti</a:t>
            </a:r>
          </a:p>
          <a:p>
            <a:pPr>
              <a:lnSpc>
                <a:spcPct val="100000"/>
              </a:lnSpc>
              <a:spcBef>
                <a:spcPts val="1200"/>
              </a:spcBef>
            </a:pPr>
            <a:r>
              <a:rPr lang="cs-CZ" sz="2600" dirty="0"/>
              <a:t>Oprávněnost žadatele, partnerství, cílové skupiny, celkové způsobilé výdaje, aktivity, horizontální principy, trestní bezúhonnost, soulad projektu s SCLLD, ověření administrativní, finanční a provozní kapacity žadatele</a:t>
            </a:r>
          </a:p>
          <a:p>
            <a:pPr marL="0" indent="0">
              <a:lnSpc>
                <a:spcPct val="100000"/>
              </a:lnSpc>
              <a:spcBef>
                <a:spcPts val="1200"/>
              </a:spcBef>
              <a:buNone/>
            </a:pPr>
            <a:r>
              <a:rPr lang="cs-CZ" sz="2600" b="1" dirty="0"/>
              <a:t>Kritéria formálních náležitostí</a:t>
            </a:r>
          </a:p>
          <a:p>
            <a:pPr>
              <a:lnSpc>
                <a:spcPct val="100000"/>
              </a:lnSpc>
              <a:spcBef>
                <a:spcPts val="1200"/>
              </a:spcBef>
            </a:pPr>
            <a:r>
              <a:rPr lang="cs-CZ" sz="2600" dirty="0"/>
              <a:t>Úplnost a forma žádosti, podpis žádosti</a:t>
            </a:r>
          </a:p>
          <a:p>
            <a:pPr marL="0" indent="0">
              <a:lnSpc>
                <a:spcPct val="100000"/>
              </a:lnSpc>
              <a:spcBef>
                <a:spcPts val="1200"/>
              </a:spcBef>
              <a:buNone/>
            </a:pPr>
            <a:r>
              <a:rPr lang="cs-CZ" sz="2600" b="1" dirty="0"/>
              <a:t>Podání žádosti o přezkum</a:t>
            </a:r>
            <a:endParaRPr lang="cs-CZ" sz="2600" dirty="0"/>
          </a:p>
          <a:p>
            <a:pPr>
              <a:lnSpc>
                <a:spcPct val="100000"/>
              </a:lnSpc>
              <a:spcBef>
                <a:spcPts val="1200"/>
              </a:spcBef>
            </a:pPr>
            <a:r>
              <a:rPr lang="cs-CZ" sz="2600" dirty="0"/>
              <a:t>MAS zasílá informaci o výsledku hodnocení – </a:t>
            </a:r>
            <a:r>
              <a:rPr lang="cs-CZ" sz="2600" u="sng" dirty="0"/>
              <a:t>lhůta 15 kalendářních dní</a:t>
            </a:r>
            <a:r>
              <a:rPr lang="cs-CZ" sz="2600" dirty="0"/>
              <a:t> ode dne doručení informace na podání </a:t>
            </a:r>
            <a:r>
              <a:rPr lang="cs-CZ" sz="2600" u="sng" dirty="0"/>
              <a:t>Žádosti o přezkum</a:t>
            </a:r>
            <a:r>
              <a:rPr lang="cs-CZ" sz="2600" dirty="0"/>
              <a:t> u negativně hodnocených Žádostí o podporu</a:t>
            </a:r>
          </a:p>
          <a:p>
            <a:endParaRPr lang="cs-CZ" dirty="0"/>
          </a:p>
        </p:txBody>
      </p:sp>
    </p:spTree>
    <p:extLst>
      <p:ext uri="{BB962C8B-B14F-4D97-AF65-F5344CB8AC3E}">
        <p14:creationId xmlns:p14="http://schemas.microsoft.com/office/powerpoint/2010/main" val="2342804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D80E2E-AD71-4A46-988F-C2789478BC9F}"/>
              </a:ext>
            </a:extLst>
          </p:cNvPr>
          <p:cNvSpPr>
            <a:spLocks noGrp="1"/>
          </p:cNvSpPr>
          <p:nvPr>
            <p:ph type="title"/>
          </p:nvPr>
        </p:nvSpPr>
        <p:spPr>
          <a:xfrm>
            <a:off x="838200" y="365125"/>
            <a:ext cx="10515600" cy="1260475"/>
          </a:xfrm>
        </p:spPr>
        <p:txBody>
          <a:bodyPr/>
          <a:lstStyle/>
          <a:p>
            <a:pPr algn="ctr"/>
            <a:r>
              <a:rPr lang="cs-CZ" b="1" dirty="0">
                <a:latin typeface="Corbel" panose="020B0503020204020204" pitchFamily="34" charset="0"/>
              </a:rPr>
              <a:t>Věcné hodnocení</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668A9FEE-2F77-4E8C-9E4C-6ED63C298B7E}"/>
              </a:ext>
            </a:extLst>
          </p:cNvPr>
          <p:cNvSpPr>
            <a:spLocks noGrp="1"/>
          </p:cNvSpPr>
          <p:nvPr>
            <p:ph idx="1"/>
          </p:nvPr>
        </p:nvSpPr>
        <p:spPr>
          <a:xfrm>
            <a:off x="838200" y="2481943"/>
            <a:ext cx="10515600" cy="3695020"/>
          </a:xfrm>
        </p:spPr>
        <p:txBody>
          <a:bodyPr>
            <a:normAutofit lnSpcReduction="10000"/>
          </a:bodyPr>
          <a:lstStyle/>
          <a:p>
            <a:pPr>
              <a:lnSpc>
                <a:spcPct val="150000"/>
              </a:lnSpc>
            </a:pPr>
            <a:r>
              <a:rPr lang="cs-CZ" dirty="0">
                <a:latin typeface="Corbel" panose="020B0503020204020204" pitchFamily="34" charset="0"/>
              </a:rPr>
              <a:t>Druhá fáze hodnocení projektů</a:t>
            </a:r>
          </a:p>
          <a:p>
            <a:pPr>
              <a:lnSpc>
                <a:spcPct val="150000"/>
              </a:lnSpc>
            </a:pPr>
            <a:r>
              <a:rPr lang="cs-CZ" dirty="0">
                <a:latin typeface="Corbel" panose="020B0503020204020204" pitchFamily="34" charset="0"/>
              </a:rPr>
              <a:t>Hodnocení kvality</a:t>
            </a:r>
          </a:p>
          <a:p>
            <a:pPr>
              <a:lnSpc>
                <a:spcPct val="150000"/>
              </a:lnSpc>
            </a:pPr>
            <a:r>
              <a:rPr lang="cs-CZ" dirty="0">
                <a:latin typeface="Corbel" panose="020B0503020204020204" pitchFamily="34" charset="0"/>
              </a:rPr>
              <a:t>Provádí Výběrová komise MAS MOST Vysočiny</a:t>
            </a:r>
          </a:p>
          <a:p>
            <a:pPr>
              <a:lnSpc>
                <a:spcPct val="150000"/>
              </a:lnSpc>
            </a:pPr>
            <a:r>
              <a:rPr lang="cs-CZ" dirty="0">
                <a:latin typeface="Corbel" panose="020B0503020204020204" pitchFamily="34" charset="0"/>
              </a:rPr>
              <a:t>Pouze žádosti o podporu, které uspěly v 1. fázi hodnocení</a:t>
            </a:r>
          </a:p>
          <a:p>
            <a:pPr>
              <a:lnSpc>
                <a:spcPct val="150000"/>
              </a:lnSpc>
            </a:pPr>
            <a:r>
              <a:rPr lang="cs-CZ" dirty="0">
                <a:latin typeface="Corbel" panose="020B0503020204020204" pitchFamily="34" charset="0"/>
              </a:rPr>
              <a:t>Lhůta max. 40 pracovních dnů od ukončení hodnocení FN a P</a:t>
            </a:r>
          </a:p>
          <a:p>
            <a:endParaRPr lang="cs-CZ" dirty="0"/>
          </a:p>
        </p:txBody>
      </p:sp>
    </p:spTree>
    <p:extLst>
      <p:ext uri="{BB962C8B-B14F-4D97-AF65-F5344CB8AC3E}">
        <p14:creationId xmlns:p14="http://schemas.microsoft.com/office/powerpoint/2010/main" val="3157210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71534D-72F3-4B9B-9F60-C5B3E1662252}"/>
              </a:ext>
            </a:extLst>
          </p:cNvPr>
          <p:cNvSpPr>
            <a:spLocks noGrp="1"/>
          </p:cNvSpPr>
          <p:nvPr>
            <p:ph type="title"/>
          </p:nvPr>
        </p:nvSpPr>
        <p:spPr>
          <a:xfrm>
            <a:off x="838200" y="365126"/>
            <a:ext cx="10515600" cy="1086304"/>
          </a:xfrm>
        </p:spPr>
        <p:txBody>
          <a:bodyPr/>
          <a:lstStyle/>
          <a:p>
            <a:pPr algn="ctr"/>
            <a:r>
              <a:rPr lang="cs-CZ" b="1" dirty="0">
                <a:latin typeface="Corbel" panose="020B0503020204020204" pitchFamily="34" charset="0"/>
              </a:rPr>
              <a:t>Věcné hodnocení</a:t>
            </a:r>
            <a:endParaRPr lang="cs-CZ" dirty="0">
              <a:latin typeface="Corbel" panose="020B0503020204020204" pitchFamily="34" charset="0"/>
            </a:endParaRPr>
          </a:p>
        </p:txBody>
      </p:sp>
      <p:sp>
        <p:nvSpPr>
          <p:cNvPr id="4" name="Zástupný symbol pro obsah 2">
            <a:extLst>
              <a:ext uri="{FF2B5EF4-FFF2-40B4-BE49-F238E27FC236}">
                <a16:creationId xmlns:a16="http://schemas.microsoft.com/office/drawing/2014/main" id="{705E7D30-9B7E-4B07-A193-9BE5E1EF7C90}"/>
              </a:ext>
            </a:extLst>
          </p:cNvPr>
          <p:cNvSpPr>
            <a:spLocks noGrp="1"/>
          </p:cNvSpPr>
          <p:nvPr>
            <p:ph idx="1"/>
          </p:nvPr>
        </p:nvSpPr>
        <p:spPr>
          <a:xfrm>
            <a:off x="838200" y="1451430"/>
            <a:ext cx="10515600" cy="4351338"/>
          </a:xfrm>
        </p:spPr>
        <p:txBody>
          <a:bodyPr>
            <a:normAutofit/>
          </a:bodyPr>
          <a:lstStyle/>
          <a:p>
            <a:r>
              <a:rPr lang="cs-CZ" dirty="0"/>
              <a:t>Kritéria věcného hodnocení</a:t>
            </a:r>
          </a:p>
        </p:txBody>
      </p:sp>
      <p:graphicFrame>
        <p:nvGraphicFramePr>
          <p:cNvPr id="6" name="Tabulka 5">
            <a:extLst>
              <a:ext uri="{FF2B5EF4-FFF2-40B4-BE49-F238E27FC236}">
                <a16:creationId xmlns:a16="http://schemas.microsoft.com/office/drawing/2014/main" id="{DAE1FBC8-783B-44F7-A79C-30B2B1E83C98}"/>
              </a:ext>
            </a:extLst>
          </p:cNvPr>
          <p:cNvGraphicFramePr>
            <a:graphicFrameLocks noGrp="1"/>
          </p:cNvGraphicFramePr>
          <p:nvPr>
            <p:extLst>
              <p:ext uri="{D42A27DB-BD31-4B8C-83A1-F6EECF244321}">
                <p14:modId xmlns:p14="http://schemas.microsoft.com/office/powerpoint/2010/main" val="1496896407"/>
              </p:ext>
            </p:extLst>
          </p:nvPr>
        </p:nvGraphicFramePr>
        <p:xfrm>
          <a:off x="624624" y="1872343"/>
          <a:ext cx="10515600" cy="452845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66057">
                <a:tc>
                  <a:txBody>
                    <a:bodyPr/>
                    <a:lstStyle/>
                    <a:p>
                      <a:r>
                        <a:rPr lang="cs-CZ" dirty="0"/>
                        <a:t>Skupina kritérií (max. počet bodů)</a:t>
                      </a:r>
                    </a:p>
                  </a:txBody>
                  <a:tcPr/>
                </a:tc>
                <a:tc>
                  <a:txBody>
                    <a:bodyPr/>
                    <a:lstStyle/>
                    <a:p>
                      <a:r>
                        <a:rPr lang="cs-CZ" dirty="0"/>
                        <a:t>Název kritéria (max. počet bodů)</a:t>
                      </a:r>
                    </a:p>
                  </a:txBody>
                  <a:tcPr/>
                </a:tc>
                <a:extLst>
                  <a:ext uri="{0D108BD9-81ED-4DB2-BD59-A6C34878D82A}">
                    <a16:rowId xmlns:a16="http://schemas.microsoft.com/office/drawing/2014/main" val="10000"/>
                  </a:ext>
                </a:extLst>
              </a:tr>
              <a:tr h="566057">
                <a:tc>
                  <a:txBody>
                    <a:bodyPr/>
                    <a:lstStyle/>
                    <a:p>
                      <a:r>
                        <a:rPr lang="cs-CZ" dirty="0"/>
                        <a:t>I. Potřebnost (35)</a:t>
                      </a:r>
                    </a:p>
                  </a:txBody>
                  <a:tcPr>
                    <a:solidFill>
                      <a:schemeClr val="accent3">
                        <a:lumMod val="20000"/>
                        <a:lumOff val="80000"/>
                      </a:schemeClr>
                    </a:solidFill>
                  </a:tcPr>
                </a:tc>
                <a:tc>
                  <a:txBody>
                    <a:bodyPr/>
                    <a:lstStyle/>
                    <a:p>
                      <a:r>
                        <a:rPr lang="cs-CZ" dirty="0"/>
                        <a:t>Vymezení problému a cílové skupiny</a:t>
                      </a:r>
                      <a:r>
                        <a:rPr lang="cs-CZ" baseline="0" dirty="0"/>
                        <a:t> (35)</a:t>
                      </a:r>
                      <a:endParaRPr lang="cs-CZ" dirty="0"/>
                    </a:p>
                  </a:txBody>
                  <a:tcPr>
                    <a:solidFill>
                      <a:schemeClr val="accent3">
                        <a:lumMod val="20000"/>
                        <a:lumOff val="80000"/>
                      </a:schemeClr>
                    </a:solidFill>
                  </a:tcPr>
                </a:tc>
                <a:extLst>
                  <a:ext uri="{0D108BD9-81ED-4DB2-BD59-A6C34878D82A}">
                    <a16:rowId xmlns:a16="http://schemas.microsoft.com/office/drawing/2014/main" val="10001"/>
                  </a:ext>
                </a:extLst>
              </a:tr>
              <a:tr h="566057">
                <a:tc rowSpan="2">
                  <a:txBody>
                    <a:bodyPr/>
                    <a:lstStyle/>
                    <a:p>
                      <a:r>
                        <a:rPr lang="cs-CZ" dirty="0"/>
                        <a:t>II. Účelnost (30)</a:t>
                      </a:r>
                    </a:p>
                  </a:txBody>
                  <a:tcPr>
                    <a:solidFill>
                      <a:schemeClr val="accent3">
                        <a:lumMod val="40000"/>
                        <a:lumOff val="60000"/>
                      </a:schemeClr>
                    </a:solidFill>
                  </a:tcPr>
                </a:tc>
                <a:tc>
                  <a:txBody>
                    <a:bodyPr/>
                    <a:lstStyle/>
                    <a:p>
                      <a:r>
                        <a:rPr lang="cs-CZ" dirty="0"/>
                        <a:t>Cíle a konzistentnost projektu (25)</a:t>
                      </a:r>
                    </a:p>
                  </a:txBody>
                  <a:tcPr>
                    <a:solidFill>
                      <a:schemeClr val="accent3">
                        <a:lumMod val="40000"/>
                        <a:lumOff val="60000"/>
                      </a:schemeClr>
                    </a:solidFill>
                  </a:tcPr>
                </a:tc>
                <a:extLst>
                  <a:ext uri="{0D108BD9-81ED-4DB2-BD59-A6C34878D82A}">
                    <a16:rowId xmlns:a16="http://schemas.microsoft.com/office/drawing/2014/main" val="10002"/>
                  </a:ext>
                </a:extLst>
              </a:tr>
              <a:tr h="566057">
                <a:tc vMerge="1">
                  <a:txBody>
                    <a:bodyPr/>
                    <a:lstStyle/>
                    <a:p>
                      <a:endParaRPr lang="cs-CZ" dirty="0"/>
                    </a:p>
                  </a:txBody>
                  <a:tcPr/>
                </a:tc>
                <a:tc>
                  <a:txBody>
                    <a:bodyPr/>
                    <a:lstStyle/>
                    <a:p>
                      <a:r>
                        <a:rPr lang="cs-CZ" dirty="0"/>
                        <a:t>Způsob ověření dosažení cíle</a:t>
                      </a:r>
                      <a:r>
                        <a:rPr lang="cs-CZ" baseline="0" dirty="0"/>
                        <a:t> projektu (5)</a:t>
                      </a:r>
                      <a:endParaRPr lang="cs-CZ" dirty="0"/>
                    </a:p>
                  </a:txBody>
                  <a:tcPr>
                    <a:solidFill>
                      <a:schemeClr val="accent3">
                        <a:lumMod val="40000"/>
                        <a:lumOff val="60000"/>
                      </a:schemeClr>
                    </a:solidFill>
                  </a:tcPr>
                </a:tc>
                <a:extLst>
                  <a:ext uri="{0D108BD9-81ED-4DB2-BD59-A6C34878D82A}">
                    <a16:rowId xmlns:a16="http://schemas.microsoft.com/office/drawing/2014/main" val="10003"/>
                  </a:ext>
                </a:extLst>
              </a:tr>
              <a:tr h="566057">
                <a:tc rowSpan="2">
                  <a:txBody>
                    <a:bodyPr/>
                    <a:lstStyle/>
                    <a:p>
                      <a:r>
                        <a:rPr lang="cs-CZ" dirty="0"/>
                        <a:t>III.</a:t>
                      </a:r>
                      <a:r>
                        <a:rPr lang="cs-CZ" baseline="0" dirty="0"/>
                        <a:t> Efektivnost a hospodárnost (20)</a:t>
                      </a:r>
                      <a:endParaRPr lang="cs-CZ" dirty="0"/>
                    </a:p>
                  </a:txBody>
                  <a:tcPr>
                    <a:solidFill>
                      <a:schemeClr val="accent3">
                        <a:lumMod val="20000"/>
                        <a:lumOff val="80000"/>
                      </a:schemeClr>
                    </a:solidFill>
                  </a:tcPr>
                </a:tc>
                <a:tc>
                  <a:txBody>
                    <a:bodyPr/>
                    <a:lstStyle/>
                    <a:p>
                      <a:r>
                        <a:rPr lang="cs-CZ" dirty="0"/>
                        <a:t>Efektivita projektu, rozpočet (15)</a:t>
                      </a:r>
                    </a:p>
                  </a:txBody>
                  <a:tcPr>
                    <a:solidFill>
                      <a:schemeClr val="accent3">
                        <a:lumMod val="20000"/>
                        <a:lumOff val="80000"/>
                      </a:schemeClr>
                    </a:solidFill>
                  </a:tcPr>
                </a:tc>
                <a:extLst>
                  <a:ext uri="{0D108BD9-81ED-4DB2-BD59-A6C34878D82A}">
                    <a16:rowId xmlns:a16="http://schemas.microsoft.com/office/drawing/2014/main" val="10004"/>
                  </a:ext>
                </a:extLst>
              </a:tr>
              <a:tr h="566057">
                <a:tc vMerge="1">
                  <a:txBody>
                    <a:bodyPr/>
                    <a:lstStyle/>
                    <a:p>
                      <a:endParaRPr lang="cs-CZ" dirty="0"/>
                    </a:p>
                  </a:txBody>
                  <a:tcPr/>
                </a:tc>
                <a:tc>
                  <a:txBody>
                    <a:bodyPr/>
                    <a:lstStyle/>
                    <a:p>
                      <a:r>
                        <a:rPr lang="cs-CZ" dirty="0"/>
                        <a:t>Adekvátnost indikátorů (5)</a:t>
                      </a:r>
                    </a:p>
                  </a:txBody>
                  <a:tcPr>
                    <a:solidFill>
                      <a:schemeClr val="accent3">
                        <a:lumMod val="20000"/>
                        <a:lumOff val="80000"/>
                      </a:schemeClr>
                    </a:solidFill>
                  </a:tcPr>
                </a:tc>
                <a:extLst>
                  <a:ext uri="{0D108BD9-81ED-4DB2-BD59-A6C34878D82A}">
                    <a16:rowId xmlns:a16="http://schemas.microsoft.com/office/drawing/2014/main" val="10005"/>
                  </a:ext>
                </a:extLst>
              </a:tr>
              <a:tr h="566057">
                <a:tc rowSpan="2">
                  <a:txBody>
                    <a:bodyPr/>
                    <a:lstStyle/>
                    <a:p>
                      <a:r>
                        <a:rPr lang="cs-CZ" dirty="0"/>
                        <a:t>IV. Proveditelnost</a:t>
                      </a:r>
                      <a:r>
                        <a:rPr lang="cs-CZ" baseline="0" dirty="0"/>
                        <a:t> (15)</a:t>
                      </a:r>
                      <a:endParaRPr lang="cs-CZ" dirty="0"/>
                    </a:p>
                  </a:txBody>
                  <a:tcPr>
                    <a:solidFill>
                      <a:schemeClr val="accent1">
                        <a:lumMod val="40000"/>
                        <a:lumOff val="60000"/>
                      </a:schemeClr>
                    </a:solidFill>
                  </a:tcPr>
                </a:tc>
                <a:tc>
                  <a:txBody>
                    <a:bodyPr/>
                    <a:lstStyle/>
                    <a:p>
                      <a:r>
                        <a:rPr lang="cs-CZ" dirty="0"/>
                        <a:t>Způsob</a:t>
                      </a:r>
                      <a:r>
                        <a:rPr lang="cs-CZ" baseline="0" dirty="0"/>
                        <a:t> realizace aktivit a jejich návaznost (10)</a:t>
                      </a:r>
                      <a:endParaRPr lang="cs-CZ" dirty="0"/>
                    </a:p>
                  </a:txBody>
                  <a:tcPr>
                    <a:solidFill>
                      <a:schemeClr val="accent3">
                        <a:lumMod val="40000"/>
                        <a:lumOff val="60000"/>
                      </a:schemeClr>
                    </a:solidFill>
                  </a:tcPr>
                </a:tc>
                <a:extLst>
                  <a:ext uri="{0D108BD9-81ED-4DB2-BD59-A6C34878D82A}">
                    <a16:rowId xmlns:a16="http://schemas.microsoft.com/office/drawing/2014/main" val="10006"/>
                  </a:ext>
                </a:extLst>
              </a:tr>
              <a:tr h="566057">
                <a:tc vMerge="1">
                  <a:txBody>
                    <a:bodyPr/>
                    <a:lstStyle/>
                    <a:p>
                      <a:endParaRPr lang="cs-CZ" dirty="0"/>
                    </a:p>
                  </a:txBody>
                  <a:tcPr/>
                </a:tc>
                <a:tc>
                  <a:txBody>
                    <a:bodyPr/>
                    <a:lstStyle/>
                    <a:p>
                      <a:r>
                        <a:rPr lang="cs-CZ" dirty="0"/>
                        <a:t>Způsob zapojení cílové</a:t>
                      </a:r>
                      <a:r>
                        <a:rPr lang="cs-CZ" baseline="0" dirty="0"/>
                        <a:t> skupiny (5)</a:t>
                      </a:r>
                      <a:endParaRPr lang="cs-CZ" dirty="0"/>
                    </a:p>
                  </a:txBody>
                  <a:tcPr>
                    <a:solidFill>
                      <a:schemeClr val="accent3">
                        <a:lumMod val="40000"/>
                        <a:lumOff val="6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87589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D8D1A-8945-4FB8-8760-D30EABB4DC48}"/>
              </a:ext>
            </a:extLst>
          </p:cNvPr>
          <p:cNvSpPr>
            <a:spLocks noGrp="1"/>
          </p:cNvSpPr>
          <p:nvPr>
            <p:ph type="title"/>
          </p:nvPr>
        </p:nvSpPr>
        <p:spPr/>
        <p:txBody>
          <a:bodyPr/>
          <a:lstStyle/>
          <a:p>
            <a:pPr algn="ctr"/>
            <a:r>
              <a:rPr lang="cs-CZ" b="1" dirty="0">
                <a:latin typeface="Corbel" panose="020B0503020204020204" pitchFamily="34" charset="0"/>
              </a:rPr>
              <a:t>Věcné hodnocení</a:t>
            </a:r>
            <a:endParaRPr lang="cs-CZ" dirty="0"/>
          </a:p>
        </p:txBody>
      </p:sp>
      <p:sp>
        <p:nvSpPr>
          <p:cNvPr id="3" name="Zástupný symbol pro obsah 2">
            <a:extLst>
              <a:ext uri="{FF2B5EF4-FFF2-40B4-BE49-F238E27FC236}">
                <a16:creationId xmlns:a16="http://schemas.microsoft.com/office/drawing/2014/main" id="{876FBD3B-BAAD-466C-AD13-EAC1EB7EA3E2}"/>
              </a:ext>
            </a:extLst>
          </p:cNvPr>
          <p:cNvSpPr>
            <a:spLocks noGrp="1"/>
          </p:cNvSpPr>
          <p:nvPr>
            <p:ph idx="1"/>
          </p:nvPr>
        </p:nvSpPr>
        <p:spPr/>
        <p:txBody>
          <a:bodyPr>
            <a:normAutofit fontScale="92500" lnSpcReduction="20000"/>
          </a:bodyPr>
          <a:lstStyle/>
          <a:p>
            <a:pPr>
              <a:lnSpc>
                <a:spcPct val="110000"/>
              </a:lnSpc>
            </a:pPr>
            <a:r>
              <a:rPr lang="cs-CZ" sz="2600" dirty="0"/>
              <a:t>Výběrová komise odpovídá u každého kritéria na Hlavní otázku (+ pomocné podotázky)</a:t>
            </a:r>
          </a:p>
          <a:p>
            <a:pPr marL="0" indent="0">
              <a:lnSpc>
                <a:spcPct val="110000"/>
              </a:lnSpc>
              <a:buNone/>
            </a:pPr>
            <a:endParaRPr lang="cs-CZ" sz="2600" dirty="0"/>
          </a:p>
          <a:p>
            <a:pPr marL="0" indent="0">
              <a:lnSpc>
                <a:spcPct val="110000"/>
              </a:lnSpc>
              <a:buNone/>
            </a:pPr>
            <a:r>
              <a:rPr lang="cs-CZ" sz="2600" b="1" dirty="0"/>
              <a:t>Využívá 4 deskriptorů:</a:t>
            </a:r>
          </a:p>
          <a:p>
            <a:pPr>
              <a:lnSpc>
                <a:spcPct val="110000"/>
              </a:lnSpc>
            </a:pPr>
            <a:r>
              <a:rPr lang="cs-CZ" sz="2600" dirty="0"/>
              <a:t>1. velmi dobře	100 % max. dosažitelného počtu bodů v kritériu</a:t>
            </a:r>
          </a:p>
          <a:p>
            <a:pPr>
              <a:lnSpc>
                <a:spcPct val="110000"/>
              </a:lnSpc>
            </a:pPr>
            <a:r>
              <a:rPr lang="cs-CZ" sz="2600" dirty="0"/>
              <a:t>2. dobře		75 % max. dosažitelného počtu bodů v kritériu</a:t>
            </a:r>
          </a:p>
          <a:p>
            <a:pPr>
              <a:lnSpc>
                <a:spcPct val="110000"/>
              </a:lnSpc>
            </a:pPr>
            <a:r>
              <a:rPr lang="cs-CZ" sz="2600" dirty="0"/>
              <a:t>3. dostatečně	50 % max. dosažitelného počtu bodů v kritériu</a:t>
            </a:r>
          </a:p>
          <a:p>
            <a:pPr>
              <a:lnSpc>
                <a:spcPct val="110000"/>
              </a:lnSpc>
            </a:pPr>
            <a:r>
              <a:rPr lang="cs-CZ" sz="2600" dirty="0"/>
              <a:t>4. nedostatečně	25 % max. dosažitelného počtu bodů v kritériu</a:t>
            </a:r>
          </a:p>
          <a:p>
            <a:pPr marL="0" indent="0">
              <a:lnSpc>
                <a:spcPct val="110000"/>
              </a:lnSpc>
              <a:buNone/>
            </a:pPr>
            <a:r>
              <a:rPr lang="cs-CZ" sz="2600" dirty="0"/>
              <a:t>Deskriptor 4 je eliminační – získání tohoto deskriptoru nejméně u jednoho kritéria = Žádost o podporu </a:t>
            </a:r>
            <a:r>
              <a:rPr lang="cs-CZ" sz="2600" b="1" dirty="0"/>
              <a:t>nesplnila</a:t>
            </a:r>
            <a:r>
              <a:rPr lang="cs-CZ" sz="2600" dirty="0"/>
              <a:t> podmínky věcného hodnocení</a:t>
            </a:r>
          </a:p>
          <a:p>
            <a:endParaRPr lang="cs-CZ" dirty="0"/>
          </a:p>
        </p:txBody>
      </p:sp>
    </p:spTree>
    <p:extLst>
      <p:ext uri="{BB962C8B-B14F-4D97-AF65-F5344CB8AC3E}">
        <p14:creationId xmlns:p14="http://schemas.microsoft.com/office/powerpoint/2010/main" val="609626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58401-1111-42CF-97E9-7D93686C59BB}"/>
              </a:ext>
            </a:extLst>
          </p:cNvPr>
          <p:cNvSpPr>
            <a:spLocks noGrp="1"/>
          </p:cNvSpPr>
          <p:nvPr>
            <p:ph type="title"/>
          </p:nvPr>
        </p:nvSpPr>
        <p:spPr/>
        <p:txBody>
          <a:bodyPr/>
          <a:lstStyle/>
          <a:p>
            <a:pPr algn="ctr"/>
            <a:r>
              <a:rPr lang="cs-CZ" b="1" dirty="0">
                <a:latin typeface="Corbel" panose="020B0503020204020204" pitchFamily="34" charset="0"/>
              </a:rPr>
              <a:t>Věcné hodnocení</a:t>
            </a:r>
            <a:endParaRPr lang="cs-CZ" dirty="0"/>
          </a:p>
        </p:txBody>
      </p:sp>
      <p:sp>
        <p:nvSpPr>
          <p:cNvPr id="3" name="Zástupný symbol pro obsah 2">
            <a:extLst>
              <a:ext uri="{FF2B5EF4-FFF2-40B4-BE49-F238E27FC236}">
                <a16:creationId xmlns:a16="http://schemas.microsoft.com/office/drawing/2014/main" id="{6E074916-6787-480E-8A1E-D452F565A54E}"/>
              </a:ext>
            </a:extLst>
          </p:cNvPr>
          <p:cNvSpPr>
            <a:spLocks noGrp="1"/>
          </p:cNvSpPr>
          <p:nvPr>
            <p:ph idx="1"/>
          </p:nvPr>
        </p:nvSpPr>
        <p:spPr>
          <a:xfrm>
            <a:off x="838200" y="2539999"/>
            <a:ext cx="10515600" cy="3952875"/>
          </a:xfrm>
        </p:spPr>
        <p:txBody>
          <a:bodyPr/>
          <a:lstStyle/>
          <a:p>
            <a:pPr>
              <a:lnSpc>
                <a:spcPct val="100000"/>
              </a:lnSpc>
            </a:pPr>
            <a:r>
              <a:rPr lang="cs-CZ" sz="2400" dirty="0"/>
              <a:t>Max. počet bodů věcného hodnocení – 100</a:t>
            </a:r>
          </a:p>
          <a:p>
            <a:pPr>
              <a:lnSpc>
                <a:spcPct val="100000"/>
              </a:lnSpc>
              <a:spcBef>
                <a:spcPts val="1800"/>
              </a:spcBef>
            </a:pPr>
            <a:r>
              <a:rPr lang="cs-CZ" sz="2400" dirty="0"/>
              <a:t>Žádost musí </a:t>
            </a:r>
            <a:r>
              <a:rPr lang="cs-CZ" sz="2400" b="1" dirty="0"/>
              <a:t>získat min. 50 bodů</a:t>
            </a:r>
            <a:r>
              <a:rPr lang="cs-CZ" sz="2400" dirty="0"/>
              <a:t>, aby splnila podmínky věcného hodnocení a všechny hlavní otázky musí být hodnoceny deskriptory 1-3</a:t>
            </a:r>
          </a:p>
          <a:p>
            <a:pPr>
              <a:lnSpc>
                <a:spcPct val="100000"/>
              </a:lnSpc>
              <a:spcBef>
                <a:spcPts val="1800"/>
              </a:spcBef>
            </a:pPr>
            <a:r>
              <a:rPr lang="cs-CZ" sz="2400" dirty="0"/>
              <a:t>MAS současně upozorňuje, že tento závěr z věcného hodnocení ještě předává k závěrečnému ověření způsobilosti projektů a ke kontrole administrativních postupů na ŘO OPZ</a:t>
            </a:r>
          </a:p>
          <a:p>
            <a:endParaRPr lang="cs-CZ" dirty="0"/>
          </a:p>
        </p:txBody>
      </p:sp>
    </p:spTree>
    <p:extLst>
      <p:ext uri="{BB962C8B-B14F-4D97-AF65-F5344CB8AC3E}">
        <p14:creationId xmlns:p14="http://schemas.microsoft.com/office/powerpoint/2010/main" val="3556638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1F24E-EE64-420E-BFEE-705DCBBF193C}"/>
              </a:ext>
            </a:extLst>
          </p:cNvPr>
          <p:cNvSpPr>
            <a:spLocks noGrp="1"/>
          </p:cNvSpPr>
          <p:nvPr>
            <p:ph type="title"/>
          </p:nvPr>
        </p:nvSpPr>
        <p:spPr>
          <a:xfrm>
            <a:off x="838200" y="362857"/>
            <a:ext cx="10515600" cy="1327831"/>
          </a:xfrm>
        </p:spPr>
        <p:txBody>
          <a:bodyPr>
            <a:normAutofit/>
          </a:bodyPr>
          <a:lstStyle/>
          <a:p>
            <a:pPr algn="ctr"/>
            <a:r>
              <a:rPr lang="cs-CZ" sz="4000" b="1" dirty="0"/>
              <a:t>Proces hodnocení a výběru projektů</a:t>
            </a:r>
            <a:br>
              <a:rPr lang="cs-CZ" sz="4000" b="1" dirty="0"/>
            </a:br>
            <a:r>
              <a:rPr lang="cs-CZ" sz="4000" b="1" dirty="0"/>
              <a:t>Shrnutí a lhůty</a:t>
            </a:r>
            <a:endParaRPr lang="cs-CZ" sz="4000" dirty="0"/>
          </a:p>
        </p:txBody>
      </p:sp>
      <p:sp>
        <p:nvSpPr>
          <p:cNvPr id="3" name="Zástupný symbol pro obsah 2">
            <a:extLst>
              <a:ext uri="{FF2B5EF4-FFF2-40B4-BE49-F238E27FC236}">
                <a16:creationId xmlns:a16="http://schemas.microsoft.com/office/drawing/2014/main" id="{FB231A13-F943-4D31-AC4B-32678EECFBC8}"/>
              </a:ext>
            </a:extLst>
          </p:cNvPr>
          <p:cNvSpPr>
            <a:spLocks noGrp="1"/>
          </p:cNvSpPr>
          <p:nvPr>
            <p:ph idx="1"/>
          </p:nvPr>
        </p:nvSpPr>
        <p:spPr>
          <a:xfrm>
            <a:off x="838200" y="1825624"/>
            <a:ext cx="10515600" cy="4894489"/>
          </a:xfrm>
        </p:spPr>
        <p:txBody>
          <a:bodyPr>
            <a:normAutofit lnSpcReduction="10000"/>
          </a:bodyPr>
          <a:lstStyle/>
          <a:p>
            <a:pPr>
              <a:lnSpc>
                <a:spcPct val="100000"/>
              </a:lnSpc>
              <a:spcBef>
                <a:spcPts val="1800"/>
              </a:spcBef>
            </a:pPr>
            <a:r>
              <a:rPr lang="pl-PL" sz="2400" b="1" dirty="0"/>
              <a:t>Hodnocení FN a P:    </a:t>
            </a:r>
            <a:r>
              <a:rPr lang="pl-PL" sz="2400" dirty="0"/>
              <a:t>do 20 pracovních dní ze strany MAS </a:t>
            </a:r>
          </a:p>
          <a:p>
            <a:pPr marL="0" indent="0">
              <a:lnSpc>
                <a:spcPct val="100000"/>
              </a:lnSpc>
              <a:spcBef>
                <a:spcPts val="1800"/>
              </a:spcBef>
              <a:buNone/>
            </a:pPr>
            <a:r>
              <a:rPr lang="cs-CZ" sz="2400" dirty="0"/>
              <a:t>	- odvolání: 	 do 15 kalendářních dní ze strany žadatele </a:t>
            </a:r>
          </a:p>
          <a:p>
            <a:pPr>
              <a:lnSpc>
                <a:spcPct val="100000"/>
              </a:lnSpc>
              <a:spcBef>
                <a:spcPts val="1800"/>
              </a:spcBef>
            </a:pPr>
            <a:r>
              <a:rPr lang="pl-PL" sz="2400" b="1" dirty="0"/>
              <a:t>Věcné hodnocení:     </a:t>
            </a:r>
            <a:r>
              <a:rPr lang="pl-PL" sz="2400" dirty="0"/>
              <a:t>do 40 pracovních dní ze strany MAS </a:t>
            </a:r>
          </a:p>
          <a:p>
            <a:pPr marL="0" indent="0">
              <a:lnSpc>
                <a:spcPct val="100000"/>
              </a:lnSpc>
              <a:spcBef>
                <a:spcPts val="1800"/>
              </a:spcBef>
              <a:buNone/>
            </a:pPr>
            <a:r>
              <a:rPr lang="cs-CZ" sz="2400" dirty="0"/>
              <a:t>	- odvolání: 	 do 15 kalendářních dní ze strany žadatele </a:t>
            </a:r>
          </a:p>
          <a:p>
            <a:pPr>
              <a:lnSpc>
                <a:spcPct val="100000"/>
              </a:lnSpc>
              <a:spcBef>
                <a:spcPts val="1800"/>
              </a:spcBef>
            </a:pPr>
            <a:r>
              <a:rPr lang="cs-CZ" sz="2400" b="1" dirty="0"/>
              <a:t>Závěrečné ověření způsobilosti: </a:t>
            </a:r>
            <a:r>
              <a:rPr lang="cs-CZ" sz="2400" dirty="0"/>
              <a:t> ŘO provádí neprodleně dle administrativních kapacit </a:t>
            </a:r>
          </a:p>
          <a:p>
            <a:pPr>
              <a:lnSpc>
                <a:spcPct val="100000"/>
              </a:lnSpc>
              <a:spcBef>
                <a:spcPts val="1800"/>
              </a:spcBef>
            </a:pPr>
            <a:r>
              <a:rPr lang="cs-CZ" sz="2400" b="1" dirty="0"/>
              <a:t>Vydání právního aktu u doporučených žádostí: </a:t>
            </a:r>
            <a:r>
              <a:rPr lang="pl-PL" sz="2400" dirty="0"/>
              <a:t>do 3 měsíců ze strany ŘO OPZ </a:t>
            </a:r>
          </a:p>
          <a:p>
            <a:pPr>
              <a:lnSpc>
                <a:spcPct val="100000"/>
              </a:lnSpc>
              <a:spcBef>
                <a:spcPts val="1800"/>
              </a:spcBef>
            </a:pPr>
            <a:r>
              <a:rPr lang="cs-CZ" sz="2400" b="1" dirty="0"/>
              <a:t>Odeslání první zálohové platby: </a:t>
            </a:r>
            <a:r>
              <a:rPr lang="pl-PL" sz="2400" dirty="0"/>
              <a:t>do 10 pracovních dní od vydání právního aktu </a:t>
            </a:r>
          </a:p>
          <a:p>
            <a:pPr>
              <a:lnSpc>
                <a:spcPct val="100000"/>
              </a:lnSpc>
              <a:spcBef>
                <a:spcPts val="1800"/>
              </a:spcBef>
            </a:pPr>
            <a:r>
              <a:rPr lang="cs-CZ" sz="2400" dirty="0"/>
              <a:t>Další zálohové platby v půlročním intervalu – vždy se Zprávou o realizaci projektu </a:t>
            </a:r>
          </a:p>
          <a:p>
            <a:endParaRPr lang="cs-CZ" dirty="0"/>
          </a:p>
        </p:txBody>
      </p:sp>
    </p:spTree>
    <p:extLst>
      <p:ext uri="{BB962C8B-B14F-4D97-AF65-F5344CB8AC3E}">
        <p14:creationId xmlns:p14="http://schemas.microsoft.com/office/powerpoint/2010/main" val="4052647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C15914-1E2D-4295-928C-8397E0BB2B84}"/>
              </a:ext>
            </a:extLst>
          </p:cNvPr>
          <p:cNvSpPr>
            <a:spLocks noGrp="1"/>
          </p:cNvSpPr>
          <p:nvPr>
            <p:ph type="title"/>
          </p:nvPr>
        </p:nvSpPr>
        <p:spPr>
          <a:xfrm>
            <a:off x="838200" y="2902772"/>
            <a:ext cx="10515600" cy="3429000"/>
          </a:xfrm>
        </p:spPr>
        <p:txBody>
          <a:bodyPr/>
          <a:lstStyle/>
          <a:p>
            <a:pPr algn="r"/>
            <a:r>
              <a:rPr lang="cs-CZ" b="1" dirty="0">
                <a:latin typeface="Corbel" panose="020B0503020204020204" pitchFamily="34" charset="0"/>
              </a:rPr>
              <a:t>Projektová žádost</a:t>
            </a:r>
          </a:p>
        </p:txBody>
      </p:sp>
      <p:sp>
        <p:nvSpPr>
          <p:cNvPr id="3" name="Zástupný symbol pro obsah 2">
            <a:extLst>
              <a:ext uri="{FF2B5EF4-FFF2-40B4-BE49-F238E27FC236}">
                <a16:creationId xmlns:a16="http://schemas.microsoft.com/office/drawing/2014/main" id="{110E8E63-2C82-4652-8B67-8746EFAA6BD1}"/>
              </a:ext>
            </a:extLst>
          </p:cNvPr>
          <p:cNvSpPr>
            <a:spLocks noGrp="1"/>
          </p:cNvSpPr>
          <p:nvPr>
            <p:ph idx="1"/>
          </p:nvPr>
        </p:nvSpPr>
        <p:spPr>
          <a:xfrm>
            <a:off x="838200" y="5379719"/>
            <a:ext cx="10515600" cy="797243"/>
          </a:xfrm>
        </p:spPr>
        <p:txBody>
          <a:bodyPr/>
          <a:lstStyle/>
          <a:p>
            <a:endParaRPr lang="cs-CZ" dirty="0"/>
          </a:p>
        </p:txBody>
      </p:sp>
    </p:spTree>
    <p:extLst>
      <p:ext uri="{BB962C8B-B14F-4D97-AF65-F5344CB8AC3E}">
        <p14:creationId xmlns:p14="http://schemas.microsoft.com/office/powerpoint/2010/main" val="223787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30816F-F361-412F-8664-9F10C1995C4A}"/>
              </a:ext>
            </a:extLst>
          </p:cNvPr>
          <p:cNvSpPr>
            <a:spLocks noGrp="1"/>
          </p:cNvSpPr>
          <p:nvPr>
            <p:ph type="title"/>
          </p:nvPr>
        </p:nvSpPr>
        <p:spPr>
          <a:xfrm>
            <a:off x="838200" y="365125"/>
            <a:ext cx="10515600" cy="1509395"/>
          </a:xfrm>
        </p:spPr>
        <p:txBody>
          <a:bodyPr>
            <a:normAutofit/>
          </a:bodyPr>
          <a:lstStyle/>
          <a:p>
            <a:r>
              <a:rPr lang="cs-CZ" b="1" dirty="0">
                <a:latin typeface="Corbel" panose="020B0503020204020204" pitchFamily="34" charset="0"/>
              </a:rPr>
              <a:t>Představení 6. výzvy - </a:t>
            </a:r>
            <a:br>
              <a:rPr lang="cs-CZ" b="1" dirty="0">
                <a:latin typeface="Corbel" panose="020B0503020204020204" pitchFamily="34" charset="0"/>
              </a:rPr>
            </a:br>
            <a:r>
              <a:rPr lang="cs-CZ" b="1" dirty="0">
                <a:latin typeface="Corbel" panose="020B0503020204020204" pitchFamily="34" charset="0"/>
              </a:rPr>
              <a:t>Podpora zaměstnanosti</a:t>
            </a:r>
          </a:p>
        </p:txBody>
      </p:sp>
      <p:sp>
        <p:nvSpPr>
          <p:cNvPr id="3" name="Zástupný symbol pro obsah 2">
            <a:extLst>
              <a:ext uri="{FF2B5EF4-FFF2-40B4-BE49-F238E27FC236}">
                <a16:creationId xmlns:a16="http://schemas.microsoft.com/office/drawing/2014/main" id="{6EDC1589-3172-4557-9685-704B10737E88}"/>
              </a:ext>
            </a:extLst>
          </p:cNvPr>
          <p:cNvSpPr>
            <a:spLocks noGrp="1"/>
          </p:cNvSpPr>
          <p:nvPr>
            <p:ph idx="1"/>
          </p:nvPr>
        </p:nvSpPr>
        <p:spPr>
          <a:xfrm>
            <a:off x="838200" y="2270760"/>
            <a:ext cx="10515600" cy="4222115"/>
          </a:xfrm>
        </p:spPr>
        <p:txBody>
          <a:bodyPr>
            <a:noAutofit/>
          </a:bodyPr>
          <a:lstStyle/>
          <a:p>
            <a:r>
              <a:rPr lang="cs-CZ" sz="2200" b="1" dirty="0">
                <a:latin typeface="Corbel" panose="020B0503020204020204" pitchFamily="34" charset="0"/>
              </a:rPr>
              <a:t>Číslo výzvy </a:t>
            </a:r>
            <a:r>
              <a:rPr lang="cs-CZ" dirty="0"/>
              <a:t> </a:t>
            </a:r>
            <a:r>
              <a:rPr lang="cs-CZ" sz="2400" dirty="0"/>
              <a:t>684/03_16_047/CLLD_17_03_036 	</a:t>
            </a:r>
          </a:p>
          <a:p>
            <a:pPr>
              <a:spcAft>
                <a:spcPts val="600"/>
              </a:spcAft>
            </a:pPr>
            <a:r>
              <a:rPr lang="cs-CZ" sz="2200" b="1" dirty="0">
                <a:latin typeface="Corbel" panose="020B0503020204020204" pitchFamily="34" charset="0"/>
              </a:rPr>
              <a:t>Prioritní osa 2 </a:t>
            </a:r>
            <a:r>
              <a:rPr lang="cs-CZ" sz="2200" dirty="0">
                <a:latin typeface="Corbel" panose="020B0503020204020204" pitchFamily="34" charset="0"/>
              </a:rPr>
              <a:t>Sociální začleňování a boj s chudobou</a:t>
            </a:r>
          </a:p>
          <a:p>
            <a:pPr>
              <a:spcAft>
                <a:spcPts val="600"/>
              </a:spcAft>
            </a:pPr>
            <a:r>
              <a:rPr lang="cs-CZ" sz="2200" b="1" dirty="0">
                <a:latin typeface="Corbel" panose="020B0503020204020204" pitchFamily="34" charset="0"/>
              </a:rPr>
              <a:t>Investiční priorita 2.3 </a:t>
            </a:r>
            <a:r>
              <a:rPr lang="cs-CZ" sz="2200" dirty="0">
                <a:latin typeface="Corbel" panose="020B0503020204020204" pitchFamily="34" charset="0"/>
              </a:rPr>
              <a:t>2.3 Strategie komunitně vedeného místního rozvoje</a:t>
            </a:r>
          </a:p>
          <a:p>
            <a:pPr>
              <a:spcAft>
                <a:spcPts val="600"/>
              </a:spcAft>
            </a:pPr>
            <a:r>
              <a:rPr lang="cs-CZ" sz="2200" b="1" dirty="0">
                <a:latin typeface="Corbel" panose="020B0503020204020204" pitchFamily="34" charset="0"/>
              </a:rPr>
              <a:t>Specifický cíl 2.3.1 </a:t>
            </a:r>
            <a:r>
              <a:rPr lang="cs-CZ" sz="2200" dirty="0">
                <a:latin typeface="Corbel" panose="020B0503020204020204" pitchFamily="34" charset="0"/>
              </a:rPr>
              <a:t>Zvýšit zapojení lokálních aktérů do řešení problémů nezaměstnanosti a sociálního začleňování ve venkovských oblastech</a:t>
            </a:r>
          </a:p>
          <a:p>
            <a:pPr>
              <a:spcAft>
                <a:spcPts val="600"/>
              </a:spcAft>
            </a:pPr>
            <a:r>
              <a:rPr lang="cs-CZ" sz="2200" b="1" dirty="0">
                <a:latin typeface="Corbel" panose="020B0503020204020204" pitchFamily="34" charset="0"/>
              </a:rPr>
              <a:t>Vyhlášení a zahájení příjmu žádostí      </a:t>
            </a:r>
            <a:r>
              <a:rPr lang="cs-CZ" sz="2200" dirty="0">
                <a:latin typeface="Corbel" panose="020B0503020204020204" pitchFamily="34" charset="0"/>
              </a:rPr>
              <a:t>17. 9. 2018</a:t>
            </a:r>
          </a:p>
          <a:p>
            <a:pPr>
              <a:spcAft>
                <a:spcPts val="600"/>
              </a:spcAft>
            </a:pPr>
            <a:r>
              <a:rPr lang="cs-CZ" sz="2200" b="1" dirty="0">
                <a:latin typeface="Corbel" panose="020B0503020204020204" pitchFamily="34" charset="0"/>
              </a:rPr>
              <a:t>Ukončení příjmu žádostí                               </a:t>
            </a:r>
            <a:r>
              <a:rPr lang="cs-CZ" sz="2200" dirty="0">
                <a:latin typeface="Corbel" panose="020B0503020204020204" pitchFamily="34" charset="0"/>
              </a:rPr>
              <a:t>1. 10. 2018  12:00</a:t>
            </a:r>
          </a:p>
        </p:txBody>
      </p:sp>
    </p:spTree>
    <p:extLst>
      <p:ext uri="{BB962C8B-B14F-4D97-AF65-F5344CB8AC3E}">
        <p14:creationId xmlns:p14="http://schemas.microsoft.com/office/powerpoint/2010/main" val="228823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34F40-85DE-462A-957B-6EB781768EF8}"/>
              </a:ext>
            </a:extLst>
          </p:cNvPr>
          <p:cNvSpPr>
            <a:spLocks noGrp="1"/>
          </p:cNvSpPr>
          <p:nvPr>
            <p:ph type="title"/>
          </p:nvPr>
        </p:nvSpPr>
        <p:spPr/>
        <p:txBody>
          <a:bodyPr/>
          <a:lstStyle/>
          <a:p>
            <a:r>
              <a:rPr lang="cs-CZ" b="1" dirty="0">
                <a:latin typeface="Corbel" panose="020B0503020204020204" pitchFamily="34" charset="0"/>
              </a:rPr>
              <a:t>Logický rámec projektové žádosti</a:t>
            </a:r>
          </a:p>
        </p:txBody>
      </p:sp>
      <p:sp>
        <p:nvSpPr>
          <p:cNvPr id="3" name="Zástupný symbol pro obsah 2">
            <a:extLst>
              <a:ext uri="{FF2B5EF4-FFF2-40B4-BE49-F238E27FC236}">
                <a16:creationId xmlns:a16="http://schemas.microsoft.com/office/drawing/2014/main" id="{11AD0794-70EE-498A-A1DC-4F8E8789E99F}"/>
              </a:ext>
            </a:extLst>
          </p:cNvPr>
          <p:cNvSpPr>
            <a:spLocks noGrp="1"/>
          </p:cNvSpPr>
          <p:nvPr>
            <p:ph idx="1"/>
          </p:nvPr>
        </p:nvSpPr>
        <p:spPr>
          <a:xfrm>
            <a:off x="391886" y="1494972"/>
            <a:ext cx="10961914" cy="5363028"/>
          </a:xfrm>
        </p:spPr>
        <p:txBody>
          <a:bodyPr>
            <a:normAutofit/>
          </a:bodyPr>
          <a:lstStyle/>
          <a:p>
            <a:pPr marL="0" indent="0">
              <a:lnSpc>
                <a:spcPct val="100000"/>
              </a:lnSpc>
              <a:spcBef>
                <a:spcPts val="0"/>
              </a:spcBef>
              <a:buNone/>
            </a:pPr>
            <a:r>
              <a:rPr lang="cs-CZ" sz="2200" dirty="0">
                <a:latin typeface="Corbel" panose="020B0503020204020204" pitchFamily="34" charset="0"/>
              </a:rPr>
              <a:t>Nástroj, který ve velmi koncentrované podobě </a:t>
            </a:r>
            <a:r>
              <a:rPr lang="cs-CZ" sz="2200" b="1" dirty="0">
                <a:latin typeface="Corbel" panose="020B0503020204020204" pitchFamily="34" charset="0"/>
              </a:rPr>
              <a:t>obsahuje</a:t>
            </a:r>
            <a:r>
              <a:rPr lang="cs-CZ" sz="2200" dirty="0">
                <a:latin typeface="Corbel" panose="020B0503020204020204" pitchFamily="34" charset="0"/>
              </a:rPr>
              <a:t> </a:t>
            </a:r>
            <a:r>
              <a:rPr lang="cs-CZ" sz="2200" b="1" dirty="0">
                <a:latin typeface="Corbel" panose="020B0503020204020204" pitchFamily="34" charset="0"/>
              </a:rPr>
              <a:t>základní informace o projektu</a:t>
            </a:r>
            <a:r>
              <a:rPr lang="cs-CZ" sz="2200" dirty="0">
                <a:latin typeface="Corbel" panose="020B0503020204020204" pitchFamily="34" charset="0"/>
              </a:rPr>
              <a:t> a zároveň </a:t>
            </a:r>
            <a:r>
              <a:rPr lang="cs-CZ" sz="2200" b="1" dirty="0">
                <a:latin typeface="Corbel" panose="020B0503020204020204" pitchFamily="34" charset="0"/>
              </a:rPr>
              <a:t>ověřuje logiku projektu</a:t>
            </a:r>
            <a:r>
              <a:rPr lang="cs-CZ" sz="2200" dirty="0">
                <a:latin typeface="Corbel" panose="020B0503020204020204" pitchFamily="34" charset="0"/>
              </a:rPr>
              <a:t> (vazbu mezi činnostmi, výstupy a cíli projektu).</a:t>
            </a:r>
          </a:p>
          <a:p>
            <a:pPr marL="0" indent="0" hangingPunct="0">
              <a:lnSpc>
                <a:spcPct val="100000"/>
              </a:lnSpc>
              <a:buNone/>
            </a:pPr>
            <a:r>
              <a:rPr lang="cs-CZ" sz="2200" b="1" u="sng" cap="all" dirty="0">
                <a:latin typeface="Corbel" panose="020B0503020204020204" pitchFamily="34" charset="0"/>
              </a:rPr>
              <a:t>Logický rámec umožňuje: </a:t>
            </a:r>
            <a:endParaRPr lang="cs-CZ" sz="2200" u="sng" cap="all" dirty="0">
              <a:latin typeface="Corbel" panose="020B0503020204020204" pitchFamily="34" charset="0"/>
            </a:endParaRPr>
          </a:p>
          <a:p>
            <a:pPr hangingPunct="0">
              <a:lnSpc>
                <a:spcPct val="100000"/>
              </a:lnSpc>
              <a:spcBef>
                <a:spcPts val="0"/>
              </a:spcBef>
              <a:spcAft>
                <a:spcPts val="300"/>
              </a:spcAft>
            </a:pPr>
            <a:r>
              <a:rPr lang="cs-CZ" sz="2200" dirty="0">
                <a:latin typeface="Corbel" panose="020B0503020204020204" pitchFamily="34" charset="0"/>
              </a:rPr>
              <a:t>organizaci a systemizaci celkového myšlení o projektu, </a:t>
            </a:r>
          </a:p>
          <a:p>
            <a:pPr hangingPunct="0">
              <a:lnSpc>
                <a:spcPct val="100000"/>
              </a:lnSpc>
              <a:spcBef>
                <a:spcPts val="0"/>
              </a:spcBef>
              <a:spcAft>
                <a:spcPts val="300"/>
              </a:spcAft>
            </a:pPr>
            <a:r>
              <a:rPr lang="cs-CZ" sz="2200" dirty="0">
                <a:latin typeface="Corbel" panose="020B0503020204020204" pitchFamily="34" charset="0"/>
              </a:rPr>
              <a:t>upřesnění vztahů mezi cílem, účelem, výstupem a aktivitami projektu, </a:t>
            </a:r>
          </a:p>
          <a:p>
            <a:pPr hangingPunct="0">
              <a:lnSpc>
                <a:spcPct val="100000"/>
              </a:lnSpc>
              <a:spcBef>
                <a:spcPts val="0"/>
              </a:spcBef>
              <a:spcAft>
                <a:spcPts val="300"/>
              </a:spcAft>
            </a:pPr>
            <a:r>
              <a:rPr lang="cs-CZ" sz="2200" dirty="0">
                <a:latin typeface="Corbel" panose="020B0503020204020204" pitchFamily="34" charset="0"/>
              </a:rPr>
              <a:t>jasné stanovení výkonnostních ukazatelů a kritérií, </a:t>
            </a:r>
          </a:p>
          <a:p>
            <a:pPr hangingPunct="0">
              <a:lnSpc>
                <a:spcPct val="100000"/>
              </a:lnSpc>
              <a:spcBef>
                <a:spcPts val="0"/>
              </a:spcBef>
              <a:spcAft>
                <a:spcPts val="300"/>
              </a:spcAft>
            </a:pPr>
            <a:r>
              <a:rPr lang="cs-CZ" sz="2200" dirty="0">
                <a:latin typeface="Corbel" panose="020B0503020204020204" pitchFamily="34" charset="0"/>
              </a:rPr>
              <a:t>provádění kontroly dosažení cílů, účelu, realizaci výstupů a aktivit projektu, </a:t>
            </a:r>
          </a:p>
          <a:p>
            <a:pPr hangingPunct="0">
              <a:lnSpc>
                <a:spcPct val="100000"/>
              </a:lnSpc>
              <a:spcBef>
                <a:spcPts val="0"/>
              </a:spcBef>
              <a:spcAft>
                <a:spcPts val="300"/>
              </a:spcAft>
            </a:pPr>
            <a:r>
              <a:rPr lang="cs-CZ" sz="2200" dirty="0">
                <a:latin typeface="Corbel" panose="020B0503020204020204" pitchFamily="34" charset="0"/>
              </a:rPr>
              <a:t>udržovat rychlý a srozumitelný přehled o obsahu, rozsahu a zaměření projektu.</a:t>
            </a:r>
          </a:p>
          <a:p>
            <a:pPr marL="0" indent="0" hangingPunct="0">
              <a:lnSpc>
                <a:spcPct val="100000"/>
              </a:lnSpc>
              <a:buNone/>
            </a:pPr>
            <a:r>
              <a:rPr lang="cs-CZ" sz="2200" b="1" dirty="0">
                <a:latin typeface="Corbel" panose="020B0503020204020204" pitchFamily="34" charset="0"/>
              </a:rPr>
              <a:t>Doporučení:</a:t>
            </a:r>
          </a:p>
          <a:p>
            <a:pPr hangingPunct="0">
              <a:lnSpc>
                <a:spcPct val="100000"/>
              </a:lnSpc>
              <a:spcBef>
                <a:spcPts val="0"/>
              </a:spcBef>
            </a:pPr>
            <a:r>
              <a:rPr lang="cs-CZ" sz="2200" dirty="0">
                <a:latin typeface="Corbel" panose="020B0503020204020204" pitchFamily="34" charset="0"/>
              </a:rPr>
              <a:t>sestavuje se před samotným psaním projektu,</a:t>
            </a:r>
          </a:p>
          <a:p>
            <a:pPr hangingPunct="0">
              <a:lnSpc>
                <a:spcPct val="100000"/>
              </a:lnSpc>
              <a:spcBef>
                <a:spcPts val="0"/>
              </a:spcBef>
            </a:pPr>
            <a:r>
              <a:rPr lang="cs-CZ" sz="2200" dirty="0">
                <a:latin typeface="Corbel" panose="020B0503020204020204" pitchFamily="34" charset="0"/>
              </a:rPr>
              <a:t>sepsání žádosti je pak mnohem jednodušší a hlavně je žádost správně strukturovaná a přehledná.</a:t>
            </a:r>
          </a:p>
          <a:p>
            <a:endParaRPr lang="cs-CZ" dirty="0"/>
          </a:p>
        </p:txBody>
      </p:sp>
    </p:spTree>
    <p:extLst>
      <p:ext uri="{BB962C8B-B14F-4D97-AF65-F5344CB8AC3E}">
        <p14:creationId xmlns:p14="http://schemas.microsoft.com/office/powerpoint/2010/main" val="762278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358F44-72F5-47D3-81F5-CCBE376D2BA1}"/>
              </a:ext>
            </a:extLst>
          </p:cNvPr>
          <p:cNvSpPr>
            <a:spLocks noGrp="1"/>
          </p:cNvSpPr>
          <p:nvPr>
            <p:ph type="title"/>
          </p:nvPr>
        </p:nvSpPr>
        <p:spPr>
          <a:xfrm>
            <a:off x="838200" y="121921"/>
            <a:ext cx="10515600" cy="1021079"/>
          </a:xfrm>
        </p:spPr>
        <p:txBody>
          <a:bodyPr>
            <a:normAutofit/>
          </a:bodyPr>
          <a:lstStyle/>
          <a:p>
            <a:r>
              <a:rPr lang="cs-CZ" b="1" dirty="0">
                <a:latin typeface="Corbel" panose="020B0503020204020204" pitchFamily="34" charset="0"/>
              </a:rPr>
              <a:t>Příprava žádosti o podporu</a:t>
            </a:r>
          </a:p>
        </p:txBody>
      </p:sp>
      <p:sp>
        <p:nvSpPr>
          <p:cNvPr id="3" name="Zástupný symbol pro obsah 2">
            <a:extLst>
              <a:ext uri="{FF2B5EF4-FFF2-40B4-BE49-F238E27FC236}">
                <a16:creationId xmlns:a16="http://schemas.microsoft.com/office/drawing/2014/main" id="{B392D8DF-CFBB-40A1-A673-6C2EF41F2135}"/>
              </a:ext>
            </a:extLst>
          </p:cNvPr>
          <p:cNvSpPr>
            <a:spLocks noGrp="1"/>
          </p:cNvSpPr>
          <p:nvPr>
            <p:ph idx="1"/>
          </p:nvPr>
        </p:nvSpPr>
        <p:spPr>
          <a:xfrm>
            <a:off x="838200" y="1143000"/>
            <a:ext cx="10515600" cy="5593079"/>
          </a:xfrm>
        </p:spPr>
        <p:txBody>
          <a:bodyPr>
            <a:normAutofit/>
          </a:bodyPr>
          <a:lstStyle/>
          <a:p>
            <a:pPr marL="0" indent="0">
              <a:buNone/>
            </a:pPr>
            <a:r>
              <a:rPr lang="cs-CZ" b="1" cap="all" dirty="0"/>
              <a:t>1. Co chceme a můžeme změnit? </a:t>
            </a:r>
          </a:p>
          <a:p>
            <a:pPr lvl="1">
              <a:lnSpc>
                <a:spcPct val="100000"/>
              </a:lnSpc>
              <a:spcBef>
                <a:spcPts val="600"/>
              </a:spcBef>
              <a:spcAft>
                <a:spcPts val="600"/>
              </a:spcAft>
            </a:pPr>
            <a:r>
              <a:rPr lang="cs-CZ" sz="2000" dirty="0"/>
              <a:t>Definování </a:t>
            </a:r>
            <a:r>
              <a:rPr lang="cs-CZ" dirty="0"/>
              <a:t>konkrétních problémů (</a:t>
            </a:r>
            <a:r>
              <a:rPr lang="cs-CZ" b="1" dirty="0"/>
              <a:t>identifikování potřeb</a:t>
            </a:r>
            <a:r>
              <a:rPr lang="cs-CZ" dirty="0"/>
              <a:t> </a:t>
            </a:r>
            <a:r>
              <a:rPr lang="cs-CZ" b="1" dirty="0"/>
              <a:t>cílové skupiny</a:t>
            </a:r>
            <a:r>
              <a:rPr lang="cs-CZ" dirty="0"/>
              <a:t>), </a:t>
            </a:r>
            <a:br>
              <a:rPr lang="cs-CZ" dirty="0"/>
            </a:br>
            <a:r>
              <a:rPr lang="cs-CZ" dirty="0"/>
              <a:t>které chceme a jsme schopni projektem změnit.</a:t>
            </a:r>
          </a:p>
          <a:p>
            <a:pPr marL="0" indent="0" hangingPunct="0">
              <a:spcBef>
                <a:spcPts val="600"/>
              </a:spcBef>
              <a:spcAft>
                <a:spcPts val="600"/>
              </a:spcAft>
              <a:buNone/>
            </a:pPr>
            <a:r>
              <a:rPr lang="cs-CZ" sz="2400" b="1" dirty="0"/>
              <a:t>Doporučení:</a:t>
            </a:r>
          </a:p>
          <a:p>
            <a:pPr algn="just" hangingPunct="0">
              <a:spcBef>
                <a:spcPts val="600"/>
              </a:spcBef>
              <a:spcAft>
                <a:spcPts val="600"/>
              </a:spcAft>
            </a:pPr>
            <a:r>
              <a:rPr lang="cs-CZ" sz="2400" dirty="0"/>
              <a:t>jedna z nejdůležitějších částí žádosti, neodbývejte ji,</a:t>
            </a:r>
          </a:p>
          <a:p>
            <a:pPr algn="just" hangingPunct="0">
              <a:spcBef>
                <a:spcPts val="600"/>
              </a:spcBef>
              <a:spcAft>
                <a:spcPts val="600"/>
              </a:spcAft>
            </a:pPr>
            <a:r>
              <a:rPr lang="cs-CZ" sz="2400" dirty="0"/>
              <a:t>nemudrujte, nefilozofujte, nebásněte, buďte konkrétní a exaktní: čísla, data,</a:t>
            </a:r>
          </a:p>
          <a:p>
            <a:pPr hangingPunct="0">
              <a:spcBef>
                <a:spcPts val="600"/>
              </a:spcBef>
              <a:spcAft>
                <a:spcPts val="600"/>
              </a:spcAft>
            </a:pPr>
            <a:r>
              <a:rPr lang="cs-CZ" sz="2400" dirty="0"/>
              <a:t>soustřeďte se na ty potřeby, které korespondují s cíli a aktivitami projektu, </a:t>
            </a:r>
            <a:br>
              <a:rPr lang="cs-CZ" sz="2400" dirty="0"/>
            </a:br>
            <a:r>
              <a:rPr lang="cs-CZ" sz="2400" dirty="0"/>
              <a:t>a tuto vazbu prokažte,</a:t>
            </a:r>
          </a:p>
          <a:p>
            <a:pPr algn="just" hangingPunct="0">
              <a:spcBef>
                <a:spcPts val="600"/>
              </a:spcBef>
              <a:spcAft>
                <a:spcPts val="600"/>
              </a:spcAft>
            </a:pPr>
            <a:r>
              <a:rPr lang="cs-CZ" sz="2400" dirty="0"/>
              <a:t>držte se cílové skupiny/cílových skupin,</a:t>
            </a:r>
          </a:p>
          <a:p>
            <a:pPr algn="just" hangingPunct="0">
              <a:spcBef>
                <a:spcPts val="600"/>
              </a:spcBef>
              <a:spcAft>
                <a:spcPts val="600"/>
              </a:spcAft>
            </a:pPr>
            <a:r>
              <a:rPr lang="cs-CZ" sz="2400" dirty="0"/>
              <a:t>odvolejte se na analytické materiály, dejte je do přílohy,</a:t>
            </a:r>
          </a:p>
          <a:p>
            <a:pPr algn="just" hangingPunct="0">
              <a:spcBef>
                <a:spcPts val="600"/>
              </a:spcBef>
              <a:spcAft>
                <a:spcPts val="600"/>
              </a:spcAft>
            </a:pPr>
            <a:r>
              <a:rPr lang="cs-CZ" sz="2400" dirty="0"/>
              <a:t>odvolejte se na strategické dokumenty, dejte je do přílohy.</a:t>
            </a:r>
          </a:p>
          <a:p>
            <a:endParaRPr lang="cs-CZ" dirty="0"/>
          </a:p>
        </p:txBody>
      </p:sp>
    </p:spTree>
    <p:extLst>
      <p:ext uri="{BB962C8B-B14F-4D97-AF65-F5344CB8AC3E}">
        <p14:creationId xmlns:p14="http://schemas.microsoft.com/office/powerpoint/2010/main" val="4224563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148B8-4E49-475E-A4E0-71FBB2558A36}"/>
              </a:ext>
            </a:extLst>
          </p:cNvPr>
          <p:cNvSpPr>
            <a:spLocks noGrp="1"/>
          </p:cNvSpPr>
          <p:nvPr>
            <p:ph type="title"/>
          </p:nvPr>
        </p:nvSpPr>
        <p:spPr>
          <a:xfrm>
            <a:off x="838200" y="106681"/>
            <a:ext cx="10515600" cy="1051559"/>
          </a:xfrm>
        </p:spPr>
        <p:txBody>
          <a:bodyPr/>
          <a:lstStyle/>
          <a:p>
            <a:pPr algn="ctr"/>
            <a:r>
              <a:rPr lang="cs-CZ" b="1" dirty="0">
                <a:latin typeface="Corbel" panose="020B0503020204020204" pitchFamily="34" charset="0"/>
              </a:rPr>
              <a:t>Příprava žádosti o podporu</a:t>
            </a:r>
          </a:p>
        </p:txBody>
      </p:sp>
      <p:sp>
        <p:nvSpPr>
          <p:cNvPr id="3" name="Zástupný symbol pro obsah 2">
            <a:extLst>
              <a:ext uri="{FF2B5EF4-FFF2-40B4-BE49-F238E27FC236}">
                <a16:creationId xmlns:a16="http://schemas.microsoft.com/office/drawing/2014/main" id="{DE36A8B5-AE2D-474E-8726-9127D49046A7}"/>
              </a:ext>
            </a:extLst>
          </p:cNvPr>
          <p:cNvSpPr>
            <a:spLocks noGrp="1"/>
          </p:cNvSpPr>
          <p:nvPr>
            <p:ph idx="1"/>
          </p:nvPr>
        </p:nvSpPr>
        <p:spPr>
          <a:xfrm>
            <a:off x="838200" y="975360"/>
            <a:ext cx="10515600" cy="5775959"/>
          </a:xfrm>
        </p:spPr>
        <p:txBody>
          <a:bodyPr/>
          <a:lstStyle/>
          <a:p>
            <a:pPr marL="0" indent="0">
              <a:buNone/>
            </a:pPr>
            <a:r>
              <a:rPr lang="cs-CZ" b="1" cap="all" dirty="0"/>
              <a:t>1. Co chceme a můžeme změnit? </a:t>
            </a:r>
          </a:p>
          <a:p>
            <a:pPr lvl="1">
              <a:spcBef>
                <a:spcPts val="0"/>
              </a:spcBef>
            </a:pPr>
            <a:r>
              <a:rPr lang="cs-CZ" dirty="0"/>
              <a:t>Součástí definice problému je vždy také </a:t>
            </a:r>
            <a:r>
              <a:rPr lang="cs-CZ" b="1" dirty="0"/>
              <a:t>specifikace cílové skupiny projektu</a:t>
            </a:r>
            <a:r>
              <a:rPr lang="cs-CZ" dirty="0"/>
              <a:t>, </a:t>
            </a:r>
            <a:br>
              <a:rPr lang="cs-CZ" dirty="0"/>
            </a:br>
            <a:r>
              <a:rPr lang="cs-CZ" dirty="0"/>
              <a:t>tj. osob, kterých se problém týká.</a:t>
            </a:r>
          </a:p>
          <a:p>
            <a:pPr marL="0" lvl="1" indent="0">
              <a:lnSpc>
                <a:spcPts val="2880"/>
              </a:lnSpc>
              <a:spcBef>
                <a:spcPts val="600"/>
              </a:spcBef>
              <a:spcAft>
                <a:spcPts val="600"/>
              </a:spcAft>
              <a:buSzPct val="100000"/>
              <a:buNone/>
            </a:pPr>
            <a:r>
              <a:rPr lang="cs-CZ" b="1" dirty="0"/>
              <a:t>Doporučení:</a:t>
            </a:r>
            <a:endParaRPr lang="cs-CZ" dirty="0"/>
          </a:p>
          <a:p>
            <a:pPr hangingPunct="0">
              <a:spcBef>
                <a:spcPts val="0"/>
              </a:spcBef>
            </a:pPr>
            <a:r>
              <a:rPr lang="cs-CZ" sz="2000" b="1" dirty="0"/>
              <a:t>vymezení a charakteristika CS: </a:t>
            </a:r>
            <a:r>
              <a:rPr lang="cs-CZ" sz="2000" dirty="0"/>
              <a:t>vymezená věkem, pohlavím, etnicitou, územím, kulturou, socioekonomickým postavením, jinak definovanou skupinovou příslušností, jako je např. dlouhodobá nezaměstnanost,</a:t>
            </a:r>
          </a:p>
          <a:p>
            <a:pPr hangingPunct="0">
              <a:spcBef>
                <a:spcPts val="0"/>
              </a:spcBef>
            </a:pPr>
            <a:r>
              <a:rPr lang="cs-CZ" sz="2000" b="1" dirty="0"/>
              <a:t>čím ostřeji vymezená, tím lépe </a:t>
            </a:r>
            <a:r>
              <a:rPr lang="cs-CZ" sz="2000" dirty="0"/>
              <a:t>(bezbřehost napovídá, že nevíte pořádně, co chcete, a tak chcete dělat všechno pro všechny),</a:t>
            </a:r>
          </a:p>
          <a:p>
            <a:pPr hangingPunct="0">
              <a:spcBef>
                <a:spcPts val="0"/>
              </a:spcBef>
            </a:pPr>
            <a:r>
              <a:rPr lang="cs-CZ" sz="2000" dirty="0"/>
              <a:t>projekt může mít více CS, pak ale u každé je třeba zvlášť popsat potřeby,</a:t>
            </a:r>
          </a:p>
          <a:p>
            <a:pPr hangingPunct="0">
              <a:spcBef>
                <a:spcPts val="0"/>
              </a:spcBef>
            </a:pPr>
            <a:r>
              <a:rPr lang="cs-CZ" sz="2000" b="1" dirty="0"/>
              <a:t>charakteristika selektivní: </a:t>
            </a:r>
            <a:r>
              <a:rPr lang="cs-CZ" sz="2000" dirty="0"/>
              <a:t>znaky, trendy, problémy, jež chcete řešit v projektu vazba na potřeby CS,</a:t>
            </a:r>
          </a:p>
          <a:p>
            <a:pPr hangingPunct="0">
              <a:spcBef>
                <a:spcPts val="0"/>
              </a:spcBef>
            </a:pPr>
            <a:r>
              <a:rPr lang="cs-CZ" sz="2000" dirty="0"/>
              <a:t>projekt musí </a:t>
            </a:r>
            <a:r>
              <a:rPr lang="cs-CZ" sz="2000" b="1" dirty="0"/>
              <a:t>prokazatelně korespondovat s potřebami CS</a:t>
            </a:r>
            <a:r>
              <a:rPr lang="cs-CZ" sz="2000" dirty="0"/>
              <a:t>, na kterou je zaměřen = ideálně vyjmenujte potřeby CS a ke každé přiřaďte aktivitu projektu, kterou chcete danou potřebu naplnit,</a:t>
            </a:r>
          </a:p>
          <a:p>
            <a:pPr hangingPunct="0">
              <a:spcBef>
                <a:spcPts val="0"/>
              </a:spcBef>
            </a:pPr>
            <a:r>
              <a:rPr lang="cs-CZ" sz="2000" b="1" dirty="0"/>
              <a:t>jmenujte jen ty potřeby CS, které projektem hodláte naplňovat</a:t>
            </a:r>
            <a:r>
              <a:rPr lang="cs-CZ" sz="2000" dirty="0"/>
              <a:t> (ostatní potřeby můžete také zmínit, ale s vysvětlením, proč je projekt neřeší, případně že je řešíte </a:t>
            </a:r>
            <a:br>
              <a:rPr lang="cs-CZ" sz="2000" dirty="0"/>
            </a:br>
            <a:r>
              <a:rPr lang="cs-CZ" sz="2000" dirty="0"/>
              <a:t>v projektu jiném).</a:t>
            </a:r>
          </a:p>
          <a:p>
            <a:endParaRPr lang="cs-CZ" dirty="0"/>
          </a:p>
        </p:txBody>
      </p:sp>
    </p:spTree>
    <p:extLst>
      <p:ext uri="{BB962C8B-B14F-4D97-AF65-F5344CB8AC3E}">
        <p14:creationId xmlns:p14="http://schemas.microsoft.com/office/powerpoint/2010/main" val="4242966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2E855-C3C8-49F2-9586-BC69A4BB8FB6}"/>
              </a:ext>
            </a:extLst>
          </p:cNvPr>
          <p:cNvSpPr>
            <a:spLocks noGrp="1"/>
          </p:cNvSpPr>
          <p:nvPr>
            <p:ph type="title"/>
          </p:nvPr>
        </p:nvSpPr>
        <p:spPr>
          <a:xfrm>
            <a:off x="838200" y="365125"/>
            <a:ext cx="10515600" cy="732155"/>
          </a:xfrm>
        </p:spPr>
        <p:txBody>
          <a:bodyPr/>
          <a:lstStyle/>
          <a:p>
            <a:r>
              <a:rPr lang="cs-CZ" b="1" dirty="0">
                <a:latin typeface="Corbel" panose="020B0503020204020204" pitchFamily="34" charset="0"/>
              </a:rPr>
              <a:t>Příprava žádosti o podporu</a:t>
            </a:r>
            <a:endParaRPr lang="cs-CZ" dirty="0"/>
          </a:p>
        </p:txBody>
      </p:sp>
      <p:sp>
        <p:nvSpPr>
          <p:cNvPr id="3" name="Zástupný symbol pro obsah 2">
            <a:extLst>
              <a:ext uri="{FF2B5EF4-FFF2-40B4-BE49-F238E27FC236}">
                <a16:creationId xmlns:a16="http://schemas.microsoft.com/office/drawing/2014/main" id="{95ED4043-FEFE-4EA5-A543-1D57CDB641B8}"/>
              </a:ext>
            </a:extLst>
          </p:cNvPr>
          <p:cNvSpPr>
            <a:spLocks noGrp="1"/>
          </p:cNvSpPr>
          <p:nvPr>
            <p:ph idx="1"/>
          </p:nvPr>
        </p:nvSpPr>
        <p:spPr>
          <a:xfrm>
            <a:off x="838200" y="1097280"/>
            <a:ext cx="10515600" cy="5760720"/>
          </a:xfrm>
        </p:spPr>
        <p:txBody>
          <a:bodyPr>
            <a:normAutofit/>
          </a:bodyPr>
          <a:lstStyle/>
          <a:p>
            <a:pPr lvl="1">
              <a:lnSpc>
                <a:spcPct val="100000"/>
              </a:lnSpc>
              <a:spcBef>
                <a:spcPts val="600"/>
              </a:spcBef>
              <a:spcAft>
                <a:spcPts val="600"/>
              </a:spcAft>
            </a:pPr>
            <a:r>
              <a:rPr lang="cs-CZ" sz="2000" b="1" dirty="0"/>
              <a:t>Cíl projektu musí být:</a:t>
            </a:r>
          </a:p>
          <a:p>
            <a:pPr marL="414000" lvl="1" indent="0">
              <a:lnSpc>
                <a:spcPct val="100000"/>
              </a:lnSpc>
              <a:spcBef>
                <a:spcPts val="600"/>
              </a:spcBef>
              <a:spcAft>
                <a:spcPts val="600"/>
              </a:spcAft>
              <a:buNone/>
            </a:pPr>
            <a:r>
              <a:rPr lang="cs-CZ" sz="2000" dirty="0"/>
              <a:t>	</a:t>
            </a:r>
            <a:r>
              <a:rPr lang="cs-CZ" sz="2000" b="1" dirty="0"/>
              <a:t>1)</a:t>
            </a:r>
            <a:r>
              <a:rPr lang="cs-CZ" sz="2000" dirty="0"/>
              <a:t> </a:t>
            </a:r>
            <a:r>
              <a:rPr lang="cs-CZ" sz="2000" b="1" dirty="0"/>
              <a:t>reálně dosažitelný </a:t>
            </a:r>
            <a:r>
              <a:rPr lang="cs-CZ" sz="2000" dirty="0"/>
              <a:t>v daném čase a za daných podmínek,</a:t>
            </a:r>
          </a:p>
          <a:p>
            <a:pPr marL="414000" lvl="1" indent="0">
              <a:lnSpc>
                <a:spcPct val="100000"/>
              </a:lnSpc>
              <a:spcBef>
                <a:spcPts val="600"/>
              </a:spcBef>
              <a:spcAft>
                <a:spcPts val="600"/>
              </a:spcAft>
              <a:buNone/>
            </a:pPr>
            <a:r>
              <a:rPr lang="cs-CZ" sz="2000" dirty="0"/>
              <a:t>	</a:t>
            </a:r>
            <a:r>
              <a:rPr lang="cs-CZ" sz="2000" b="1" dirty="0"/>
              <a:t>2) měřitelný</a:t>
            </a:r>
            <a:r>
              <a:rPr lang="cs-CZ" sz="2000" dirty="0"/>
              <a:t>, aby bylo možné po ukončení projektu prokázat jeho naplnění pomocí kvantifikovaných údajů.</a:t>
            </a:r>
          </a:p>
          <a:p>
            <a:pPr lvl="1">
              <a:lnSpc>
                <a:spcPct val="100000"/>
              </a:lnSpc>
              <a:spcBef>
                <a:spcPts val="600"/>
              </a:spcBef>
              <a:spcAft>
                <a:spcPts val="600"/>
              </a:spcAft>
            </a:pPr>
            <a:r>
              <a:rPr lang="cs-CZ" sz="2000" b="1" dirty="0"/>
              <a:t>Cíle projektu dělíme na:</a:t>
            </a:r>
          </a:p>
          <a:p>
            <a:pPr marL="0" indent="0" hangingPunct="0">
              <a:lnSpc>
                <a:spcPct val="100000"/>
              </a:lnSpc>
              <a:spcBef>
                <a:spcPts val="600"/>
              </a:spcBef>
              <a:spcAft>
                <a:spcPts val="600"/>
              </a:spcAft>
              <a:buNone/>
            </a:pPr>
            <a:r>
              <a:rPr lang="cs-CZ" sz="2000" b="1" dirty="0"/>
              <a:t>	1) Hlavní </a:t>
            </a:r>
            <a:r>
              <a:rPr lang="cs-CZ" sz="2000" dirty="0"/>
              <a:t>= “globální změna“, ke které projekt přispívá - formulován obecněji, </a:t>
            </a:r>
          </a:p>
          <a:p>
            <a:pPr marL="0" indent="0" hangingPunct="0">
              <a:lnSpc>
                <a:spcPct val="100000"/>
              </a:lnSpc>
              <a:spcBef>
                <a:spcPts val="600"/>
              </a:spcBef>
              <a:spcAft>
                <a:spcPts val="600"/>
              </a:spcAft>
              <a:buNone/>
            </a:pPr>
            <a:r>
              <a:rPr lang="cs-CZ" sz="2000" dirty="0"/>
              <a:t>	</a:t>
            </a:r>
            <a:r>
              <a:rPr lang="cs-CZ" sz="2000" b="1" dirty="0"/>
              <a:t>2) Specifické </a:t>
            </a:r>
            <a:r>
              <a:rPr lang="cs-CZ" sz="2000" dirty="0"/>
              <a:t>= konkrétní změny, které projekt přinese (SMART).</a:t>
            </a:r>
          </a:p>
          <a:p>
            <a:pPr marL="0" lvl="1" indent="0">
              <a:lnSpc>
                <a:spcPts val="2880"/>
              </a:lnSpc>
              <a:spcBef>
                <a:spcPts val="600"/>
              </a:spcBef>
              <a:spcAft>
                <a:spcPts val="600"/>
              </a:spcAft>
              <a:buSzPct val="100000"/>
              <a:buNone/>
            </a:pPr>
            <a:r>
              <a:rPr lang="cs-CZ" sz="2000" b="1" dirty="0"/>
              <a:t>Doporučení:</a:t>
            </a:r>
            <a:endParaRPr lang="cs-CZ" sz="2000" dirty="0"/>
          </a:p>
          <a:p>
            <a:pPr algn="just" hangingPunct="0">
              <a:spcBef>
                <a:spcPts val="600"/>
              </a:spcBef>
              <a:spcAft>
                <a:spcPts val="600"/>
              </a:spcAft>
            </a:pPr>
            <a:r>
              <a:rPr lang="cs-CZ" sz="2000" dirty="0"/>
              <a:t>při vytyčování cílů vycházejte z potřeb (inverzně: problémů), které jste si předem definovali: splnění vytyčeného cíle = naplnění definované potřeby (= odstranění popsaného problému),</a:t>
            </a:r>
          </a:p>
          <a:p>
            <a:pPr algn="just" hangingPunct="0">
              <a:spcBef>
                <a:spcPts val="600"/>
              </a:spcBef>
              <a:spcAft>
                <a:spcPts val="600"/>
              </a:spcAft>
            </a:pPr>
            <a:r>
              <a:rPr lang="cs-CZ" sz="2000" dirty="0"/>
              <a:t>dbejte na dosažitelnost cílů (již při vytyčování cílů musíte mít představu o aktivitách),</a:t>
            </a:r>
          </a:p>
          <a:p>
            <a:pPr algn="just" hangingPunct="0">
              <a:spcBef>
                <a:spcPts val="600"/>
              </a:spcBef>
              <a:spcAft>
                <a:spcPts val="600"/>
              </a:spcAft>
            </a:pPr>
            <a:r>
              <a:rPr lang="cs-CZ" sz="2000" dirty="0"/>
              <a:t>dbejte na měřitelnost cílů (při formulaci cílů se ptejte, zda splnění takto formulovaného cíle lze nějak prokázat/změřit).</a:t>
            </a:r>
          </a:p>
          <a:p>
            <a:endParaRPr lang="cs-CZ" dirty="0"/>
          </a:p>
        </p:txBody>
      </p:sp>
    </p:spTree>
    <p:extLst>
      <p:ext uri="{BB962C8B-B14F-4D97-AF65-F5344CB8AC3E}">
        <p14:creationId xmlns:p14="http://schemas.microsoft.com/office/powerpoint/2010/main" val="2777650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64284-7132-4135-ADFA-9B9E7F2BC0AA}"/>
              </a:ext>
            </a:extLst>
          </p:cNvPr>
          <p:cNvSpPr>
            <a:spLocks noGrp="1"/>
          </p:cNvSpPr>
          <p:nvPr>
            <p:ph type="title"/>
          </p:nvPr>
        </p:nvSpPr>
        <p:spPr>
          <a:xfrm>
            <a:off x="838200" y="137161"/>
            <a:ext cx="10515600" cy="1082040"/>
          </a:xfrm>
        </p:spPr>
        <p:txBody>
          <a:bodyPr/>
          <a:lstStyle/>
          <a:p>
            <a:r>
              <a:rPr lang="cs-CZ" b="1" dirty="0">
                <a:latin typeface="Corbel" panose="020B0503020204020204" pitchFamily="34" charset="0"/>
              </a:rPr>
              <a:t>Příprava žádosti o podporu</a:t>
            </a:r>
            <a:endParaRPr lang="cs-CZ" dirty="0"/>
          </a:p>
        </p:txBody>
      </p:sp>
      <p:sp>
        <p:nvSpPr>
          <p:cNvPr id="3" name="Zástupný symbol pro obsah 2">
            <a:extLst>
              <a:ext uri="{FF2B5EF4-FFF2-40B4-BE49-F238E27FC236}">
                <a16:creationId xmlns:a16="http://schemas.microsoft.com/office/drawing/2014/main" id="{97EB815C-5B78-4133-9526-BF245791CDA1}"/>
              </a:ext>
            </a:extLst>
          </p:cNvPr>
          <p:cNvSpPr>
            <a:spLocks noGrp="1"/>
          </p:cNvSpPr>
          <p:nvPr>
            <p:ph idx="1"/>
          </p:nvPr>
        </p:nvSpPr>
        <p:spPr>
          <a:xfrm>
            <a:off x="389965" y="1219200"/>
            <a:ext cx="11282082" cy="5638799"/>
          </a:xfrm>
        </p:spPr>
        <p:txBody>
          <a:bodyPr>
            <a:normAutofit/>
          </a:bodyPr>
          <a:lstStyle/>
          <a:p>
            <a:pPr marL="0" indent="0">
              <a:spcBef>
                <a:spcPts val="600"/>
              </a:spcBef>
              <a:spcAft>
                <a:spcPts val="600"/>
              </a:spcAft>
              <a:buNone/>
            </a:pPr>
            <a:r>
              <a:rPr lang="cs-CZ" b="1" cap="all" dirty="0">
                <a:latin typeface="Corbel" panose="020B0503020204020204" pitchFamily="34" charset="0"/>
              </a:rPr>
              <a:t>2. Jak toho chceme dosáhnout?</a:t>
            </a:r>
          </a:p>
          <a:p>
            <a:pPr lvl="1">
              <a:spcBef>
                <a:spcPts val="600"/>
              </a:spcBef>
              <a:spcAft>
                <a:spcPts val="600"/>
              </a:spcAft>
            </a:pPr>
            <a:r>
              <a:rPr lang="cs-CZ" sz="1800" dirty="0">
                <a:latin typeface="Corbel" panose="020B0503020204020204" pitchFamily="34" charset="0"/>
              </a:rPr>
              <a:t>V rámci přípravy projektu je nutné </a:t>
            </a:r>
            <a:r>
              <a:rPr lang="cs-CZ" sz="1800" b="1" dirty="0">
                <a:latin typeface="Corbel" panose="020B0503020204020204" pitchFamily="34" charset="0"/>
              </a:rPr>
              <a:t>definovat aktivity </a:t>
            </a:r>
            <a:r>
              <a:rPr lang="cs-CZ" sz="1800" dirty="0">
                <a:latin typeface="Corbel" panose="020B0503020204020204" pitchFamily="34" charset="0"/>
              </a:rPr>
              <a:t>(strategii), kterými bude projekt realizován.</a:t>
            </a:r>
          </a:p>
          <a:p>
            <a:pPr lvl="1"/>
            <a:r>
              <a:rPr lang="cs-CZ" sz="2000" b="1" dirty="0">
                <a:latin typeface="Corbel" panose="020B0503020204020204" pitchFamily="34" charset="0"/>
              </a:rPr>
              <a:t>Aktivity </a:t>
            </a:r>
            <a:r>
              <a:rPr lang="cs-CZ" sz="2000" dirty="0">
                <a:latin typeface="Corbel" panose="020B0503020204020204" pitchFamily="34" charset="0"/>
              </a:rPr>
              <a:t>mají být prostředkem k dosažení cíle projektu, mezi cíli a klíčovými aktivitami musí být propojení.</a:t>
            </a:r>
            <a:endParaRPr lang="cs-CZ" sz="1800" dirty="0">
              <a:latin typeface="Corbel" panose="020B0503020204020204" pitchFamily="34" charset="0"/>
            </a:endParaRPr>
          </a:p>
          <a:p>
            <a:pPr marL="457200" lvl="1" indent="0">
              <a:lnSpc>
                <a:spcPct val="150000"/>
              </a:lnSpc>
              <a:spcAft>
                <a:spcPts val="600"/>
              </a:spcAft>
              <a:buNone/>
            </a:pPr>
            <a:r>
              <a:rPr lang="cs-CZ" sz="2000" b="1" dirty="0">
                <a:latin typeface="Corbel" panose="020B0503020204020204" pitchFamily="34" charset="0"/>
              </a:rPr>
              <a:t>Doporučení:</a:t>
            </a:r>
            <a:br>
              <a:rPr lang="cs-CZ" dirty="0">
                <a:latin typeface="Corbel" panose="020B0503020204020204" pitchFamily="34" charset="0"/>
              </a:rPr>
            </a:br>
            <a:r>
              <a:rPr lang="cs-CZ" sz="1800" dirty="0">
                <a:latin typeface="Corbel" panose="020B0503020204020204" pitchFamily="34" charset="0"/>
              </a:rPr>
              <a:t>* vedou k plnění cílů, jsou prostředkem, nástrojem, ne cílem samotným </a:t>
            </a:r>
            <a:br>
              <a:rPr lang="cs-CZ" sz="1800" dirty="0">
                <a:latin typeface="Corbel" panose="020B0503020204020204" pitchFamily="34" charset="0"/>
              </a:rPr>
            </a:br>
            <a:r>
              <a:rPr lang="cs-CZ" sz="1800" dirty="0">
                <a:latin typeface="Corbel" panose="020B0503020204020204" pitchFamily="34" charset="0"/>
              </a:rPr>
              <a:t>* udržujte vazbu </a:t>
            </a:r>
            <a:r>
              <a:rPr lang="cs-CZ" sz="1800" b="1" dirty="0">
                <a:latin typeface="Corbel" panose="020B0503020204020204" pitchFamily="34" charset="0"/>
              </a:rPr>
              <a:t>potřeby – cíle – aktivity</a:t>
            </a:r>
            <a:r>
              <a:rPr lang="cs-CZ" sz="1800" dirty="0">
                <a:latin typeface="Corbel" panose="020B0503020204020204" pitchFamily="34" charset="0"/>
              </a:rPr>
              <a:t>,</a:t>
            </a:r>
            <a:br>
              <a:rPr lang="cs-CZ" sz="1800" dirty="0">
                <a:latin typeface="Corbel" panose="020B0503020204020204" pitchFamily="34" charset="0"/>
              </a:rPr>
            </a:br>
            <a:r>
              <a:rPr lang="cs-CZ" sz="1800" dirty="0">
                <a:latin typeface="Corbel" panose="020B0503020204020204" pitchFamily="34" charset="0"/>
              </a:rPr>
              <a:t>* v projektu nemají co dělat aktivity, u kterých neprokážete, že slouží k naplnění cílů, ať už přímo nebo podpůrně,</a:t>
            </a:r>
            <a:br>
              <a:rPr lang="cs-CZ" sz="1800" dirty="0">
                <a:latin typeface="Corbel" panose="020B0503020204020204" pitchFamily="34" charset="0"/>
              </a:rPr>
            </a:br>
            <a:r>
              <a:rPr lang="cs-CZ" sz="1800" dirty="0">
                <a:latin typeface="Corbel" panose="020B0503020204020204" pitchFamily="34" charset="0"/>
              </a:rPr>
              <a:t>* tvoří tělo projektu,</a:t>
            </a:r>
            <a:br>
              <a:rPr lang="cs-CZ" sz="1800" dirty="0">
                <a:latin typeface="Corbel" panose="020B0503020204020204" pitchFamily="34" charset="0"/>
              </a:rPr>
            </a:br>
            <a:r>
              <a:rPr lang="cs-CZ" sz="1800" dirty="0">
                <a:latin typeface="Corbel" panose="020B0503020204020204" pitchFamily="34" charset="0"/>
              </a:rPr>
              <a:t>* to, co se bude vlastně s cílovou skupinou a pro cílovou skupinu dělat, </a:t>
            </a:r>
            <a:br>
              <a:rPr lang="cs-CZ" sz="1800" dirty="0">
                <a:latin typeface="Corbel" panose="020B0503020204020204" pitchFamily="34" charset="0"/>
              </a:rPr>
            </a:br>
            <a:r>
              <a:rPr lang="cs-CZ" sz="1800" dirty="0">
                <a:latin typeface="Corbel" panose="020B0503020204020204" pitchFamily="34" charset="0"/>
              </a:rPr>
              <a:t>* konkrétní rozpis prací: kdo, kdy, co, jak, s kým, kde, jak často bude dělat, </a:t>
            </a:r>
            <a:br>
              <a:rPr lang="cs-CZ" sz="1800" dirty="0">
                <a:latin typeface="Corbel" panose="020B0503020204020204" pitchFamily="34" charset="0"/>
              </a:rPr>
            </a:br>
            <a:r>
              <a:rPr lang="cs-CZ" sz="1800" dirty="0">
                <a:latin typeface="Corbel" panose="020B0503020204020204" pitchFamily="34" charset="0"/>
              </a:rPr>
              <a:t>* shluky podobných dílčích aktivit = </a:t>
            </a:r>
            <a:r>
              <a:rPr lang="cs-CZ" sz="1800" b="1" dirty="0">
                <a:latin typeface="Corbel" panose="020B0503020204020204" pitchFamily="34" charset="0"/>
              </a:rPr>
              <a:t>klíčové aktivity</a:t>
            </a:r>
            <a:r>
              <a:rPr lang="cs-CZ" sz="1800" dirty="0">
                <a:latin typeface="Corbel" panose="020B0503020204020204" pitchFamily="34" charset="0"/>
              </a:rPr>
              <a:t> (seřaďte v žádosti chronologicky nebo v nějaké jasné logice), </a:t>
            </a:r>
            <a:endParaRPr lang="cs-CZ" sz="1800" dirty="0"/>
          </a:p>
        </p:txBody>
      </p:sp>
    </p:spTree>
    <p:extLst>
      <p:ext uri="{BB962C8B-B14F-4D97-AF65-F5344CB8AC3E}">
        <p14:creationId xmlns:p14="http://schemas.microsoft.com/office/powerpoint/2010/main" val="363303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9CE8C-E5FF-4F69-9273-A02CC09C5020}"/>
              </a:ext>
            </a:extLst>
          </p:cNvPr>
          <p:cNvSpPr>
            <a:spLocks noGrp="1"/>
          </p:cNvSpPr>
          <p:nvPr>
            <p:ph type="title"/>
          </p:nvPr>
        </p:nvSpPr>
        <p:spPr>
          <a:xfrm>
            <a:off x="838200" y="121921"/>
            <a:ext cx="10515600" cy="640079"/>
          </a:xfrm>
        </p:spPr>
        <p:txBody>
          <a:bodyPr>
            <a:normAutofit fontScale="90000"/>
          </a:bodyPr>
          <a:lstStyle/>
          <a:p>
            <a:pPr algn="ctr"/>
            <a:r>
              <a:rPr lang="cs-CZ" sz="4000" b="1" dirty="0">
                <a:latin typeface="Corbel" panose="020B0503020204020204" pitchFamily="34" charset="0"/>
              </a:rPr>
              <a:t>Příprava žádosti o podporu</a:t>
            </a:r>
          </a:p>
        </p:txBody>
      </p:sp>
      <p:sp>
        <p:nvSpPr>
          <p:cNvPr id="3" name="Zástupný symbol pro obsah 2">
            <a:extLst>
              <a:ext uri="{FF2B5EF4-FFF2-40B4-BE49-F238E27FC236}">
                <a16:creationId xmlns:a16="http://schemas.microsoft.com/office/drawing/2014/main" id="{7C6A6371-7ED1-4928-AA69-6EEF284FA389}"/>
              </a:ext>
            </a:extLst>
          </p:cNvPr>
          <p:cNvSpPr>
            <a:spLocks noGrp="1"/>
          </p:cNvSpPr>
          <p:nvPr>
            <p:ph idx="1"/>
          </p:nvPr>
        </p:nvSpPr>
        <p:spPr>
          <a:xfrm>
            <a:off x="201706" y="762000"/>
            <a:ext cx="11766176" cy="6096000"/>
          </a:xfrm>
        </p:spPr>
        <p:txBody>
          <a:bodyPr>
            <a:noAutofit/>
          </a:bodyPr>
          <a:lstStyle/>
          <a:p>
            <a:pPr marL="0" indent="0">
              <a:lnSpc>
                <a:spcPct val="170000"/>
              </a:lnSpc>
              <a:spcBef>
                <a:spcPts val="0"/>
              </a:spcBef>
              <a:buNone/>
            </a:pPr>
            <a:r>
              <a:rPr lang="cs-CZ" sz="2000" b="1" cap="all" dirty="0">
                <a:latin typeface="Corbel" panose="020B0503020204020204" pitchFamily="34" charset="0"/>
              </a:rPr>
              <a:t>3. Jak ověříme, že jsme byli úspěšní?</a:t>
            </a:r>
            <a:r>
              <a:rPr lang="cs-CZ" sz="2000" dirty="0">
                <a:latin typeface="Corbel" panose="020B0503020204020204" pitchFamily="34" charset="0"/>
              </a:rPr>
              <a:t>.</a:t>
            </a:r>
          </a:p>
          <a:p>
            <a:pPr lvl="1">
              <a:lnSpc>
                <a:spcPct val="170000"/>
              </a:lnSpc>
              <a:spcBef>
                <a:spcPts val="0"/>
              </a:spcBef>
            </a:pPr>
            <a:r>
              <a:rPr lang="cs-CZ" sz="2000" dirty="0">
                <a:latin typeface="Corbel" panose="020B0503020204020204" pitchFamily="34" charset="0"/>
              </a:rPr>
              <a:t>Základním nástrojem jsou </a:t>
            </a:r>
            <a:r>
              <a:rPr lang="cs-CZ" sz="2000" b="1" dirty="0">
                <a:latin typeface="Corbel" panose="020B0503020204020204" pitchFamily="34" charset="0"/>
              </a:rPr>
              <a:t>indikátory</a:t>
            </a:r>
            <a:r>
              <a:rPr lang="cs-CZ" sz="2000" dirty="0">
                <a:latin typeface="Corbel" panose="020B0503020204020204" pitchFamily="34" charset="0"/>
              </a:rPr>
              <a:t> OPZ.</a:t>
            </a:r>
          </a:p>
          <a:p>
            <a:pPr lvl="1">
              <a:lnSpc>
                <a:spcPct val="110000"/>
              </a:lnSpc>
              <a:spcBef>
                <a:spcPts val="0"/>
              </a:spcBef>
            </a:pPr>
            <a:r>
              <a:rPr lang="cs-CZ" sz="2000" b="1" dirty="0">
                <a:latin typeface="Corbel" panose="020B0503020204020204" pitchFamily="34" charset="0"/>
              </a:rPr>
              <a:t>U indikátorů se setkáváme s dělením na: </a:t>
            </a:r>
            <a:endParaRPr lang="cs-CZ" sz="2000" dirty="0">
              <a:latin typeface="Corbel" panose="020B0503020204020204" pitchFamily="34" charset="0"/>
            </a:endParaRPr>
          </a:p>
          <a:p>
            <a:pPr marL="414000" lvl="1" indent="0">
              <a:lnSpc>
                <a:spcPct val="110000"/>
              </a:lnSpc>
              <a:spcBef>
                <a:spcPts val="0"/>
              </a:spcBef>
              <a:buNone/>
            </a:pPr>
            <a:r>
              <a:rPr lang="cs-CZ" sz="2000" dirty="0">
                <a:latin typeface="Corbel" panose="020B0503020204020204" pitchFamily="34" charset="0"/>
              </a:rPr>
              <a:t>	</a:t>
            </a:r>
            <a:r>
              <a:rPr lang="cs-CZ" sz="2000" b="1" dirty="0">
                <a:latin typeface="Corbel" panose="020B0503020204020204" pitchFamily="34" charset="0"/>
              </a:rPr>
              <a:t>1) Výstupy </a:t>
            </a:r>
            <a:r>
              <a:rPr lang="cs-CZ" sz="2000" dirty="0">
                <a:latin typeface="Corbel" panose="020B0503020204020204" pitchFamily="34" charset="0"/>
              </a:rPr>
              <a:t>= indikátory se závazkem,</a:t>
            </a:r>
          </a:p>
          <a:p>
            <a:pPr marL="414000" lvl="1" indent="0">
              <a:lnSpc>
                <a:spcPct val="110000"/>
              </a:lnSpc>
              <a:spcBef>
                <a:spcPts val="0"/>
              </a:spcBef>
              <a:buNone/>
            </a:pPr>
            <a:r>
              <a:rPr lang="cs-CZ" sz="2000" b="1" dirty="0">
                <a:latin typeface="Corbel" panose="020B0503020204020204" pitchFamily="34" charset="0"/>
              </a:rPr>
              <a:t>	2) Výsledky </a:t>
            </a:r>
            <a:r>
              <a:rPr lang="cs-CZ" sz="2000" dirty="0">
                <a:latin typeface="Corbel" panose="020B0503020204020204" pitchFamily="34" charset="0"/>
              </a:rPr>
              <a:t>= indikátory bez závazku, ale je nutné je sledovat.</a:t>
            </a:r>
          </a:p>
          <a:p>
            <a:pPr marL="0" lvl="1" indent="0">
              <a:lnSpc>
                <a:spcPct val="110000"/>
              </a:lnSpc>
              <a:spcBef>
                <a:spcPts val="0"/>
              </a:spcBef>
              <a:buSzPct val="100000"/>
              <a:buNone/>
            </a:pPr>
            <a:r>
              <a:rPr lang="cs-CZ" sz="2000" b="1" dirty="0">
                <a:latin typeface="Corbel" panose="020B0503020204020204" pitchFamily="34" charset="0"/>
              </a:rPr>
              <a:t>Doporučení:</a:t>
            </a:r>
            <a:endParaRPr lang="cs-CZ" sz="2000" dirty="0">
              <a:latin typeface="Corbel" panose="020B0503020204020204" pitchFamily="34" charset="0"/>
            </a:endParaRPr>
          </a:p>
          <a:p>
            <a:pPr hangingPunct="0">
              <a:lnSpc>
                <a:spcPct val="110000"/>
              </a:lnSpc>
              <a:spcBef>
                <a:spcPts val="0"/>
              </a:spcBef>
            </a:pPr>
            <a:r>
              <a:rPr lang="cs-CZ" sz="2000" dirty="0">
                <a:latin typeface="Corbel" panose="020B0503020204020204" pitchFamily="34" charset="0"/>
              </a:rPr>
              <a:t>každá aktivita musí mít nějaký konkrétní, měřitelný a dokladovatelný výstup,</a:t>
            </a:r>
          </a:p>
          <a:p>
            <a:pPr hangingPunct="0">
              <a:lnSpc>
                <a:spcPct val="110000"/>
              </a:lnSpc>
              <a:spcBef>
                <a:spcPts val="0"/>
              </a:spcBef>
            </a:pPr>
            <a:r>
              <a:rPr lang="cs-CZ" sz="2000" dirty="0">
                <a:latin typeface="Corbel" panose="020B0503020204020204" pitchFamily="34" charset="0"/>
              </a:rPr>
              <a:t>indikátory jsou ukazatele úspěchu, naplnění cíle, a to v předem stanovené míře, </a:t>
            </a:r>
            <a:br>
              <a:rPr lang="cs-CZ" sz="2000" dirty="0">
                <a:latin typeface="Corbel" panose="020B0503020204020204" pitchFamily="34" charset="0"/>
              </a:rPr>
            </a:br>
            <a:r>
              <a:rPr lang="cs-CZ" sz="2000" dirty="0">
                <a:latin typeface="Corbel" panose="020B0503020204020204" pitchFamily="34" charset="0"/>
              </a:rPr>
              <a:t>např. 5 rekvalifikovaných osob – doloženo smlouvami s účastníky a prezenčními listinami.</a:t>
            </a:r>
          </a:p>
          <a:p>
            <a:pPr lvl="1">
              <a:spcBef>
                <a:spcPts val="0"/>
              </a:spcBef>
            </a:pPr>
            <a:r>
              <a:rPr lang="cs-CZ" sz="2000" dirty="0">
                <a:latin typeface="Corbel" panose="020B0503020204020204" pitchFamily="34" charset="0"/>
              </a:rPr>
              <a:t>V rámci přípravy projektu je dále nutné promýšlet veškerá možná </a:t>
            </a:r>
            <a:r>
              <a:rPr lang="cs-CZ" sz="2000" b="1" dirty="0">
                <a:latin typeface="Corbel" panose="020B0503020204020204" pitchFamily="34" charset="0"/>
              </a:rPr>
              <a:t>rizika</a:t>
            </a:r>
            <a:r>
              <a:rPr lang="cs-CZ" sz="2000" dirty="0">
                <a:latin typeface="Corbel" panose="020B0503020204020204" pitchFamily="34" charset="0"/>
              </a:rPr>
              <a:t>.</a:t>
            </a:r>
          </a:p>
          <a:p>
            <a:pPr marL="0" lvl="1" indent="0">
              <a:lnSpc>
                <a:spcPct val="120000"/>
              </a:lnSpc>
              <a:spcBef>
                <a:spcPts val="0"/>
              </a:spcBef>
              <a:buSzPct val="100000"/>
              <a:buNone/>
            </a:pPr>
            <a:r>
              <a:rPr lang="cs-CZ" sz="2000" b="1" dirty="0">
                <a:latin typeface="Corbel" panose="020B0503020204020204" pitchFamily="34" charset="0"/>
              </a:rPr>
              <a:t>Doporučení:</a:t>
            </a:r>
          </a:p>
          <a:p>
            <a:pPr algn="just" hangingPunct="0">
              <a:lnSpc>
                <a:spcPct val="120000"/>
              </a:lnSpc>
              <a:spcBef>
                <a:spcPts val="0"/>
              </a:spcBef>
            </a:pPr>
            <a:r>
              <a:rPr lang="cs-CZ" sz="2000" dirty="0">
                <a:latin typeface="Corbel" panose="020B0503020204020204" pitchFamily="34" charset="0"/>
              </a:rPr>
              <a:t>pojmenujte rizika úspěšné realizace projektu,</a:t>
            </a:r>
          </a:p>
          <a:p>
            <a:pPr algn="just" hangingPunct="0">
              <a:lnSpc>
                <a:spcPct val="120000"/>
              </a:lnSpc>
              <a:spcBef>
                <a:spcPts val="0"/>
              </a:spcBef>
            </a:pPr>
            <a:r>
              <a:rPr lang="cs-CZ" sz="2000" dirty="0">
                <a:latin typeface="Corbel" panose="020B0503020204020204" pitchFamily="34" charset="0"/>
              </a:rPr>
              <a:t>popište způsoby eliminace těchto rizik či záložní strategie v případě, že se rizika naplní,</a:t>
            </a:r>
          </a:p>
          <a:p>
            <a:pPr algn="just" hangingPunct="0">
              <a:lnSpc>
                <a:spcPct val="120000"/>
              </a:lnSpc>
              <a:spcBef>
                <a:spcPts val="0"/>
              </a:spcBef>
            </a:pPr>
            <a:r>
              <a:rPr lang="cs-CZ" sz="2000" b="1" dirty="0">
                <a:latin typeface="Corbel" panose="020B0503020204020204" pitchFamily="34" charset="0"/>
              </a:rPr>
              <a:t>rozlište: rizika na straně cílové skupiny </a:t>
            </a:r>
            <a:r>
              <a:rPr lang="cs-CZ" sz="2000" dirty="0">
                <a:latin typeface="Corbel" panose="020B0503020204020204" pitchFamily="34" charset="0"/>
              </a:rPr>
              <a:t>(např. demotivace, fluktuace, nepřipraveno</a:t>
            </a:r>
          </a:p>
          <a:p>
            <a:pPr marL="0" indent="0" algn="just" hangingPunct="0">
              <a:lnSpc>
                <a:spcPct val="120000"/>
              </a:lnSpc>
              <a:spcBef>
                <a:spcPts val="0"/>
              </a:spcBef>
              <a:buNone/>
            </a:pPr>
            <a:r>
              <a:rPr lang="cs-CZ" sz="2000" b="1" dirty="0">
                <a:latin typeface="Corbel" panose="020B0503020204020204" pitchFamily="34" charset="0"/>
              </a:rPr>
              <a:t>                   rizika na straně realizátora </a:t>
            </a:r>
            <a:r>
              <a:rPr lang="cs-CZ" sz="2000" dirty="0">
                <a:latin typeface="Corbel" panose="020B0503020204020204" pitchFamily="34" charset="0"/>
              </a:rPr>
              <a:t>(např. málo kreativní tým, nízká kvalifikace, neznalost terénu, fluktuace),</a:t>
            </a:r>
          </a:p>
          <a:p>
            <a:pPr marL="414000" lvl="1" indent="0" algn="just" hangingPunct="0">
              <a:lnSpc>
                <a:spcPct val="120000"/>
              </a:lnSpc>
              <a:spcBef>
                <a:spcPts val="0"/>
              </a:spcBef>
              <a:buNone/>
            </a:pPr>
            <a:r>
              <a:rPr lang="cs-CZ" sz="2000" b="1" dirty="0">
                <a:latin typeface="Corbel" panose="020B0503020204020204" pitchFamily="34" charset="0"/>
              </a:rPr>
              <a:t>            vnější rizika </a:t>
            </a:r>
            <a:r>
              <a:rPr lang="cs-CZ" sz="2000" dirty="0">
                <a:latin typeface="Corbel" panose="020B0503020204020204" pitchFamily="34" charset="0"/>
              </a:rPr>
              <a:t>(např. ekonomická krize, komunální volby).</a:t>
            </a:r>
          </a:p>
        </p:txBody>
      </p:sp>
    </p:spTree>
    <p:extLst>
      <p:ext uri="{BB962C8B-B14F-4D97-AF65-F5344CB8AC3E}">
        <p14:creationId xmlns:p14="http://schemas.microsoft.com/office/powerpoint/2010/main" val="3187892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94371D-BB72-4F0F-92B6-972068B5EE03}"/>
              </a:ext>
            </a:extLst>
          </p:cNvPr>
          <p:cNvSpPr>
            <a:spLocks noGrp="1"/>
          </p:cNvSpPr>
          <p:nvPr>
            <p:ph type="title"/>
          </p:nvPr>
        </p:nvSpPr>
        <p:spPr/>
        <p:txBody>
          <a:bodyPr/>
          <a:lstStyle/>
          <a:p>
            <a:pPr algn="ctr"/>
            <a:r>
              <a:rPr lang="cs-CZ" b="1" dirty="0">
                <a:latin typeface="Corbel" panose="020B0503020204020204" pitchFamily="34" charset="0"/>
              </a:rPr>
              <a:t>Povinná</a:t>
            </a:r>
            <a:r>
              <a:rPr lang="cs-CZ" b="1" dirty="0"/>
              <a:t> </a:t>
            </a:r>
            <a:r>
              <a:rPr lang="cs-CZ" b="1" dirty="0">
                <a:latin typeface="Corbel" panose="020B0503020204020204" pitchFamily="34" charset="0"/>
              </a:rPr>
              <a:t>publicita</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6B07FF5A-73A5-421B-902E-24CECE0E94AA}"/>
              </a:ext>
            </a:extLst>
          </p:cNvPr>
          <p:cNvSpPr>
            <a:spLocks noGrp="1"/>
          </p:cNvSpPr>
          <p:nvPr>
            <p:ph idx="1"/>
          </p:nvPr>
        </p:nvSpPr>
        <p:spPr>
          <a:xfrm>
            <a:off x="838200" y="1825624"/>
            <a:ext cx="10515600" cy="4778375"/>
          </a:xfrm>
        </p:spPr>
        <p:txBody>
          <a:bodyPr>
            <a:normAutofit lnSpcReduction="10000"/>
          </a:bodyPr>
          <a:lstStyle/>
          <a:p>
            <a:pPr>
              <a:lnSpc>
                <a:spcPct val="100000"/>
              </a:lnSpc>
              <a:spcBef>
                <a:spcPts val="1200"/>
              </a:spcBef>
            </a:pPr>
            <a:r>
              <a:rPr lang="cs-CZ" sz="2400" dirty="0"/>
              <a:t>Alespoň 1 povinný plakát min. A3 s informacemi o projektu – je možno využít el. šablonu z </a:t>
            </a:r>
            <a:r>
              <a:rPr lang="cs-CZ" sz="2400" b="1" dirty="0"/>
              <a:t>www.esfcr.cz </a:t>
            </a:r>
          </a:p>
          <a:p>
            <a:pPr>
              <a:lnSpc>
                <a:spcPct val="100000"/>
              </a:lnSpc>
              <a:spcBef>
                <a:spcPts val="1200"/>
              </a:spcBef>
            </a:pPr>
            <a:r>
              <a:rPr lang="cs-CZ" sz="2400" dirty="0"/>
              <a:t>Po celou dobu realizace projektu </a:t>
            </a:r>
          </a:p>
          <a:p>
            <a:pPr>
              <a:lnSpc>
                <a:spcPct val="100000"/>
              </a:lnSpc>
              <a:spcBef>
                <a:spcPts val="1200"/>
              </a:spcBef>
            </a:pPr>
            <a:r>
              <a:rPr lang="cs-CZ" sz="2400" dirty="0"/>
              <a:t>V místě realizace projektu snadno viditelném pro veřejnost, např. vstupní prostory budovy </a:t>
            </a:r>
          </a:p>
          <a:p>
            <a:pPr marL="0" indent="0">
              <a:lnSpc>
                <a:spcPct val="100000"/>
              </a:lnSpc>
              <a:spcBef>
                <a:spcPts val="1200"/>
              </a:spcBef>
              <a:buNone/>
            </a:pPr>
            <a:r>
              <a:rPr lang="cs-CZ" sz="2400" dirty="0"/>
              <a:t>	- pokud je projekt realizován na více místech, bude umístěn na všech těchto 	místech </a:t>
            </a:r>
          </a:p>
          <a:p>
            <a:pPr marL="0" indent="0">
              <a:lnSpc>
                <a:spcPct val="100000"/>
              </a:lnSpc>
              <a:spcBef>
                <a:spcPts val="1200"/>
              </a:spcBef>
              <a:buNone/>
            </a:pPr>
            <a:r>
              <a:rPr lang="cs-CZ" sz="2400" dirty="0"/>
              <a:t>	- pokud nelze plakát umístit v místě realizace projektu, bude umístěn v sídle 	příjemce </a:t>
            </a:r>
          </a:p>
          <a:p>
            <a:pPr marL="0" indent="0">
              <a:lnSpc>
                <a:spcPct val="100000"/>
              </a:lnSpc>
              <a:spcBef>
                <a:spcPts val="1200"/>
              </a:spcBef>
              <a:buNone/>
            </a:pPr>
            <a:r>
              <a:rPr lang="cs-CZ" sz="2400" dirty="0"/>
              <a:t>	- pokud příjemce realizuje více projektů OPZ v jednom místě, je možné pro 	všechny tyto projekty umístit pouze jeden plakát </a:t>
            </a:r>
          </a:p>
          <a:p>
            <a:endParaRPr lang="cs-CZ" dirty="0"/>
          </a:p>
        </p:txBody>
      </p:sp>
    </p:spTree>
    <p:extLst>
      <p:ext uri="{BB962C8B-B14F-4D97-AF65-F5344CB8AC3E}">
        <p14:creationId xmlns:p14="http://schemas.microsoft.com/office/powerpoint/2010/main" val="17493502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7C90F-5A97-4231-B737-D49447E5CD25}"/>
              </a:ext>
            </a:extLst>
          </p:cNvPr>
          <p:cNvSpPr>
            <a:spLocks noGrp="1"/>
          </p:cNvSpPr>
          <p:nvPr>
            <p:ph type="title"/>
          </p:nvPr>
        </p:nvSpPr>
        <p:spPr>
          <a:xfrm>
            <a:off x="838200" y="217714"/>
            <a:ext cx="10515600" cy="1233716"/>
          </a:xfrm>
        </p:spPr>
        <p:txBody>
          <a:bodyPr/>
          <a:lstStyle/>
          <a:p>
            <a:pPr algn="ctr"/>
            <a:r>
              <a:rPr lang="cs-CZ" b="1" dirty="0">
                <a:latin typeface="Corbel" panose="020B0503020204020204" pitchFamily="34" charset="0"/>
              </a:rPr>
              <a:t>IS KP14+</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40A7C967-5F4A-4E24-8E3C-13125206B3B6}"/>
              </a:ext>
            </a:extLst>
          </p:cNvPr>
          <p:cNvSpPr>
            <a:spLocks noGrp="1"/>
          </p:cNvSpPr>
          <p:nvPr>
            <p:ph idx="1"/>
          </p:nvPr>
        </p:nvSpPr>
        <p:spPr>
          <a:xfrm>
            <a:off x="838200" y="1262742"/>
            <a:ext cx="10515600" cy="5377543"/>
          </a:xfrm>
        </p:spPr>
        <p:txBody>
          <a:bodyPr>
            <a:normAutofit/>
          </a:bodyPr>
          <a:lstStyle/>
          <a:p>
            <a:r>
              <a:rPr lang="cs-CZ" sz="2400" dirty="0">
                <a:latin typeface="Corbel" panose="020B0503020204020204" pitchFamily="34" charset="0"/>
              </a:rPr>
              <a:t>Součást monitorovacího systému pro využívání Evropských strukturálních a investičních fondů v ČR v programovém období 2014 – 2020 </a:t>
            </a:r>
          </a:p>
          <a:p>
            <a:r>
              <a:rPr lang="cs-CZ" sz="2600" dirty="0">
                <a:latin typeface="Corbel" panose="020B0503020204020204" pitchFamily="34" charset="0"/>
              </a:rPr>
              <a:t>On-line aplikace </a:t>
            </a:r>
          </a:p>
          <a:p>
            <a:pPr marL="0" indent="0">
              <a:buNone/>
            </a:pPr>
            <a:r>
              <a:rPr lang="cs-CZ" sz="2600" dirty="0">
                <a:latin typeface="Corbel" panose="020B0503020204020204" pitchFamily="34" charset="0"/>
              </a:rPr>
              <a:t>	- Nevyžaduje instalaci do PC </a:t>
            </a:r>
          </a:p>
          <a:p>
            <a:pPr marL="0" indent="0">
              <a:buNone/>
            </a:pPr>
            <a:r>
              <a:rPr lang="cs-CZ" sz="2600" dirty="0">
                <a:latin typeface="Corbel" panose="020B0503020204020204" pitchFamily="34" charset="0"/>
              </a:rPr>
              <a:t>	- V</a:t>
            </a:r>
            <a:r>
              <a:rPr lang="pt-BR" sz="2600" dirty="0">
                <a:latin typeface="Corbel" panose="020B0503020204020204" pitchFamily="34" charset="0"/>
              </a:rPr>
              <a:t>yžaduje registraci s platnou emailovou adresou a tel</a:t>
            </a:r>
            <a:r>
              <a:rPr lang="cs-CZ" sz="2600" dirty="0">
                <a:latin typeface="Corbel" panose="020B0503020204020204" pitchFamily="34" charset="0"/>
              </a:rPr>
              <a:t>.</a:t>
            </a:r>
            <a:r>
              <a:rPr lang="pt-BR" sz="2600" dirty="0">
                <a:latin typeface="Corbel" panose="020B0503020204020204" pitchFamily="34" charset="0"/>
              </a:rPr>
              <a:t> číslem </a:t>
            </a:r>
          </a:p>
          <a:p>
            <a:r>
              <a:rPr lang="cs-CZ" sz="2600" dirty="0">
                <a:latin typeface="Corbel" panose="020B0503020204020204" pitchFamily="34" charset="0"/>
              </a:rPr>
              <a:t>Edukační videa </a:t>
            </a:r>
          </a:p>
          <a:p>
            <a:pPr marL="0" indent="0">
              <a:buNone/>
            </a:pPr>
            <a:r>
              <a:rPr lang="cs-CZ" sz="2400" dirty="0">
                <a:latin typeface="Corbel" panose="020B0503020204020204" pitchFamily="34" charset="0"/>
                <a:hlinkClick r:id="rId2"/>
              </a:rPr>
              <a:t>http://strukturalni-fondy.cz/cs/jak-na-projekt/Elektronicka-zadost/Edukacni-videa</a:t>
            </a:r>
            <a:r>
              <a:rPr lang="cs-CZ" sz="2400" dirty="0">
                <a:latin typeface="Corbel" panose="020B0503020204020204" pitchFamily="34" charset="0"/>
              </a:rPr>
              <a:t> </a:t>
            </a:r>
          </a:p>
          <a:p>
            <a:r>
              <a:rPr lang="cs-CZ" sz="2600" dirty="0">
                <a:latin typeface="Corbel" panose="020B0503020204020204" pitchFamily="34" charset="0"/>
              </a:rPr>
              <a:t>Pokyny k vyplnění žádosti v IS KP14+ </a:t>
            </a:r>
          </a:p>
          <a:p>
            <a:pPr marL="0" indent="0">
              <a:buNone/>
            </a:pPr>
            <a:r>
              <a:rPr lang="cs-CZ" sz="2400" dirty="0">
                <a:latin typeface="Corbel" panose="020B0503020204020204" pitchFamily="34" charset="0"/>
                <a:hlinkClick r:id="rId3"/>
              </a:rPr>
              <a:t>https://www.esfcr.cz/formulare-a-pokyny-potrebne-v-ramci-pripravy-zadosti-o-podporu-opz/-/dokument/797956</a:t>
            </a:r>
            <a:endParaRPr lang="cs-CZ" sz="2400" dirty="0">
              <a:latin typeface="Corbel" panose="020B0503020204020204" pitchFamily="34" charset="0"/>
            </a:endParaRPr>
          </a:p>
          <a:p>
            <a:pPr marL="0" indent="0">
              <a:buNone/>
            </a:pPr>
            <a:endParaRPr lang="cs-CZ" sz="2400" dirty="0">
              <a:latin typeface="Corbel" panose="020B0503020204020204" pitchFamily="34" charset="0"/>
            </a:endParaRPr>
          </a:p>
          <a:p>
            <a:pPr marL="0" indent="0">
              <a:buNone/>
            </a:pPr>
            <a:r>
              <a:rPr lang="cs-CZ" sz="2600" b="1" dirty="0">
                <a:latin typeface="Corbel" panose="020B0503020204020204" pitchFamily="34" charset="0"/>
              </a:rPr>
              <a:t>         K práci v IS KP14+ budou nápomocni pracovníci kanceláře MAS !</a:t>
            </a:r>
            <a:endParaRPr lang="cs-CZ" sz="2600" dirty="0">
              <a:latin typeface="Corbel" panose="020B0503020204020204" pitchFamily="34" charset="0"/>
            </a:endParaRPr>
          </a:p>
          <a:p>
            <a:endParaRPr lang="cs-CZ" dirty="0">
              <a:latin typeface="Corbel" panose="020B0503020204020204" pitchFamily="34" charset="0"/>
            </a:endParaRPr>
          </a:p>
        </p:txBody>
      </p:sp>
    </p:spTree>
    <p:extLst>
      <p:ext uri="{BB962C8B-B14F-4D97-AF65-F5344CB8AC3E}">
        <p14:creationId xmlns:p14="http://schemas.microsoft.com/office/powerpoint/2010/main" val="2283306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B1B544-1C46-43B3-A83E-FBA9BE978C1A}"/>
              </a:ext>
            </a:extLst>
          </p:cNvPr>
          <p:cNvSpPr>
            <a:spLocks noGrp="1"/>
          </p:cNvSpPr>
          <p:nvPr>
            <p:ph type="title"/>
          </p:nvPr>
        </p:nvSpPr>
        <p:spPr>
          <a:xfrm>
            <a:off x="838200" y="130629"/>
            <a:ext cx="10515600" cy="1030515"/>
          </a:xfrm>
        </p:spPr>
        <p:txBody>
          <a:bodyPr/>
          <a:lstStyle/>
          <a:p>
            <a:pPr algn="ctr"/>
            <a:r>
              <a:rPr lang="cs-CZ" b="1">
                <a:latin typeface="Corbel" panose="020B0503020204020204" pitchFamily="34" charset="0"/>
              </a:rPr>
              <a:t>IS KP14+</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946A9823-B38B-49B3-976A-C7B0F7DC973F}"/>
              </a:ext>
            </a:extLst>
          </p:cNvPr>
          <p:cNvSpPr>
            <a:spLocks noGrp="1"/>
          </p:cNvSpPr>
          <p:nvPr>
            <p:ph idx="1"/>
          </p:nvPr>
        </p:nvSpPr>
        <p:spPr>
          <a:xfrm>
            <a:off x="838200" y="1349829"/>
            <a:ext cx="10515600" cy="4827134"/>
          </a:xfrm>
        </p:spPr>
        <p:txBody>
          <a:bodyPr>
            <a:normAutofit/>
          </a:bodyPr>
          <a:lstStyle/>
          <a:p>
            <a:pPr>
              <a:lnSpc>
                <a:spcPct val="100000"/>
              </a:lnSpc>
              <a:spcBef>
                <a:spcPts val="1200"/>
              </a:spcBef>
            </a:pPr>
            <a:r>
              <a:rPr lang="cs-CZ" sz="2400" dirty="0">
                <a:latin typeface="Corbel" panose="020B0503020204020204" pitchFamily="34" charset="0"/>
              </a:rPr>
              <a:t>Uživatel vyplňuje záložky postupně !!! Podle navigačního menu v levé části obrazovky – jednou vepsaná data se propisují do dalších záložek, či umožní zaktivnění některých neaktivních záložek.</a:t>
            </a:r>
          </a:p>
          <a:p>
            <a:pPr>
              <a:lnSpc>
                <a:spcPct val="100000"/>
              </a:lnSpc>
              <a:spcBef>
                <a:spcPts val="1200"/>
              </a:spcBef>
            </a:pPr>
            <a:r>
              <a:rPr lang="cs-CZ" sz="2400" dirty="0">
                <a:latin typeface="Corbel" panose="020B0503020204020204" pitchFamily="34" charset="0"/>
              </a:rPr>
              <a:t>Žluté pole = povinná</a:t>
            </a:r>
          </a:p>
          <a:p>
            <a:pPr>
              <a:lnSpc>
                <a:spcPct val="100000"/>
              </a:lnSpc>
              <a:spcBef>
                <a:spcPts val="1200"/>
              </a:spcBef>
            </a:pPr>
            <a:r>
              <a:rPr lang="cs-CZ" sz="2400" dirty="0">
                <a:latin typeface="Corbel" panose="020B0503020204020204" pitchFamily="34" charset="0"/>
              </a:rPr>
              <a:t>Šedivé pole = volitelná (zpřístupní se podle dat vyplňovaných během žádosti, nebo nejsou podle zadaných dat povinná)</a:t>
            </a:r>
          </a:p>
          <a:p>
            <a:pPr>
              <a:lnSpc>
                <a:spcPct val="100000"/>
              </a:lnSpc>
              <a:spcBef>
                <a:spcPts val="1200"/>
              </a:spcBef>
            </a:pPr>
            <a:r>
              <a:rPr lang="cs-CZ" sz="2400" dirty="0">
                <a:latin typeface="Corbel" panose="020B0503020204020204" pitchFamily="34" charset="0"/>
              </a:rPr>
              <a:t>Bílé pole = vyplňuje systém</a:t>
            </a:r>
          </a:p>
          <a:p>
            <a:pPr marL="0" indent="0">
              <a:buNone/>
            </a:pPr>
            <a:endParaRPr lang="cs-CZ" sz="2400" dirty="0">
              <a:latin typeface="Corbel" panose="020B0503020204020204" pitchFamily="34" charset="0"/>
            </a:endParaRPr>
          </a:p>
          <a:p>
            <a:pPr marL="0" indent="0">
              <a:buNone/>
            </a:pPr>
            <a:r>
              <a:rPr lang="cs-CZ" sz="2400" b="1" dirty="0">
                <a:latin typeface="Corbel" panose="020B0503020204020204" pitchFamily="34" charset="0"/>
              </a:rPr>
              <a:t>UKLÁDAT! </a:t>
            </a:r>
            <a:r>
              <a:rPr lang="cs-CZ" sz="2400" dirty="0">
                <a:latin typeface="Corbel" panose="020B0503020204020204" pitchFamily="34" charset="0"/>
              </a:rPr>
              <a:t>Každou vyplněnou záložku, či delší textové pole před jeho opuštěním uložte.</a:t>
            </a:r>
          </a:p>
          <a:p>
            <a:endParaRPr lang="cs-CZ" dirty="0"/>
          </a:p>
        </p:txBody>
      </p:sp>
    </p:spTree>
    <p:extLst>
      <p:ext uri="{BB962C8B-B14F-4D97-AF65-F5344CB8AC3E}">
        <p14:creationId xmlns:p14="http://schemas.microsoft.com/office/powerpoint/2010/main" val="2283209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268203-FAB8-4006-B031-763B1A7F22B6}"/>
              </a:ext>
            </a:extLst>
          </p:cNvPr>
          <p:cNvSpPr>
            <a:spLocks noGrp="1"/>
          </p:cNvSpPr>
          <p:nvPr>
            <p:ph type="title"/>
          </p:nvPr>
        </p:nvSpPr>
        <p:spPr/>
        <p:txBody>
          <a:bodyPr>
            <a:normAutofit/>
          </a:bodyPr>
          <a:lstStyle/>
          <a:p>
            <a:pPr algn="ctr"/>
            <a:r>
              <a:rPr lang="cs-CZ" b="1">
                <a:latin typeface="Corbel" panose="020B0503020204020204" pitchFamily="34" charset="0"/>
              </a:rPr>
              <a:t>IS KP14+</a:t>
            </a:r>
            <a:br>
              <a:rPr lang="cs-CZ" b="1">
                <a:latin typeface="Corbel" panose="020B0503020204020204" pitchFamily="34" charset="0"/>
              </a:rPr>
            </a:br>
            <a:r>
              <a:rPr lang="cs-CZ" b="1">
                <a:latin typeface="Corbel" panose="020B0503020204020204" pitchFamily="34" charset="0"/>
              </a:rPr>
              <a:t>Postup při podávání žádosti</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3FD24FA1-53F0-47A7-A60C-BE6A5013CB81}"/>
              </a:ext>
            </a:extLst>
          </p:cNvPr>
          <p:cNvSpPr>
            <a:spLocks noGrp="1"/>
          </p:cNvSpPr>
          <p:nvPr>
            <p:ph idx="1"/>
          </p:nvPr>
        </p:nvSpPr>
        <p:spPr>
          <a:xfrm>
            <a:off x="838200" y="1825624"/>
            <a:ext cx="10515600" cy="5032375"/>
          </a:xfrm>
        </p:spPr>
        <p:txBody>
          <a:bodyPr/>
          <a:lstStyle/>
          <a:p>
            <a:pPr>
              <a:lnSpc>
                <a:spcPct val="100000"/>
              </a:lnSpc>
              <a:spcBef>
                <a:spcPts val="1200"/>
              </a:spcBef>
            </a:pPr>
            <a:r>
              <a:rPr lang="cs-CZ" dirty="0"/>
              <a:t>Registrace do systému IS KP14+ </a:t>
            </a:r>
          </a:p>
          <a:p>
            <a:pPr marL="0" indent="0">
              <a:lnSpc>
                <a:spcPct val="100000"/>
              </a:lnSpc>
              <a:spcBef>
                <a:spcPts val="1200"/>
              </a:spcBef>
              <a:buNone/>
            </a:pPr>
            <a:r>
              <a:rPr lang="cs-CZ" dirty="0">
                <a:hlinkClick r:id="rId2"/>
              </a:rPr>
              <a:t>https://mseu.mssf.cz/</a:t>
            </a:r>
            <a:r>
              <a:rPr lang="cs-CZ" dirty="0"/>
              <a:t> (!! Jen v prohlížeči </a:t>
            </a:r>
            <a:r>
              <a:rPr lang="cs-CZ" b="1" dirty="0"/>
              <a:t>Microsoft </a:t>
            </a:r>
            <a:r>
              <a:rPr lang="cs-CZ" b="1" dirty="0" err="1"/>
              <a:t>explorer</a:t>
            </a:r>
            <a:r>
              <a:rPr lang="cs-CZ" dirty="0"/>
              <a:t>)</a:t>
            </a:r>
          </a:p>
          <a:p>
            <a:pPr>
              <a:lnSpc>
                <a:spcPct val="100000"/>
              </a:lnSpc>
              <a:spcBef>
                <a:spcPts val="1200"/>
              </a:spcBef>
            </a:pPr>
            <a:r>
              <a:rPr lang="cs-CZ" dirty="0"/>
              <a:t>Vyplnění elektronické verze žádosti </a:t>
            </a:r>
          </a:p>
          <a:p>
            <a:pPr>
              <a:lnSpc>
                <a:spcPct val="100000"/>
              </a:lnSpc>
              <a:spcBef>
                <a:spcPts val="1200"/>
              </a:spcBef>
            </a:pPr>
            <a:r>
              <a:rPr lang="cs-CZ" dirty="0"/>
              <a:t>Finalizace elektronické verze žádosti </a:t>
            </a:r>
          </a:p>
          <a:p>
            <a:pPr>
              <a:lnSpc>
                <a:spcPct val="100000"/>
              </a:lnSpc>
              <a:spcBef>
                <a:spcPts val="1200"/>
              </a:spcBef>
            </a:pPr>
            <a:r>
              <a:rPr lang="cs-CZ" dirty="0"/>
              <a:t>Podepsání a odeslání elektronické verze žádosti </a:t>
            </a:r>
          </a:p>
          <a:p>
            <a:pPr>
              <a:lnSpc>
                <a:spcPct val="100000"/>
              </a:lnSpc>
              <a:spcBef>
                <a:spcPts val="1200"/>
              </a:spcBef>
            </a:pPr>
            <a:r>
              <a:rPr lang="cs-CZ" b="1" dirty="0"/>
              <a:t>!! Veškeré žádosti se zasílají jen v elektronické podobě prostřednictvím IS KP14+ </a:t>
            </a:r>
            <a:endParaRPr lang="cs-CZ" dirty="0"/>
          </a:p>
          <a:p>
            <a:pPr>
              <a:lnSpc>
                <a:spcPct val="100000"/>
              </a:lnSpc>
              <a:spcBef>
                <a:spcPts val="1200"/>
              </a:spcBef>
            </a:pPr>
            <a:r>
              <a:rPr lang="cs-CZ" dirty="0"/>
              <a:t>!! Zřízení elektronického podpisu před podáním/odesláním žádosti </a:t>
            </a:r>
          </a:p>
          <a:p>
            <a:endParaRPr lang="cs-CZ" dirty="0"/>
          </a:p>
        </p:txBody>
      </p:sp>
    </p:spTree>
    <p:extLst>
      <p:ext uri="{BB962C8B-B14F-4D97-AF65-F5344CB8AC3E}">
        <p14:creationId xmlns:p14="http://schemas.microsoft.com/office/powerpoint/2010/main" val="56193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2250A-43F8-49FE-BAC0-20004CCB2993}"/>
              </a:ext>
            </a:extLst>
          </p:cNvPr>
          <p:cNvSpPr>
            <a:spLocks noGrp="1"/>
          </p:cNvSpPr>
          <p:nvPr>
            <p:ph type="title"/>
          </p:nvPr>
        </p:nvSpPr>
        <p:spPr>
          <a:xfrm>
            <a:off x="838200" y="365125"/>
            <a:ext cx="10515600" cy="1325563"/>
          </a:xfrm>
        </p:spPr>
        <p:txBody>
          <a:bodyPr/>
          <a:lstStyle/>
          <a:p>
            <a:r>
              <a:rPr lang="cs-CZ" b="1" dirty="0">
                <a:latin typeface="Corbel" panose="020B0503020204020204" pitchFamily="34" charset="0"/>
              </a:rPr>
              <a:t>Cíl výzvy</a:t>
            </a:r>
          </a:p>
        </p:txBody>
      </p:sp>
      <p:sp>
        <p:nvSpPr>
          <p:cNvPr id="3" name="Zástupný symbol pro obsah 2">
            <a:extLst>
              <a:ext uri="{FF2B5EF4-FFF2-40B4-BE49-F238E27FC236}">
                <a16:creationId xmlns:a16="http://schemas.microsoft.com/office/drawing/2014/main" id="{43107B70-0212-4894-BDB4-159914041D08}"/>
              </a:ext>
            </a:extLst>
          </p:cNvPr>
          <p:cNvSpPr>
            <a:spLocks noGrp="1"/>
          </p:cNvSpPr>
          <p:nvPr>
            <p:ph idx="1"/>
          </p:nvPr>
        </p:nvSpPr>
        <p:spPr>
          <a:xfrm>
            <a:off x="838200" y="2346959"/>
            <a:ext cx="10515600" cy="3830003"/>
          </a:xfrm>
        </p:spPr>
        <p:txBody>
          <a:bodyPr>
            <a:normAutofit/>
          </a:bodyPr>
          <a:lstStyle/>
          <a:p>
            <a:r>
              <a:rPr lang="cs-CZ" dirty="0">
                <a:latin typeface="Corbel" panose="020B0503020204020204" pitchFamily="34" charset="0"/>
              </a:rPr>
              <a:t>podpora zaměstnanosti na území v působnosti MAS Most Vysočiny, dále podpora podnikání, zejména v malých obcích regionu, podpora flexibilních forem práce, podpora stabilizace osídlení v malých obcích.</a:t>
            </a:r>
          </a:p>
          <a:p>
            <a:r>
              <a:rPr lang="cs-CZ" dirty="0">
                <a:latin typeface="Corbel" panose="020B0503020204020204" pitchFamily="34" charset="0"/>
              </a:rPr>
              <a:t>vznik nových pracovních míst s cílem zvýšení zaměstnanosti 	</a:t>
            </a:r>
          </a:p>
          <a:p>
            <a:r>
              <a:rPr lang="cs-CZ" dirty="0">
                <a:latin typeface="Corbel" panose="020B0503020204020204" pitchFamily="34" charset="0"/>
              </a:rPr>
              <a:t>pracovní místa u všech typů zaměstnavatelů včetně sociálních podniků, zvýšení zaměstnanosti znevýhodněných osob (snižování rozdílu v postavení žen a mužů na trhu práce, podpora adaptability starších zaměstnanců, zaměstnávání OPZ osob). 	</a:t>
            </a:r>
          </a:p>
          <a:p>
            <a:endParaRPr lang="cs-CZ" dirty="0"/>
          </a:p>
        </p:txBody>
      </p:sp>
    </p:spTree>
    <p:extLst>
      <p:ext uri="{BB962C8B-B14F-4D97-AF65-F5344CB8AC3E}">
        <p14:creationId xmlns:p14="http://schemas.microsoft.com/office/powerpoint/2010/main" val="2767867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49073B-E228-44E8-9777-EA0053DE9900}"/>
              </a:ext>
            </a:extLst>
          </p:cNvPr>
          <p:cNvSpPr>
            <a:spLocks noGrp="1"/>
          </p:cNvSpPr>
          <p:nvPr>
            <p:ph type="title"/>
          </p:nvPr>
        </p:nvSpPr>
        <p:spPr/>
        <p:txBody>
          <a:bodyPr/>
          <a:lstStyle/>
          <a:p>
            <a:pPr algn="ctr"/>
            <a:r>
              <a:rPr lang="cs-CZ" b="1" dirty="0">
                <a:latin typeface="Corbel" panose="020B0503020204020204" pitchFamily="34" charset="0"/>
              </a:rPr>
              <a:t>Podání projektové žádosti v OPZ</a:t>
            </a:r>
          </a:p>
        </p:txBody>
      </p:sp>
      <p:sp>
        <p:nvSpPr>
          <p:cNvPr id="3" name="Zástupný symbol pro obsah 2">
            <a:extLst>
              <a:ext uri="{FF2B5EF4-FFF2-40B4-BE49-F238E27FC236}">
                <a16:creationId xmlns:a16="http://schemas.microsoft.com/office/drawing/2014/main" id="{11193425-C68A-4A0E-9975-50923411C3A7}"/>
              </a:ext>
            </a:extLst>
          </p:cNvPr>
          <p:cNvSpPr>
            <a:spLocks noGrp="1"/>
          </p:cNvSpPr>
          <p:nvPr>
            <p:ph idx="1"/>
          </p:nvPr>
        </p:nvSpPr>
        <p:spPr/>
        <p:txBody>
          <a:bodyPr/>
          <a:lstStyle/>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a:p>
            <a:pPr marL="457200" lvl="1" indent="0">
              <a:buNone/>
            </a:pPr>
            <a:endParaRPr lang="cs-CZ" sz="2600" b="1" dirty="0"/>
          </a:p>
        </p:txBody>
      </p:sp>
      <p:sp>
        <p:nvSpPr>
          <p:cNvPr id="4" name="Obdélník 3">
            <a:extLst>
              <a:ext uri="{FF2B5EF4-FFF2-40B4-BE49-F238E27FC236}">
                <a16:creationId xmlns:a16="http://schemas.microsoft.com/office/drawing/2014/main" id="{607D69DF-39CE-491E-9EBC-7B23C66C8106}"/>
              </a:ext>
            </a:extLst>
          </p:cNvPr>
          <p:cNvSpPr/>
          <p:nvPr/>
        </p:nvSpPr>
        <p:spPr>
          <a:xfrm>
            <a:off x="2856712" y="4214246"/>
            <a:ext cx="6480720" cy="461665"/>
          </a:xfrm>
          <a:prstGeom prst="rect">
            <a:avLst/>
          </a:prstGeom>
          <a:solidFill>
            <a:schemeClr val="accent2">
              <a:lumMod val="75000"/>
            </a:schemeClr>
          </a:solidFill>
        </p:spPr>
        <p:txBody>
          <a:bodyPr wrap="square">
            <a:spAutoFit/>
          </a:bodyPr>
          <a:lstStyle/>
          <a:p>
            <a:r>
              <a:rPr lang="cs-CZ" sz="2400" b="1" dirty="0"/>
              <a:t>Finalizace žádosti o podporu</a:t>
            </a:r>
          </a:p>
        </p:txBody>
      </p:sp>
      <p:sp>
        <p:nvSpPr>
          <p:cNvPr id="6" name="Obdélník 5">
            <a:extLst>
              <a:ext uri="{FF2B5EF4-FFF2-40B4-BE49-F238E27FC236}">
                <a16:creationId xmlns:a16="http://schemas.microsoft.com/office/drawing/2014/main" id="{AB3F9C43-E1A0-4F75-917D-B5461F9B5926}"/>
              </a:ext>
            </a:extLst>
          </p:cNvPr>
          <p:cNvSpPr/>
          <p:nvPr/>
        </p:nvSpPr>
        <p:spPr>
          <a:xfrm>
            <a:off x="2424664" y="3452307"/>
            <a:ext cx="6912768" cy="461665"/>
          </a:xfrm>
          <a:prstGeom prst="rect">
            <a:avLst/>
          </a:prstGeom>
          <a:solidFill>
            <a:schemeClr val="accent2">
              <a:lumMod val="60000"/>
              <a:lumOff val="40000"/>
            </a:schemeClr>
          </a:solidFill>
        </p:spPr>
        <p:txBody>
          <a:bodyPr wrap="square">
            <a:spAutoFit/>
          </a:bodyPr>
          <a:lstStyle/>
          <a:p>
            <a:r>
              <a:rPr lang="cs-CZ" sz="2400" b="1" dirty="0"/>
              <a:t>Vyplnění žádosti o podporu</a:t>
            </a:r>
          </a:p>
        </p:txBody>
      </p:sp>
      <p:sp>
        <p:nvSpPr>
          <p:cNvPr id="8" name="Obdélník 7">
            <a:extLst>
              <a:ext uri="{FF2B5EF4-FFF2-40B4-BE49-F238E27FC236}">
                <a16:creationId xmlns:a16="http://schemas.microsoft.com/office/drawing/2014/main" id="{B7D81056-DFF1-4F12-8D0C-62264FAF610E}"/>
              </a:ext>
            </a:extLst>
          </p:cNvPr>
          <p:cNvSpPr/>
          <p:nvPr/>
        </p:nvSpPr>
        <p:spPr>
          <a:xfrm>
            <a:off x="1848600" y="2713196"/>
            <a:ext cx="7488832" cy="461665"/>
          </a:xfrm>
          <a:prstGeom prst="rect">
            <a:avLst/>
          </a:prstGeom>
          <a:solidFill>
            <a:schemeClr val="accent2">
              <a:lumMod val="40000"/>
              <a:lumOff val="60000"/>
            </a:schemeClr>
          </a:solidFill>
        </p:spPr>
        <p:txBody>
          <a:bodyPr wrap="square">
            <a:spAutoFit/>
          </a:bodyPr>
          <a:lstStyle/>
          <a:p>
            <a:r>
              <a:rPr lang="cs-CZ" sz="2400" b="1" dirty="0"/>
              <a:t> Registrace do systému IS KP14+</a:t>
            </a:r>
          </a:p>
        </p:txBody>
      </p:sp>
      <p:sp>
        <p:nvSpPr>
          <p:cNvPr id="9" name="Zástupný symbol pro obsah 2">
            <a:extLst>
              <a:ext uri="{FF2B5EF4-FFF2-40B4-BE49-F238E27FC236}">
                <a16:creationId xmlns:a16="http://schemas.microsoft.com/office/drawing/2014/main" id="{F2EEFC3B-AB63-425D-A861-42542332D78D}"/>
              </a:ext>
            </a:extLst>
          </p:cNvPr>
          <p:cNvSpPr txBox="1">
            <a:spLocks/>
          </p:cNvSpPr>
          <p:nvPr/>
        </p:nvSpPr>
        <p:spPr>
          <a:xfrm>
            <a:off x="1439907" y="2113635"/>
            <a:ext cx="7897525" cy="432048"/>
          </a:xfrm>
          <a:prstGeom prst="rect">
            <a:avLst/>
          </a:prstGeom>
          <a:solidFill>
            <a:schemeClr val="accent2">
              <a:lumMod val="20000"/>
              <a:lumOff val="80000"/>
            </a:scheme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cs-CZ" b="1" dirty="0"/>
              <a:t>    Zřízení elektronického podpisu a datové schránky</a:t>
            </a:r>
          </a:p>
        </p:txBody>
      </p:sp>
      <p:sp>
        <p:nvSpPr>
          <p:cNvPr id="12" name="Obdélník 11">
            <a:extLst>
              <a:ext uri="{FF2B5EF4-FFF2-40B4-BE49-F238E27FC236}">
                <a16:creationId xmlns:a16="http://schemas.microsoft.com/office/drawing/2014/main" id="{3EAE12C3-0689-4380-9185-24162D856E38}"/>
              </a:ext>
            </a:extLst>
          </p:cNvPr>
          <p:cNvSpPr/>
          <p:nvPr/>
        </p:nvSpPr>
        <p:spPr>
          <a:xfrm>
            <a:off x="3313645" y="5010938"/>
            <a:ext cx="6023787" cy="830997"/>
          </a:xfrm>
          <a:prstGeom prst="rect">
            <a:avLst/>
          </a:prstGeom>
          <a:solidFill>
            <a:schemeClr val="accent2">
              <a:lumMod val="50000"/>
            </a:schemeClr>
          </a:solidFill>
          <a:ln>
            <a:solidFill>
              <a:schemeClr val="accent2">
                <a:lumMod val="50000"/>
              </a:schemeClr>
            </a:solidFill>
          </a:ln>
        </p:spPr>
        <p:txBody>
          <a:bodyPr wrap="square">
            <a:spAutoFit/>
          </a:bodyPr>
          <a:lstStyle/>
          <a:p>
            <a:r>
              <a:rPr lang="cs-CZ" sz="2400" b="1" dirty="0">
                <a:solidFill>
                  <a:schemeClr val="bg1"/>
                </a:solidFill>
              </a:rPr>
              <a:t>Podepsání a odeslání žádosti o podporu</a:t>
            </a:r>
          </a:p>
        </p:txBody>
      </p:sp>
      <p:cxnSp>
        <p:nvCxnSpPr>
          <p:cNvPr id="13" name="Přímá spojnice se šipkou 12">
            <a:extLst>
              <a:ext uri="{FF2B5EF4-FFF2-40B4-BE49-F238E27FC236}">
                <a16:creationId xmlns:a16="http://schemas.microsoft.com/office/drawing/2014/main" id="{59F148A3-33DE-4EE1-B693-7932617DC3E0}"/>
              </a:ext>
            </a:extLst>
          </p:cNvPr>
          <p:cNvCxnSpPr>
            <a:cxnSpLocks/>
          </p:cNvCxnSpPr>
          <p:nvPr/>
        </p:nvCxnSpPr>
        <p:spPr>
          <a:xfrm>
            <a:off x="9699894" y="2182009"/>
            <a:ext cx="0" cy="3463925"/>
          </a:xfrm>
          <a:prstGeom prst="straightConnector1">
            <a:avLst/>
          </a:prstGeom>
          <a:ln w="38100" cap="rnd">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102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72F1E-09B3-4927-9F22-0689F30C0955}"/>
              </a:ext>
            </a:extLst>
          </p:cNvPr>
          <p:cNvSpPr>
            <a:spLocks noGrp="1"/>
          </p:cNvSpPr>
          <p:nvPr>
            <p:ph type="title"/>
          </p:nvPr>
        </p:nvSpPr>
        <p:spPr>
          <a:xfrm>
            <a:off x="838200" y="365126"/>
            <a:ext cx="10515600" cy="1100818"/>
          </a:xfrm>
        </p:spPr>
        <p:txBody>
          <a:bodyPr/>
          <a:lstStyle/>
          <a:p>
            <a:pPr algn="ctr"/>
            <a:r>
              <a:rPr lang="cs-CZ" b="1" dirty="0">
                <a:latin typeface="Corbel" panose="020B0503020204020204" pitchFamily="34" charset="0"/>
              </a:rPr>
              <a:t>Důležité odkazy</a:t>
            </a:r>
            <a:endParaRPr lang="cs-CZ" dirty="0">
              <a:latin typeface="Corbel" panose="020B0503020204020204" pitchFamily="34" charset="0"/>
            </a:endParaRPr>
          </a:p>
        </p:txBody>
      </p:sp>
      <p:sp>
        <p:nvSpPr>
          <p:cNvPr id="3" name="Zástupný symbol pro obsah 2">
            <a:extLst>
              <a:ext uri="{FF2B5EF4-FFF2-40B4-BE49-F238E27FC236}">
                <a16:creationId xmlns:a16="http://schemas.microsoft.com/office/drawing/2014/main" id="{CC498386-ADF4-452C-90FE-2AE3034A9D19}"/>
              </a:ext>
            </a:extLst>
          </p:cNvPr>
          <p:cNvSpPr>
            <a:spLocks noGrp="1"/>
          </p:cNvSpPr>
          <p:nvPr>
            <p:ph idx="1"/>
          </p:nvPr>
        </p:nvSpPr>
        <p:spPr/>
        <p:txBody>
          <a:bodyPr/>
          <a:lstStyle/>
          <a:p>
            <a:endParaRPr lang="cs-CZ" dirty="0"/>
          </a:p>
          <a:p>
            <a:r>
              <a:rPr lang="cs-CZ" dirty="0"/>
              <a:t>Obecná část pravidel pro žadatele a příjemce v rámci OPZ </a:t>
            </a:r>
          </a:p>
          <a:p>
            <a:pPr marL="0" indent="0">
              <a:buNone/>
            </a:pPr>
            <a:r>
              <a:rPr lang="cs-CZ" dirty="0">
                <a:hlinkClick r:id="rId2"/>
              </a:rPr>
              <a:t>https://www.esfcr.cz/file/9002/</a:t>
            </a:r>
            <a:endParaRPr lang="cs-CZ" dirty="0"/>
          </a:p>
          <a:p>
            <a:r>
              <a:rPr lang="cs-CZ" dirty="0"/>
              <a:t>Specifická část pravidel pro žadatele a příjemce v rámci OPZ </a:t>
            </a:r>
          </a:p>
          <a:p>
            <a:pPr marL="0" indent="0">
              <a:buNone/>
            </a:pPr>
            <a:r>
              <a:rPr lang="cs-CZ" dirty="0">
                <a:hlinkClick r:id="rId3"/>
              </a:rPr>
              <a:t>https://www.esfcr.cz/file/9003/</a:t>
            </a:r>
            <a:endParaRPr lang="cs-CZ" dirty="0"/>
          </a:p>
          <a:p>
            <a:endParaRPr lang="cs-CZ" dirty="0"/>
          </a:p>
        </p:txBody>
      </p:sp>
    </p:spTree>
    <p:extLst>
      <p:ext uri="{BB962C8B-B14F-4D97-AF65-F5344CB8AC3E}">
        <p14:creationId xmlns:p14="http://schemas.microsoft.com/office/powerpoint/2010/main" val="2842749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88DD3-9BE2-4BA3-BF84-391C4267519B}"/>
              </a:ext>
            </a:extLst>
          </p:cNvPr>
          <p:cNvSpPr>
            <a:spLocks noGrp="1"/>
          </p:cNvSpPr>
          <p:nvPr>
            <p:ph type="title"/>
          </p:nvPr>
        </p:nvSpPr>
        <p:spPr/>
        <p:txBody>
          <a:bodyPr>
            <a:normAutofit fontScale="90000"/>
          </a:bodyPr>
          <a:lstStyle/>
          <a:p>
            <a:pPr algn="ctr"/>
            <a:r>
              <a:rPr lang="cs-CZ" b="1" dirty="0">
                <a:latin typeface="Corbel" panose="020B0503020204020204" pitchFamily="34" charset="0"/>
              </a:rPr>
              <a:t>Spojení na vyhlašovatele výzvy- Řídící orgán OPZ – pro konzultaci projektových záměrů </a:t>
            </a:r>
          </a:p>
        </p:txBody>
      </p:sp>
      <p:sp>
        <p:nvSpPr>
          <p:cNvPr id="3" name="Zástupný symbol pro obsah 2">
            <a:extLst>
              <a:ext uri="{FF2B5EF4-FFF2-40B4-BE49-F238E27FC236}">
                <a16:creationId xmlns:a16="http://schemas.microsoft.com/office/drawing/2014/main" id="{607BC722-4CD3-4637-9C63-F3D6F9980A51}"/>
              </a:ext>
            </a:extLst>
          </p:cNvPr>
          <p:cNvSpPr>
            <a:spLocks noGrp="1"/>
          </p:cNvSpPr>
          <p:nvPr>
            <p:ph idx="1"/>
          </p:nvPr>
        </p:nvSpPr>
        <p:spPr/>
        <p:txBody>
          <a:bodyPr/>
          <a:lstStyle/>
          <a:p>
            <a:r>
              <a:rPr lang="cs-CZ" dirty="0"/>
              <a:t>Mgr. Radek Kozák (radek.kozak@mpsv.cz, 221 922 755), </a:t>
            </a:r>
          </a:p>
          <a:p>
            <a:r>
              <a:rPr lang="cs-CZ" dirty="0"/>
              <a:t>Ing. Zuzana Trojanová (zuzana.trojanova@mpsv.cz, 950 192 266)</a:t>
            </a:r>
          </a:p>
          <a:p>
            <a:pPr marL="0" indent="0">
              <a:buNone/>
            </a:pPr>
            <a:endParaRPr lang="cs-CZ" dirty="0"/>
          </a:p>
          <a:p>
            <a:pPr marL="0" indent="0">
              <a:buNone/>
            </a:pPr>
            <a:r>
              <a:rPr lang="cs-CZ" dirty="0"/>
              <a:t>Odpovědi na časté otázky: https://forum.esfcr.cz</a:t>
            </a:r>
          </a:p>
          <a:p>
            <a:pPr marL="0" indent="0">
              <a:buNone/>
            </a:pPr>
            <a:endParaRPr lang="cs-CZ" dirty="0"/>
          </a:p>
        </p:txBody>
      </p:sp>
    </p:spTree>
    <p:extLst>
      <p:ext uri="{BB962C8B-B14F-4D97-AF65-F5344CB8AC3E}">
        <p14:creationId xmlns:p14="http://schemas.microsoft.com/office/powerpoint/2010/main" val="205590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EACC5D-685F-4455-8EDC-AFC733CD066D}"/>
              </a:ext>
            </a:extLst>
          </p:cNvPr>
          <p:cNvSpPr>
            <a:spLocks noGrp="1"/>
          </p:cNvSpPr>
          <p:nvPr>
            <p:ph type="title"/>
          </p:nvPr>
        </p:nvSpPr>
        <p:spPr>
          <a:xfrm>
            <a:off x="838200" y="259080"/>
            <a:ext cx="10515600" cy="1021079"/>
          </a:xfrm>
        </p:spPr>
        <p:txBody>
          <a:bodyPr/>
          <a:lstStyle/>
          <a:p>
            <a:r>
              <a:rPr lang="cs-CZ" b="1" dirty="0">
                <a:latin typeface="Corbel" panose="020B0503020204020204" pitchFamily="34" charset="0"/>
              </a:rPr>
              <a:t>Termíny a alokace</a:t>
            </a:r>
          </a:p>
        </p:txBody>
      </p:sp>
      <p:sp>
        <p:nvSpPr>
          <p:cNvPr id="3" name="Zástupný symbol pro obsah 2">
            <a:extLst>
              <a:ext uri="{FF2B5EF4-FFF2-40B4-BE49-F238E27FC236}">
                <a16:creationId xmlns:a16="http://schemas.microsoft.com/office/drawing/2014/main" id="{4B89A4D1-9CDC-44D9-8CD4-3367FF3D4013}"/>
              </a:ext>
            </a:extLst>
          </p:cNvPr>
          <p:cNvSpPr>
            <a:spLocks noGrp="1"/>
          </p:cNvSpPr>
          <p:nvPr>
            <p:ph idx="1"/>
          </p:nvPr>
        </p:nvSpPr>
        <p:spPr>
          <a:xfrm>
            <a:off x="838200" y="1691640"/>
            <a:ext cx="10515600" cy="4907280"/>
          </a:xfrm>
        </p:spPr>
        <p:txBody>
          <a:bodyPr>
            <a:normAutofit/>
          </a:bodyPr>
          <a:lstStyle/>
          <a:p>
            <a:pPr marL="0" indent="0">
              <a:buNone/>
            </a:pPr>
            <a:r>
              <a:rPr lang="cs-CZ" sz="2400" b="1" dirty="0">
                <a:latin typeface="Corbel" panose="020B0503020204020204" pitchFamily="34" charset="0"/>
              </a:rPr>
              <a:t>Finanční alokace</a:t>
            </a:r>
          </a:p>
          <a:p>
            <a:r>
              <a:rPr lang="cs-CZ" sz="2400" dirty="0">
                <a:latin typeface="Corbel" panose="020B0503020204020204" pitchFamily="34" charset="0"/>
              </a:rPr>
              <a:t>Minimální výše způsobilých výdajů:                                                      400.000 Kč</a:t>
            </a:r>
          </a:p>
          <a:p>
            <a:r>
              <a:rPr lang="cs-CZ" sz="2400" dirty="0">
                <a:latin typeface="Corbel" panose="020B0503020204020204" pitchFamily="34" charset="0"/>
              </a:rPr>
              <a:t>Maximální výše způsobilých výdajů:                                                      1.148.295 Kč</a:t>
            </a:r>
          </a:p>
          <a:p>
            <a:r>
              <a:rPr lang="cs-CZ" sz="2400" dirty="0">
                <a:latin typeface="Corbel" panose="020B0503020204020204" pitchFamily="34" charset="0"/>
              </a:rPr>
              <a:t>Maximální délka projektu:                                                                          36 měsíců</a:t>
            </a:r>
          </a:p>
          <a:p>
            <a:r>
              <a:rPr lang="cs-CZ" sz="2400" dirty="0">
                <a:latin typeface="Corbel" panose="020B0503020204020204" pitchFamily="34" charset="0"/>
              </a:rPr>
              <a:t>Nejzazší datum pro ukončení fyzické realizace projektu:              31. 12. 2022</a:t>
            </a:r>
          </a:p>
          <a:p>
            <a:pPr marL="0" indent="0">
              <a:buNone/>
            </a:pPr>
            <a:endParaRPr lang="cs-CZ" sz="2400" dirty="0">
              <a:latin typeface="Corbel" panose="020B0503020204020204" pitchFamily="34" charset="0"/>
            </a:endParaRPr>
          </a:p>
          <a:p>
            <a:pPr marL="0" indent="0">
              <a:buNone/>
            </a:pPr>
            <a:r>
              <a:rPr lang="cs-CZ" sz="2400" b="1" dirty="0">
                <a:latin typeface="Corbel" panose="020B0503020204020204" pitchFamily="34" charset="0"/>
              </a:rPr>
              <a:t>Forma financování: </a:t>
            </a:r>
            <a:r>
              <a:rPr lang="cs-CZ" sz="2400" dirty="0">
                <a:latin typeface="Corbel" panose="020B0503020204020204" pitchFamily="34" charset="0"/>
              </a:rPr>
              <a:t>Ex ant, ex post</a:t>
            </a:r>
          </a:p>
          <a:p>
            <a:pPr marL="0" indent="0">
              <a:buNone/>
            </a:pPr>
            <a:r>
              <a:rPr lang="cs-CZ" sz="2400" b="1" dirty="0">
                <a:latin typeface="Corbel" panose="020B0503020204020204" pitchFamily="34" charset="0"/>
              </a:rPr>
              <a:t>Zahájení realizace projektu: </a:t>
            </a:r>
            <a:r>
              <a:rPr lang="cs-CZ" sz="2400" dirty="0">
                <a:latin typeface="Corbel" panose="020B0503020204020204" pitchFamily="34" charset="0"/>
              </a:rPr>
              <a:t>možné od data podání žádosti (p</a:t>
            </a:r>
            <a:r>
              <a:rPr lang="cs-CZ" sz="2400" dirty="0"/>
              <a:t>rojekt není schválen, riziko nezískání finančních prostředků)</a:t>
            </a:r>
          </a:p>
          <a:p>
            <a:pPr marL="0" indent="0">
              <a:buNone/>
            </a:pPr>
            <a:r>
              <a:rPr lang="cs-CZ" sz="2400" b="1" dirty="0">
                <a:latin typeface="Corbel" panose="020B0503020204020204" pitchFamily="34" charset="0"/>
              </a:rPr>
              <a:t>Proces schvalování: </a:t>
            </a:r>
            <a:r>
              <a:rPr lang="cs-CZ" sz="2400" dirty="0">
                <a:latin typeface="Corbel" panose="020B0503020204020204" pitchFamily="34" charset="0"/>
              </a:rPr>
              <a:t>cca 5 měsíců</a:t>
            </a:r>
          </a:p>
          <a:p>
            <a:pPr marL="0" indent="0">
              <a:buNone/>
            </a:pPr>
            <a:endParaRPr lang="cs-CZ" dirty="0"/>
          </a:p>
        </p:txBody>
      </p:sp>
    </p:spTree>
    <p:extLst>
      <p:ext uri="{BB962C8B-B14F-4D97-AF65-F5344CB8AC3E}">
        <p14:creationId xmlns:p14="http://schemas.microsoft.com/office/powerpoint/2010/main" val="84152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AC6354-EBCB-4EA0-88B7-BF911E23B9BF}"/>
              </a:ext>
            </a:extLst>
          </p:cNvPr>
          <p:cNvSpPr>
            <a:spLocks noGrp="1"/>
          </p:cNvSpPr>
          <p:nvPr>
            <p:ph type="title"/>
          </p:nvPr>
        </p:nvSpPr>
        <p:spPr>
          <a:xfrm>
            <a:off x="182880" y="152401"/>
            <a:ext cx="11170920" cy="807719"/>
          </a:xfrm>
        </p:spPr>
        <p:txBody>
          <a:bodyPr/>
          <a:lstStyle/>
          <a:p>
            <a:r>
              <a:rPr lang="cs-CZ" dirty="0"/>
              <a:t>Míra podpory – rozpad zdrojů financování</a:t>
            </a:r>
          </a:p>
        </p:txBody>
      </p:sp>
      <p:graphicFrame>
        <p:nvGraphicFramePr>
          <p:cNvPr id="5" name="Zástupný symbol pro obsah 4">
            <a:extLst>
              <a:ext uri="{FF2B5EF4-FFF2-40B4-BE49-F238E27FC236}">
                <a16:creationId xmlns:a16="http://schemas.microsoft.com/office/drawing/2014/main" id="{FA9CC1A3-26CE-451E-B498-6E365D96AE3B}"/>
              </a:ext>
            </a:extLst>
          </p:cNvPr>
          <p:cNvGraphicFramePr>
            <a:graphicFrameLocks noGrp="1"/>
          </p:cNvGraphicFramePr>
          <p:nvPr>
            <p:ph idx="1"/>
            <p:extLst>
              <p:ext uri="{D42A27DB-BD31-4B8C-83A1-F6EECF244321}">
                <p14:modId xmlns:p14="http://schemas.microsoft.com/office/powerpoint/2010/main" val="993343222"/>
              </p:ext>
            </p:extLst>
          </p:nvPr>
        </p:nvGraphicFramePr>
        <p:xfrm>
          <a:off x="182880" y="960120"/>
          <a:ext cx="11719560" cy="5969995"/>
        </p:xfrm>
        <a:graphic>
          <a:graphicData uri="http://schemas.openxmlformats.org/drawingml/2006/table">
            <a:tbl>
              <a:tblPr firstRow="1" bandRow="1">
                <a:tableStyleId>{5C22544A-7EE6-4342-B048-85BDC9FD1C3A}</a:tableStyleId>
              </a:tblPr>
              <a:tblGrid>
                <a:gridCol w="6238361">
                  <a:extLst>
                    <a:ext uri="{9D8B030D-6E8A-4147-A177-3AD203B41FA5}">
                      <a16:colId xmlns:a16="http://schemas.microsoft.com/office/drawing/2014/main" val="221502270"/>
                    </a:ext>
                  </a:extLst>
                </a:gridCol>
                <a:gridCol w="2172727">
                  <a:extLst>
                    <a:ext uri="{9D8B030D-6E8A-4147-A177-3AD203B41FA5}">
                      <a16:colId xmlns:a16="http://schemas.microsoft.com/office/drawing/2014/main" val="4023435840"/>
                    </a:ext>
                  </a:extLst>
                </a:gridCol>
                <a:gridCol w="1716155">
                  <a:extLst>
                    <a:ext uri="{9D8B030D-6E8A-4147-A177-3AD203B41FA5}">
                      <a16:colId xmlns:a16="http://schemas.microsoft.com/office/drawing/2014/main" val="3257822768"/>
                    </a:ext>
                  </a:extLst>
                </a:gridCol>
                <a:gridCol w="1592317">
                  <a:extLst>
                    <a:ext uri="{9D8B030D-6E8A-4147-A177-3AD203B41FA5}">
                      <a16:colId xmlns:a16="http://schemas.microsoft.com/office/drawing/2014/main" val="1725660641"/>
                    </a:ext>
                  </a:extLst>
                </a:gridCol>
              </a:tblGrid>
              <a:tr h="471626">
                <a:tc>
                  <a:txBody>
                    <a:bodyPr/>
                    <a:lstStyle/>
                    <a:p>
                      <a:pPr marL="36195" marR="36195" algn="ctr">
                        <a:lnSpc>
                          <a:spcPct val="107000"/>
                        </a:lnSpc>
                        <a:spcBef>
                          <a:spcPts val="300"/>
                        </a:spcBef>
                        <a:spcAft>
                          <a:spcPts val="0"/>
                        </a:spcAft>
                      </a:pPr>
                      <a:r>
                        <a:rPr lang="cs-CZ" sz="1600" dirty="0">
                          <a:effectLst/>
                          <a:latin typeface="Corbel" panose="020B0503020204020204" pitchFamily="34" charset="0"/>
                        </a:rPr>
                        <a:t>Typ příjemce dle pravidel spolufinancování</a:t>
                      </a:r>
                      <a:endParaRPr lang="cs-CZ" sz="16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1600" dirty="0">
                          <a:effectLst/>
                          <a:latin typeface="Corbel" panose="020B0503020204020204" pitchFamily="34" charset="0"/>
                        </a:rPr>
                        <a:t>Evropský podíl</a:t>
                      </a:r>
                      <a:endParaRPr lang="cs-CZ" sz="16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1600" dirty="0">
                          <a:effectLst/>
                          <a:latin typeface="Corbel" panose="020B0503020204020204" pitchFamily="34" charset="0"/>
                        </a:rPr>
                        <a:t>Příjemce</a:t>
                      </a:r>
                      <a:endParaRPr lang="cs-CZ" sz="16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1600" dirty="0">
                          <a:effectLst/>
                          <a:latin typeface="Corbel" panose="020B0503020204020204" pitchFamily="34" charset="0"/>
                        </a:rPr>
                        <a:t>Státní rozpočet</a:t>
                      </a:r>
                      <a:endParaRPr lang="cs-CZ" sz="16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extLst>
                  <a:ext uri="{0D108BD9-81ED-4DB2-BD59-A6C34878D82A}">
                    <a16:rowId xmlns:a16="http://schemas.microsoft.com/office/drawing/2014/main" val="2189759397"/>
                  </a:ext>
                </a:extLst>
              </a:tr>
              <a:tr h="501385">
                <a:tc>
                  <a:txBody>
                    <a:bodyPr/>
                    <a:lstStyle/>
                    <a:p>
                      <a:pPr marL="36195" marR="36195">
                        <a:lnSpc>
                          <a:spcPct val="107000"/>
                        </a:lnSpc>
                        <a:spcBef>
                          <a:spcPts val="300"/>
                        </a:spcBef>
                        <a:spcAft>
                          <a:spcPts val="0"/>
                        </a:spcAft>
                      </a:pPr>
                      <a:r>
                        <a:rPr lang="cs-CZ" sz="1500" dirty="0">
                          <a:effectLst/>
                          <a:latin typeface="Corbel" panose="020B0503020204020204" pitchFamily="34" charset="0"/>
                        </a:rPr>
                        <a:t>Školy a školská zařízení zřizovaná ministerstvy dle školského zákona (č. 561/2004 Sb.)</a:t>
                      </a:r>
                      <a:endParaRPr lang="cs-CZ" sz="15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85 %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0 %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15 %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extLst>
                  <a:ext uri="{0D108BD9-81ED-4DB2-BD59-A6C34878D82A}">
                    <a16:rowId xmlns:a16="http://schemas.microsoft.com/office/drawing/2014/main" val="1274455182"/>
                  </a:ext>
                </a:extLst>
              </a:tr>
              <a:tr h="551555">
                <a:tc>
                  <a:txBody>
                    <a:bodyPr/>
                    <a:lstStyle/>
                    <a:p>
                      <a:pPr marL="36195" marR="36195">
                        <a:lnSpc>
                          <a:spcPct val="107000"/>
                        </a:lnSpc>
                        <a:spcBef>
                          <a:spcPts val="300"/>
                        </a:spcBef>
                        <a:spcAft>
                          <a:spcPts val="0"/>
                        </a:spcAft>
                      </a:pPr>
                      <a:r>
                        <a:rPr lang="cs-CZ" sz="1500" dirty="0">
                          <a:effectLst/>
                          <a:latin typeface="Corbel" panose="020B0503020204020204" pitchFamily="34" charset="0"/>
                        </a:rPr>
                        <a:t>Obce, Dobrovolné svazky obcí</a:t>
                      </a:r>
                      <a:endParaRPr lang="cs-CZ" sz="15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2000">
                          <a:effectLst/>
                          <a:latin typeface="Corbel" panose="020B0503020204020204" pitchFamily="34" charset="0"/>
                        </a:rPr>
                        <a:t>85 %</a:t>
                      </a:r>
                      <a:endParaRPr lang="cs-CZ" sz="200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a:effectLst/>
                          <a:latin typeface="Corbel" panose="020B0503020204020204" pitchFamily="34" charset="0"/>
                        </a:rPr>
                        <a:t>5 %</a:t>
                      </a:r>
                      <a:endParaRPr lang="cs-CZ" sz="200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a:effectLst/>
                          <a:latin typeface="Corbel" panose="020B0503020204020204" pitchFamily="34" charset="0"/>
                        </a:rPr>
                        <a:t>10 %</a:t>
                      </a:r>
                      <a:endParaRPr lang="cs-CZ" sz="200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extLst>
                  <a:ext uri="{0D108BD9-81ED-4DB2-BD59-A6C34878D82A}">
                    <a16:rowId xmlns:a16="http://schemas.microsoft.com/office/drawing/2014/main" val="584639431"/>
                  </a:ext>
                </a:extLst>
              </a:tr>
              <a:tr h="1613438">
                <a:tc>
                  <a:txBody>
                    <a:bodyPr/>
                    <a:lstStyle/>
                    <a:p>
                      <a:pPr marL="36195" marR="36195">
                        <a:lnSpc>
                          <a:spcPct val="107000"/>
                        </a:lnSpc>
                        <a:spcBef>
                          <a:spcPts val="300"/>
                        </a:spcBef>
                        <a:spcAft>
                          <a:spcPts val="0"/>
                        </a:spcAft>
                      </a:pPr>
                      <a:r>
                        <a:rPr lang="cs-CZ" sz="1500" dirty="0">
                          <a:effectLst/>
                          <a:latin typeface="Corbel" panose="020B0503020204020204" pitchFamily="34" charset="0"/>
                        </a:rPr>
                        <a:t>Soukromoprávní subjekty vykonávající veřejně prospěšnou činnost </a:t>
                      </a:r>
                    </a:p>
                    <a:p>
                      <a:pPr marL="36195" marR="36195">
                        <a:lnSpc>
                          <a:spcPct val="107000"/>
                        </a:lnSpc>
                        <a:spcBef>
                          <a:spcPts val="300"/>
                        </a:spcBef>
                        <a:spcAft>
                          <a:spcPts val="0"/>
                        </a:spcAft>
                      </a:pPr>
                      <a:r>
                        <a:rPr lang="cs-CZ" sz="1500" dirty="0">
                          <a:effectLst/>
                          <a:latin typeface="Corbel" panose="020B0503020204020204" pitchFamily="34" charset="0"/>
                        </a:rPr>
                        <a:t>Obecně prospěšné společnosti, Spolky, Ústavy, Církve a náboženské společnosti</a:t>
                      </a:r>
                    </a:p>
                    <a:p>
                      <a:pPr marL="36195" marR="36195">
                        <a:lnSpc>
                          <a:spcPct val="107000"/>
                        </a:lnSpc>
                        <a:spcBef>
                          <a:spcPts val="300"/>
                        </a:spcBef>
                        <a:spcAft>
                          <a:spcPts val="0"/>
                        </a:spcAft>
                      </a:pPr>
                      <a:r>
                        <a:rPr lang="cs-CZ" sz="1500" dirty="0">
                          <a:effectLst/>
                          <a:latin typeface="Corbel" panose="020B0503020204020204" pitchFamily="34" charset="0"/>
                        </a:rPr>
                        <a:t>Nadace a nadační fondy, Místní akční skupiny</a:t>
                      </a:r>
                    </a:p>
                    <a:p>
                      <a:pPr marL="36195" marR="36195">
                        <a:lnSpc>
                          <a:spcPct val="107000"/>
                        </a:lnSpc>
                        <a:spcBef>
                          <a:spcPts val="300"/>
                        </a:spcBef>
                        <a:spcAft>
                          <a:spcPts val="0"/>
                        </a:spcAft>
                      </a:pPr>
                      <a:r>
                        <a:rPr lang="cs-CZ" sz="1500" dirty="0">
                          <a:effectLst/>
                          <a:latin typeface="Corbel" panose="020B0503020204020204" pitchFamily="34" charset="0"/>
                        </a:rPr>
                        <a:t>Hospodářská komora, Agrární komora , Svazy, asociace </a:t>
                      </a:r>
                      <a:endParaRPr lang="cs-CZ" sz="15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85 %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a:effectLst/>
                          <a:latin typeface="Corbel" panose="020B0503020204020204" pitchFamily="34" charset="0"/>
                        </a:rPr>
                        <a:t>0 %</a:t>
                      </a:r>
                      <a:endParaRPr lang="cs-CZ" sz="200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15 %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extLst>
                  <a:ext uri="{0D108BD9-81ED-4DB2-BD59-A6C34878D82A}">
                    <a16:rowId xmlns:a16="http://schemas.microsoft.com/office/drawing/2014/main" val="1237273124"/>
                  </a:ext>
                </a:extLst>
              </a:tr>
              <a:tr h="2831991">
                <a:tc>
                  <a:txBody>
                    <a:bodyPr/>
                    <a:lstStyle/>
                    <a:p>
                      <a:pPr marL="36195" marR="36195">
                        <a:lnSpc>
                          <a:spcPct val="107000"/>
                        </a:lnSpc>
                        <a:spcBef>
                          <a:spcPts val="300"/>
                        </a:spcBef>
                        <a:spcAft>
                          <a:spcPts val="0"/>
                        </a:spcAft>
                      </a:pPr>
                      <a:r>
                        <a:rPr lang="cs-CZ" sz="1500" dirty="0">
                          <a:effectLst/>
                          <a:latin typeface="Corbel" panose="020B0503020204020204" pitchFamily="34" charset="0"/>
                        </a:rPr>
                        <a:t>Obchodní korporace: </a:t>
                      </a:r>
                    </a:p>
                    <a:p>
                      <a:pPr marL="0" marR="36195" lvl="0" indent="0">
                        <a:lnSpc>
                          <a:spcPct val="107000"/>
                        </a:lnSpc>
                        <a:spcBef>
                          <a:spcPts val="300"/>
                        </a:spcBef>
                        <a:spcAft>
                          <a:spcPts val="0"/>
                        </a:spcAft>
                        <a:buFont typeface="Calibri" panose="020F0502020204030204" pitchFamily="34" charset="0"/>
                        <a:buNone/>
                      </a:pPr>
                      <a:r>
                        <a:rPr lang="cs-CZ" sz="1500" dirty="0">
                          <a:effectLst/>
                          <a:latin typeface="Corbel" panose="020B0503020204020204" pitchFamily="34" charset="0"/>
                        </a:rPr>
                        <a:t>veřejná obchodní společnost, komanditní společnost, společnost s ručením omezeným, akciová společnost, evropská společnost, evropské hospodářské zájmové sdružení</a:t>
                      </a:r>
                    </a:p>
                    <a:p>
                      <a:pPr marL="0" marR="36195" lvl="0" indent="0">
                        <a:lnSpc>
                          <a:spcPct val="107000"/>
                        </a:lnSpc>
                        <a:spcBef>
                          <a:spcPts val="300"/>
                        </a:spcBef>
                        <a:spcAft>
                          <a:spcPts val="0"/>
                        </a:spcAft>
                        <a:buFont typeface="Calibri" panose="020F0502020204030204" pitchFamily="34" charset="0"/>
                        <a:buNone/>
                      </a:pPr>
                      <a:r>
                        <a:rPr lang="cs-CZ" sz="1500" dirty="0">
                          <a:effectLst/>
                          <a:latin typeface="Corbel" panose="020B0503020204020204" pitchFamily="34" charset="0"/>
                        </a:rPr>
                        <a:t>Státní podniky</a:t>
                      </a:r>
                    </a:p>
                    <a:p>
                      <a:pPr marL="0" marR="36195" lvl="0" indent="0">
                        <a:lnSpc>
                          <a:spcPct val="107000"/>
                        </a:lnSpc>
                        <a:spcBef>
                          <a:spcPts val="300"/>
                        </a:spcBef>
                        <a:spcAft>
                          <a:spcPts val="0"/>
                        </a:spcAft>
                        <a:buFont typeface="Calibri" panose="020F0502020204030204" pitchFamily="34" charset="0"/>
                        <a:buNone/>
                      </a:pPr>
                      <a:r>
                        <a:rPr lang="cs-CZ" sz="1500" dirty="0">
                          <a:effectLst/>
                          <a:latin typeface="Corbel" panose="020B0503020204020204" pitchFamily="34" charset="0"/>
                        </a:rPr>
                        <a:t>Družstva:</a:t>
                      </a:r>
                    </a:p>
                    <a:p>
                      <a:pPr marL="342900" marR="36195" lvl="0" indent="-342900">
                        <a:lnSpc>
                          <a:spcPct val="107000"/>
                        </a:lnSpc>
                        <a:spcBef>
                          <a:spcPts val="300"/>
                        </a:spcBef>
                        <a:spcAft>
                          <a:spcPts val="0"/>
                        </a:spcAft>
                        <a:buFont typeface="Calibri" panose="020F0502020204030204" pitchFamily="34" charset="0"/>
                        <a:buChar char="-"/>
                      </a:pPr>
                      <a:r>
                        <a:rPr lang="cs-CZ" sz="1500" dirty="0">
                          <a:effectLst/>
                          <a:latin typeface="Corbel" panose="020B0503020204020204" pitchFamily="34" charset="0"/>
                        </a:rPr>
                        <a:t>družstvo </a:t>
                      </a:r>
                    </a:p>
                    <a:p>
                      <a:pPr marL="342900" marR="36195" lvl="0" indent="-342900">
                        <a:lnSpc>
                          <a:spcPct val="107000"/>
                        </a:lnSpc>
                        <a:spcBef>
                          <a:spcPts val="300"/>
                        </a:spcBef>
                        <a:spcAft>
                          <a:spcPts val="0"/>
                        </a:spcAft>
                        <a:buFont typeface="Calibri" panose="020F0502020204030204" pitchFamily="34" charset="0"/>
                        <a:buChar char="-"/>
                      </a:pPr>
                      <a:r>
                        <a:rPr lang="cs-CZ" sz="1500" dirty="0">
                          <a:effectLst/>
                          <a:latin typeface="Corbel" panose="020B0503020204020204" pitchFamily="34" charset="0"/>
                        </a:rPr>
                        <a:t>sociální družstvo</a:t>
                      </a:r>
                    </a:p>
                    <a:p>
                      <a:pPr marL="342900" marR="36195" lvl="0" indent="-342900">
                        <a:lnSpc>
                          <a:spcPct val="107000"/>
                        </a:lnSpc>
                        <a:spcBef>
                          <a:spcPts val="300"/>
                        </a:spcBef>
                        <a:spcAft>
                          <a:spcPts val="0"/>
                        </a:spcAft>
                        <a:buFont typeface="Calibri" panose="020F0502020204030204" pitchFamily="34" charset="0"/>
                        <a:buChar char="-"/>
                      </a:pPr>
                      <a:r>
                        <a:rPr lang="cs-CZ" sz="1500" dirty="0">
                          <a:effectLst/>
                          <a:latin typeface="Corbel" panose="020B0503020204020204" pitchFamily="34" charset="0"/>
                        </a:rPr>
                        <a:t>evropská družstevní společnost</a:t>
                      </a:r>
                    </a:p>
                    <a:p>
                      <a:pPr marL="36195" marR="36195">
                        <a:lnSpc>
                          <a:spcPct val="107000"/>
                        </a:lnSpc>
                        <a:spcBef>
                          <a:spcPts val="300"/>
                        </a:spcBef>
                        <a:spcAft>
                          <a:spcPts val="0"/>
                        </a:spcAft>
                      </a:pPr>
                      <a:r>
                        <a:rPr lang="cs-CZ" sz="1500" dirty="0">
                          <a:effectLst/>
                          <a:latin typeface="Corbel" panose="020B0503020204020204" pitchFamily="34" charset="0"/>
                        </a:rPr>
                        <a:t>OSVČ</a:t>
                      </a:r>
                      <a:endParaRPr lang="cs-CZ" sz="15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85 %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a:effectLst/>
                          <a:latin typeface="Corbel" panose="020B0503020204020204" pitchFamily="34" charset="0"/>
                        </a:rPr>
                        <a:t>15 %</a:t>
                      </a:r>
                      <a:endParaRPr lang="cs-CZ" sz="200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tc>
                  <a:txBody>
                    <a:bodyPr/>
                    <a:lstStyle/>
                    <a:p>
                      <a:pPr marL="36195" marR="36195" algn="ctr">
                        <a:lnSpc>
                          <a:spcPct val="107000"/>
                        </a:lnSpc>
                        <a:spcBef>
                          <a:spcPts val="300"/>
                        </a:spcBef>
                        <a:spcAft>
                          <a:spcPts val="0"/>
                        </a:spcAft>
                      </a:pPr>
                      <a:r>
                        <a:rPr lang="cs-CZ" sz="2000" dirty="0">
                          <a:effectLst/>
                          <a:latin typeface="Corbel" panose="020B0503020204020204" pitchFamily="34" charset="0"/>
                        </a:rPr>
                        <a:t>0 %</a:t>
                      </a:r>
                      <a:endParaRPr lang="cs-CZ" sz="2000" dirty="0">
                        <a:effectLst/>
                        <a:latin typeface="Corbel" panose="020B0503020204020204" pitchFamily="34" charset="0"/>
                        <a:ea typeface="Calibri" panose="020F0502020204030204" pitchFamily="34" charset="0"/>
                        <a:cs typeface="Times New Roman" panose="02020603050405020304" pitchFamily="18" charset="0"/>
                      </a:endParaRPr>
                    </a:p>
                  </a:txBody>
                  <a:tcPr marL="32089" marR="32089" marT="0" marB="0" anchor="ctr"/>
                </a:tc>
                <a:extLst>
                  <a:ext uri="{0D108BD9-81ED-4DB2-BD59-A6C34878D82A}">
                    <a16:rowId xmlns:a16="http://schemas.microsoft.com/office/drawing/2014/main" val="1630772453"/>
                  </a:ext>
                </a:extLst>
              </a:tr>
            </a:tbl>
          </a:graphicData>
        </a:graphic>
      </p:graphicFrame>
    </p:spTree>
    <p:extLst>
      <p:ext uri="{BB962C8B-B14F-4D97-AF65-F5344CB8AC3E}">
        <p14:creationId xmlns:p14="http://schemas.microsoft.com/office/powerpoint/2010/main" val="1627490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E3D15-DD3F-4362-94D2-998547887B49}"/>
              </a:ext>
            </a:extLst>
          </p:cNvPr>
          <p:cNvSpPr>
            <a:spLocks noGrp="1"/>
          </p:cNvSpPr>
          <p:nvPr>
            <p:ph type="title"/>
          </p:nvPr>
        </p:nvSpPr>
        <p:spPr/>
        <p:txBody>
          <a:bodyPr/>
          <a:lstStyle/>
          <a:p>
            <a:r>
              <a:rPr lang="cs-CZ" dirty="0"/>
              <a:t>Oprávnění žadatelé a cílové skupiny</a:t>
            </a:r>
          </a:p>
        </p:txBody>
      </p:sp>
      <p:sp>
        <p:nvSpPr>
          <p:cNvPr id="3" name="Zástupný symbol pro obsah 2">
            <a:extLst>
              <a:ext uri="{FF2B5EF4-FFF2-40B4-BE49-F238E27FC236}">
                <a16:creationId xmlns:a16="http://schemas.microsoft.com/office/drawing/2014/main" id="{FF36367E-B13A-42A8-9C30-CF33B031C20D}"/>
              </a:ext>
            </a:extLst>
          </p:cNvPr>
          <p:cNvSpPr>
            <a:spLocks noGrp="1"/>
          </p:cNvSpPr>
          <p:nvPr>
            <p:ph idx="1"/>
          </p:nvPr>
        </p:nvSpPr>
        <p:spPr>
          <a:xfrm>
            <a:off x="838200" y="1825625"/>
            <a:ext cx="10515600" cy="4846108"/>
          </a:xfrm>
        </p:spPr>
        <p:txBody>
          <a:bodyPr numCol="2">
            <a:normAutofit fontScale="92500" lnSpcReduction="10000"/>
          </a:bodyPr>
          <a:lstStyle/>
          <a:p>
            <a:pPr marL="0" indent="0">
              <a:lnSpc>
                <a:spcPct val="100000"/>
              </a:lnSpc>
              <a:spcBef>
                <a:spcPts val="600"/>
              </a:spcBef>
              <a:buNone/>
            </a:pPr>
            <a:r>
              <a:rPr lang="cs-CZ" sz="2400" b="1" dirty="0"/>
              <a:t>Oprávnění žadatelé:</a:t>
            </a:r>
          </a:p>
          <a:p>
            <a:pPr>
              <a:lnSpc>
                <a:spcPct val="100000"/>
              </a:lnSpc>
              <a:spcBef>
                <a:spcPts val="600"/>
              </a:spcBef>
            </a:pPr>
            <a:r>
              <a:rPr lang="cs-CZ" sz="2400" dirty="0"/>
              <a:t>MAS</a:t>
            </a:r>
          </a:p>
          <a:p>
            <a:pPr>
              <a:lnSpc>
                <a:spcPct val="100000"/>
              </a:lnSpc>
              <a:spcBef>
                <a:spcPts val="600"/>
              </a:spcBef>
            </a:pPr>
            <a:r>
              <a:rPr lang="cs-CZ" sz="2400" dirty="0"/>
              <a:t> Obce</a:t>
            </a:r>
          </a:p>
          <a:p>
            <a:pPr algn="just">
              <a:lnSpc>
                <a:spcPct val="100000"/>
              </a:lnSpc>
              <a:spcBef>
                <a:spcPts val="600"/>
              </a:spcBef>
            </a:pPr>
            <a:r>
              <a:rPr lang="cs-CZ" sz="2400" dirty="0"/>
              <a:t>Dobrovolné svazky obcí</a:t>
            </a:r>
          </a:p>
          <a:p>
            <a:pPr>
              <a:lnSpc>
                <a:spcPct val="100000"/>
              </a:lnSpc>
              <a:spcBef>
                <a:spcPts val="600"/>
              </a:spcBef>
            </a:pPr>
            <a:r>
              <a:rPr lang="cs-CZ" sz="2400" dirty="0"/>
              <a:t>Příspěvkové organizace</a:t>
            </a:r>
          </a:p>
          <a:p>
            <a:pPr>
              <a:lnSpc>
                <a:spcPct val="100000"/>
              </a:lnSpc>
              <a:spcBef>
                <a:spcPts val="600"/>
              </a:spcBef>
            </a:pPr>
            <a:r>
              <a:rPr lang="cs-CZ" sz="2400" dirty="0"/>
              <a:t>Nestátní neziskové organizace</a:t>
            </a:r>
          </a:p>
          <a:p>
            <a:pPr>
              <a:lnSpc>
                <a:spcPct val="100000"/>
              </a:lnSpc>
              <a:spcBef>
                <a:spcPts val="600"/>
              </a:spcBef>
            </a:pPr>
            <a:r>
              <a:rPr lang="cs-CZ" sz="2400" dirty="0"/>
              <a:t>Obchodní korporace</a:t>
            </a:r>
          </a:p>
          <a:p>
            <a:pPr>
              <a:lnSpc>
                <a:spcPct val="100000"/>
              </a:lnSpc>
              <a:spcBef>
                <a:spcPts val="600"/>
              </a:spcBef>
            </a:pPr>
            <a:r>
              <a:rPr lang="cs-CZ" sz="2400" dirty="0"/>
              <a:t>OSVČ</a:t>
            </a:r>
          </a:p>
          <a:p>
            <a:pPr>
              <a:lnSpc>
                <a:spcPct val="100000"/>
              </a:lnSpc>
              <a:spcBef>
                <a:spcPts val="600"/>
              </a:spcBef>
            </a:pPr>
            <a:r>
              <a:rPr lang="cs-CZ" sz="2400" dirty="0"/>
              <a:t>Školy a školská zařízení</a:t>
            </a:r>
          </a:p>
          <a:p>
            <a:pPr marL="0" indent="0">
              <a:buNone/>
            </a:pPr>
            <a:endParaRPr lang="cs-CZ" dirty="0"/>
          </a:p>
          <a:p>
            <a:pPr marL="0" indent="0">
              <a:buNone/>
            </a:pPr>
            <a:endParaRPr lang="cs-CZ" dirty="0"/>
          </a:p>
          <a:p>
            <a:pPr marL="0" indent="0">
              <a:buNone/>
            </a:pPr>
            <a:endParaRPr lang="cs-CZ" dirty="0"/>
          </a:p>
          <a:p>
            <a:pPr marL="0" indent="0">
              <a:buNone/>
            </a:pPr>
            <a:r>
              <a:rPr lang="cs-CZ" sz="2400" b="1" dirty="0"/>
              <a:t>Cílové skupiny:</a:t>
            </a:r>
          </a:p>
          <a:p>
            <a:r>
              <a:rPr lang="cs-CZ" sz="2400" dirty="0"/>
              <a:t>Zaměstnanci</a:t>
            </a:r>
          </a:p>
          <a:p>
            <a:r>
              <a:rPr lang="cs-CZ" sz="2400" dirty="0"/>
              <a:t>Uchazeči o zaměstnání</a:t>
            </a:r>
          </a:p>
          <a:p>
            <a:r>
              <a:rPr lang="cs-CZ" sz="2400" dirty="0"/>
              <a:t>Zájemci o zaměstnání</a:t>
            </a:r>
          </a:p>
          <a:p>
            <a:r>
              <a:rPr lang="cs-CZ" sz="2400" dirty="0"/>
              <a:t>Neaktivní osoby</a:t>
            </a:r>
          </a:p>
          <a:p>
            <a:r>
              <a:rPr lang="cs-CZ" sz="2400" dirty="0"/>
              <a:t>Osoby se zdravotním postižením</a:t>
            </a:r>
          </a:p>
          <a:p>
            <a:r>
              <a:rPr lang="cs-CZ" sz="2400" dirty="0"/>
              <a:t>Osoby s kumulací hendikepů na trhu práce</a:t>
            </a:r>
          </a:p>
          <a:p>
            <a:r>
              <a:rPr lang="cs-CZ" sz="2400" dirty="0"/>
              <a:t>Osoby sociálně vyloučené a osoby sociálním vyloučením ohrožené</a:t>
            </a:r>
          </a:p>
          <a:p>
            <a:r>
              <a:rPr lang="cs-CZ" sz="2400" dirty="0"/>
              <a:t>Osoby vracející se na trh práce po návratu z mateřské/rodičovské dovolené</a:t>
            </a:r>
          </a:p>
          <a:p>
            <a:pPr marL="0" indent="0">
              <a:buNone/>
            </a:pPr>
            <a:endParaRPr lang="cs-CZ" dirty="0"/>
          </a:p>
        </p:txBody>
      </p:sp>
    </p:spTree>
    <p:extLst>
      <p:ext uri="{BB962C8B-B14F-4D97-AF65-F5344CB8AC3E}">
        <p14:creationId xmlns:p14="http://schemas.microsoft.com/office/powerpoint/2010/main" val="374788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4114C3-97A6-4141-BBED-705C1CF84F08}"/>
              </a:ext>
            </a:extLst>
          </p:cNvPr>
          <p:cNvSpPr>
            <a:spLocks noGrp="1"/>
          </p:cNvSpPr>
          <p:nvPr>
            <p:ph type="ctrTitle"/>
          </p:nvPr>
        </p:nvSpPr>
        <p:spPr>
          <a:xfrm>
            <a:off x="2667000" y="3085633"/>
            <a:ext cx="9144000" cy="2387600"/>
          </a:xfrm>
        </p:spPr>
        <p:txBody>
          <a:bodyPr>
            <a:normAutofit/>
          </a:bodyPr>
          <a:lstStyle/>
          <a:p>
            <a:r>
              <a:rPr lang="cs-CZ" sz="4800" b="1" dirty="0">
                <a:latin typeface="Corbel" panose="020B0503020204020204" pitchFamily="34" charset="0"/>
              </a:rPr>
              <a:t>Podporované aktivity</a:t>
            </a:r>
          </a:p>
        </p:txBody>
      </p:sp>
    </p:spTree>
    <p:extLst>
      <p:ext uri="{BB962C8B-B14F-4D97-AF65-F5344CB8AC3E}">
        <p14:creationId xmlns:p14="http://schemas.microsoft.com/office/powerpoint/2010/main" val="358334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E18568-E4C0-4E0C-823B-DDE25FA02FCA}"/>
              </a:ext>
            </a:extLst>
          </p:cNvPr>
          <p:cNvSpPr>
            <a:spLocks noGrp="1"/>
          </p:cNvSpPr>
          <p:nvPr>
            <p:ph type="title"/>
          </p:nvPr>
        </p:nvSpPr>
        <p:spPr>
          <a:xfrm>
            <a:off x="838200" y="365126"/>
            <a:ext cx="10515600" cy="966134"/>
          </a:xfrm>
        </p:spPr>
        <p:txBody>
          <a:bodyPr>
            <a:normAutofit/>
          </a:bodyPr>
          <a:lstStyle/>
          <a:p>
            <a:r>
              <a:rPr lang="cs-CZ" sz="4000" b="1" dirty="0"/>
              <a:t>Podporované aktivity</a:t>
            </a:r>
          </a:p>
        </p:txBody>
      </p:sp>
      <p:sp>
        <p:nvSpPr>
          <p:cNvPr id="3" name="Zástupný symbol pro obsah 2">
            <a:extLst>
              <a:ext uri="{FF2B5EF4-FFF2-40B4-BE49-F238E27FC236}">
                <a16:creationId xmlns:a16="http://schemas.microsoft.com/office/drawing/2014/main" id="{634E43C0-F87A-4401-A0FF-6EC5F499FAF0}"/>
              </a:ext>
            </a:extLst>
          </p:cNvPr>
          <p:cNvSpPr>
            <a:spLocks noGrp="1"/>
          </p:cNvSpPr>
          <p:nvPr>
            <p:ph idx="1"/>
          </p:nvPr>
        </p:nvSpPr>
        <p:spPr>
          <a:xfrm>
            <a:off x="838200" y="1493520"/>
            <a:ext cx="10515600" cy="5166360"/>
          </a:xfrm>
        </p:spPr>
        <p:txBody>
          <a:bodyPr>
            <a:normAutofit/>
          </a:bodyPr>
          <a:lstStyle/>
          <a:p>
            <a:r>
              <a:rPr lang="cs-CZ" dirty="0"/>
              <a:t>Projekt by měl obsahovat aktivitu spojenou s tvorbou nových udržitelných pracovních míst, umístěním na volná pracovní místa či zprostředkováním zaměstnání.</a:t>
            </a:r>
          </a:p>
          <a:p>
            <a:r>
              <a:rPr lang="pt-BR" dirty="0"/>
              <a:t>OP 3.1.1 Podpora flexibilních forem práce</a:t>
            </a:r>
          </a:p>
          <a:p>
            <a:r>
              <a:rPr lang="pl-PL" dirty="0"/>
              <a:t>OP 3.1.2 Podpora vzniku nových pracovních míst</a:t>
            </a:r>
          </a:p>
          <a:p>
            <a:r>
              <a:rPr lang="pl-PL" dirty="0"/>
              <a:t>OP 3.1.3 Podpora adaptability starších zaměstnanců </a:t>
            </a:r>
          </a:p>
          <a:p>
            <a:endParaRPr lang="pl-PL" sz="2200" dirty="0"/>
          </a:p>
          <a:p>
            <a:pPr marL="0" indent="0">
              <a:buNone/>
            </a:pPr>
            <a:r>
              <a:rPr lang="cs-CZ" sz="2200" dirty="0"/>
              <a:t>(Přesný popis všech podporovaných aktivit naleznete v příloze č. 2 – Podpis podporovaných aktivit.)</a:t>
            </a:r>
          </a:p>
          <a:p>
            <a:pPr marL="0" indent="0">
              <a:buNone/>
            </a:pPr>
            <a:endParaRPr lang="cs-CZ" dirty="0"/>
          </a:p>
          <a:p>
            <a:endParaRPr lang="cs-CZ" dirty="0"/>
          </a:p>
        </p:txBody>
      </p:sp>
    </p:spTree>
    <p:extLst>
      <p:ext uri="{BB962C8B-B14F-4D97-AF65-F5344CB8AC3E}">
        <p14:creationId xmlns:p14="http://schemas.microsoft.com/office/powerpoint/2010/main" val="408666026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560</TotalTime>
  <Words>2521</Words>
  <Application>Microsoft Office PowerPoint</Application>
  <PresentationFormat>Širokoúhlá obrazovka</PresentationFormat>
  <Paragraphs>466</Paragraphs>
  <Slides>42</Slides>
  <Notes>28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Calibri Light</vt:lpstr>
      <vt:lpstr>Corbel</vt:lpstr>
      <vt:lpstr>Times New Roman</vt:lpstr>
      <vt:lpstr>Motiv Office</vt:lpstr>
      <vt:lpstr>Seminář pro žadatele  k 6. výzvě MAS -  PODPORA ZAMĚSTNANOSTI II</vt:lpstr>
      <vt:lpstr>Program semináře</vt:lpstr>
      <vt:lpstr>Představení 6. výzvy -  Podpora zaměstnanosti</vt:lpstr>
      <vt:lpstr>Cíl výzvy</vt:lpstr>
      <vt:lpstr>Termíny a alokace</vt:lpstr>
      <vt:lpstr>Míra podpory – rozpad zdrojů financování</vt:lpstr>
      <vt:lpstr>Oprávnění žadatelé a cílové skupiny</vt:lpstr>
      <vt:lpstr>Podporované aktivity</vt:lpstr>
      <vt:lpstr>Podporované aktivity</vt:lpstr>
      <vt:lpstr>Informace o křížovém financování  a nepřímých nákladech </vt:lpstr>
      <vt:lpstr>Nepodporované aktivity</vt:lpstr>
      <vt:lpstr>Indikátory</vt:lpstr>
      <vt:lpstr>Indikátory</vt:lpstr>
      <vt:lpstr>Povinnosti související s indikátory</vt:lpstr>
      <vt:lpstr>Indikátory</vt:lpstr>
      <vt:lpstr>Sankce při nesplnění závazků týkajících se indikátorů</vt:lpstr>
      <vt:lpstr>Způsobilost výdajů</vt:lpstr>
      <vt:lpstr>Prezentace aplikace PowerPoint</vt:lpstr>
      <vt:lpstr>Informace o nepřímých nákladech</vt:lpstr>
      <vt:lpstr>Hodnocení a výběr projektu</vt:lpstr>
      <vt:lpstr>Proces hodnocení a výběru projektů</vt:lpstr>
      <vt:lpstr>Hodnocení přijatelnosti a formálních náležitostí</vt:lpstr>
      <vt:lpstr>Hodnocení přijatelnosti a formálních náležitostí</vt:lpstr>
      <vt:lpstr>Věcné hodnocení</vt:lpstr>
      <vt:lpstr>Věcné hodnocení</vt:lpstr>
      <vt:lpstr>Věcné hodnocení</vt:lpstr>
      <vt:lpstr>Věcné hodnocení</vt:lpstr>
      <vt:lpstr>Proces hodnocení a výběru projektů Shrnutí a lhůty</vt:lpstr>
      <vt:lpstr>Projektová žádost</vt:lpstr>
      <vt:lpstr>Logický rámec projektové žádosti</vt:lpstr>
      <vt:lpstr>Příprava žádosti o podporu</vt:lpstr>
      <vt:lpstr>Příprava žádosti o podporu</vt:lpstr>
      <vt:lpstr>Příprava žádosti o podporu</vt:lpstr>
      <vt:lpstr>Příprava žádosti o podporu</vt:lpstr>
      <vt:lpstr>Příprava žádosti o podporu</vt:lpstr>
      <vt:lpstr>Povinná publicita</vt:lpstr>
      <vt:lpstr>IS KP14+</vt:lpstr>
      <vt:lpstr>IS KP14+</vt:lpstr>
      <vt:lpstr>IS KP14+ Postup při podávání žádosti</vt:lpstr>
      <vt:lpstr>Podání projektové žádosti v OPZ</vt:lpstr>
      <vt:lpstr>Důležité odkazy</vt:lpstr>
      <vt:lpstr>Spojení na vyhlašovatele výzvy- Řídící orgán OPZ – pro konzultaci projektových záměrů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pro žadatele  k 1. výzvě MAS -  ZAMĚSTNANOST</dc:title>
  <dc:creator>Velkomeziricsko</dc:creator>
  <cp:lastModifiedBy>Velkomeziricsko</cp:lastModifiedBy>
  <cp:revision>46</cp:revision>
  <dcterms:created xsi:type="dcterms:W3CDTF">2018-03-14T13:01:36Z</dcterms:created>
  <dcterms:modified xsi:type="dcterms:W3CDTF">2018-09-19T08:48:17Z</dcterms:modified>
</cp:coreProperties>
</file>