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61" r:id="rId5"/>
    <p:sldId id="260" r:id="rId6"/>
    <p:sldId id="263" r:id="rId7"/>
    <p:sldId id="339" r:id="rId8"/>
    <p:sldId id="265" r:id="rId9"/>
    <p:sldId id="264" r:id="rId10"/>
    <p:sldId id="266" r:id="rId11"/>
    <p:sldId id="341" r:id="rId12"/>
    <p:sldId id="267" r:id="rId13"/>
    <p:sldId id="268" r:id="rId14"/>
    <p:sldId id="269" r:id="rId15"/>
    <p:sldId id="270" r:id="rId16"/>
    <p:sldId id="273" r:id="rId17"/>
    <p:sldId id="282" r:id="rId18"/>
    <p:sldId id="283" r:id="rId19"/>
    <p:sldId id="284" r:id="rId20"/>
    <p:sldId id="286" r:id="rId21"/>
    <p:sldId id="287" r:id="rId22"/>
    <p:sldId id="289" r:id="rId23"/>
    <p:sldId id="290" r:id="rId24"/>
    <p:sldId id="291" r:id="rId25"/>
    <p:sldId id="292" r:id="rId26"/>
    <p:sldId id="293" r:id="rId27"/>
    <p:sldId id="294" r:id="rId28"/>
    <p:sldId id="295" r:id="rId29"/>
    <p:sldId id="274" r:id="rId30"/>
    <p:sldId id="342" r:id="rId31"/>
    <p:sldId id="343" r:id="rId32"/>
    <p:sldId id="276" r:id="rId33"/>
    <p:sldId id="344" r:id="rId34"/>
    <p:sldId id="345" r:id="rId35"/>
    <p:sldId id="280" r:id="rId36"/>
    <p:sldId id="296" r:id="rId37"/>
    <p:sldId id="297" r:id="rId38"/>
    <p:sldId id="335" r:id="rId39"/>
    <p:sldId id="336" r:id="rId40"/>
    <p:sldId id="298" r:id="rId41"/>
    <p:sldId id="337" r:id="rId42"/>
    <p:sldId id="338" r:id="rId43"/>
  </p:sldIdLst>
  <p:sldSz cx="12192000" cy="6858000"/>
  <p:notesSz cx="10018713" cy="68881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15" autoAdjust="0"/>
  </p:normalViewPr>
  <p:slideViewPr>
    <p:cSldViewPr snapToGrid="0">
      <p:cViewPr varScale="1">
        <p:scale>
          <a:sx n="69" d="100"/>
          <a:sy n="69" d="100"/>
        </p:scale>
        <p:origin x="954" y="4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41443" cy="345605"/>
          </a:xfrm>
          <a:prstGeom prst="rect">
            <a:avLst/>
          </a:prstGeom>
        </p:spPr>
        <p:txBody>
          <a:bodyPr vert="horz" lIns="96606" tIns="48303" rIns="96606" bIns="48303" rtlCol="0"/>
          <a:lstStyle>
            <a:lvl1pPr algn="l">
              <a:defRPr sz="1300"/>
            </a:lvl1pPr>
          </a:lstStyle>
          <a:p>
            <a:endParaRPr lang="cs-CZ"/>
          </a:p>
        </p:txBody>
      </p:sp>
      <p:sp>
        <p:nvSpPr>
          <p:cNvPr id="3" name="Zástupný symbol pro datum 2"/>
          <p:cNvSpPr>
            <a:spLocks noGrp="1"/>
          </p:cNvSpPr>
          <p:nvPr>
            <p:ph type="dt" idx="1"/>
          </p:nvPr>
        </p:nvSpPr>
        <p:spPr>
          <a:xfrm>
            <a:off x="5674952" y="0"/>
            <a:ext cx="4341443" cy="345605"/>
          </a:xfrm>
          <a:prstGeom prst="rect">
            <a:avLst/>
          </a:prstGeom>
        </p:spPr>
        <p:txBody>
          <a:bodyPr vert="horz" lIns="96606" tIns="48303" rIns="96606" bIns="48303" rtlCol="0"/>
          <a:lstStyle>
            <a:lvl1pPr algn="r">
              <a:defRPr sz="1300"/>
            </a:lvl1pPr>
          </a:lstStyle>
          <a:p>
            <a:fld id="{8E6727F4-7CB5-4655-BCEF-9FF59344A824}" type="datetimeFigureOut">
              <a:rPr lang="cs-CZ" smtClean="0"/>
              <a:t>05.12.2019</a:t>
            </a:fld>
            <a:endParaRPr lang="cs-CZ"/>
          </a:p>
        </p:txBody>
      </p:sp>
      <p:sp>
        <p:nvSpPr>
          <p:cNvPr id="4" name="Zástupný symbol pro obrázek snímku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6606" tIns="48303" rIns="96606" bIns="48303" rtlCol="0" anchor="ctr"/>
          <a:lstStyle/>
          <a:p>
            <a:endParaRPr lang="cs-CZ"/>
          </a:p>
        </p:txBody>
      </p:sp>
      <p:sp>
        <p:nvSpPr>
          <p:cNvPr id="5" name="Zástupný symbol pro poznámky 4"/>
          <p:cNvSpPr>
            <a:spLocks noGrp="1"/>
          </p:cNvSpPr>
          <p:nvPr>
            <p:ph type="body" sz="quarter" idx="3"/>
          </p:nvPr>
        </p:nvSpPr>
        <p:spPr>
          <a:xfrm>
            <a:off x="1001872" y="3314929"/>
            <a:ext cx="8014970" cy="2712214"/>
          </a:xfrm>
          <a:prstGeom prst="rect">
            <a:avLst/>
          </a:prstGeom>
        </p:spPr>
        <p:txBody>
          <a:bodyPr vert="horz" lIns="96606" tIns="48303" rIns="96606" bIns="48303"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6542560"/>
            <a:ext cx="4341443" cy="345603"/>
          </a:xfrm>
          <a:prstGeom prst="rect">
            <a:avLst/>
          </a:prstGeom>
        </p:spPr>
        <p:txBody>
          <a:bodyPr vert="horz" lIns="96606" tIns="48303" rIns="96606" bIns="48303"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5674952" y="6542560"/>
            <a:ext cx="4341443" cy="345603"/>
          </a:xfrm>
          <a:prstGeom prst="rect">
            <a:avLst/>
          </a:prstGeom>
        </p:spPr>
        <p:txBody>
          <a:bodyPr vert="horz" lIns="96606" tIns="48303" rIns="96606" bIns="48303" rtlCol="0" anchor="b"/>
          <a:lstStyle>
            <a:lvl1pPr algn="r">
              <a:defRPr sz="13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382735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215551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12</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13</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14</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15</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16</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300" dirty="0"/>
              <a:t>ídlo mimo programovou oblast, resp. rozhoduje, kde se vyskytuje pobočka či provozovna daného zaměstnavatele, Znevýhodněné osoby </a:t>
            </a:r>
          </a:p>
          <a:p>
            <a:r>
              <a:rPr lang="cs-CZ" sz="1300" dirty="0"/>
              <a:t>– s místem trvalého pobytu mimo programovou oblast nebo se zpravidla více než polovinu roku zdržují mimo programovou oblast</a:t>
            </a:r>
          </a:p>
          <a:p>
            <a:endParaRPr lang="cs-CZ" sz="1300"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17</a:t>
            </a:fld>
            <a:endParaRPr lang="cs-CZ"/>
          </a:p>
        </p:txBody>
      </p:sp>
    </p:spTree>
    <p:extLst>
      <p:ext uri="{BB962C8B-B14F-4D97-AF65-F5344CB8AC3E}">
        <p14:creationId xmlns:p14="http://schemas.microsoft.com/office/powerpoint/2010/main" val="149114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300" dirty="0"/>
              <a:t>Z projektu je možné hradit pouze takovou část nákladů, která odpovídá výši úvazku člena realizačního týmu</a:t>
            </a:r>
          </a:p>
          <a:p>
            <a:r>
              <a:rPr lang="cs-CZ" sz="1300" dirty="0"/>
              <a:t>Nákup zařízení a vybavení pro pracovní pozice, které patří do nepřímých nákladů, není možné pořizovat vybavení a zařízení v rámci přímých nákladů</a:t>
            </a:r>
          </a:p>
          <a:p>
            <a:r>
              <a:rPr lang="cs-CZ" sz="1300" dirty="0"/>
              <a:t>Nákup zařízení a vybavení: Způsobilým výdajem projektu je vybavení zařízení, které je pracovištěm pečujících osob (nábytek, hračky, hry, výtvarné či sportovní potřeby, vybavení pro příměstské tábory apod.). </a:t>
            </a:r>
            <a:r>
              <a:rPr lang="cs-CZ" sz="1300" b="1" dirty="0"/>
              <a:t>Pozor na kancelářské potřeby, které spadají do nepřímých nákladů. </a:t>
            </a:r>
          </a:p>
          <a:p>
            <a:r>
              <a:rPr lang="cs-CZ" dirty="0"/>
              <a:t>Způsobilými osobními náklady jsou: </a:t>
            </a:r>
          </a:p>
          <a:p>
            <a:pPr marL="241516" indent="-241516">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41516" indent="-241516">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41516" indent="-241516">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18</a:t>
            </a:fld>
            <a:endParaRPr lang="cs-CZ"/>
          </a:p>
        </p:txBody>
      </p:sp>
    </p:spTree>
    <p:extLst>
      <p:ext uri="{BB962C8B-B14F-4D97-AF65-F5344CB8AC3E}">
        <p14:creationId xmlns:p14="http://schemas.microsoft.com/office/powerpoint/2010/main" val="389242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66064">
              <a:defRPr/>
            </a:pPr>
            <a:r>
              <a:rPr lang="cs-CZ" sz="1300" b="1" dirty="0"/>
              <a:t>Nepřímé náklady</a:t>
            </a:r>
            <a:r>
              <a:rPr lang="cs-CZ" sz="1300" dirty="0"/>
              <a:t> se nevykazují, a to zejména z důvodu usnadnění administrace jak na straně příjemce, tak na straně poskytovatele. </a:t>
            </a:r>
          </a:p>
          <a:p>
            <a:pPr defTabSz="966064">
              <a:defRPr/>
            </a:pPr>
            <a:endParaRPr lang="cs-CZ" sz="1300" dirty="0"/>
          </a:p>
          <a:p>
            <a:pPr defTabSz="966064">
              <a:defRPr/>
            </a:pPr>
            <a:r>
              <a:rPr lang="cs-CZ" sz="1300" dirty="0"/>
              <a:t>Lze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endParaRPr lang="cs-CZ" dirty="0"/>
          </a:p>
          <a:p>
            <a:pPr defTabSz="966064">
              <a:defRPr/>
            </a:pPr>
            <a:endParaRPr lang="cs-CZ" sz="1300" dirty="0"/>
          </a:p>
          <a:p>
            <a:pPr defTabSz="966064">
              <a:defRPr/>
            </a:pPr>
            <a:r>
              <a:rPr lang="cs-CZ" sz="1300" dirty="0"/>
              <a:t>Nezpůsobilé výdaje se v žádosti nevyplňují</a:t>
            </a:r>
          </a:p>
          <a:p>
            <a:pPr defTabSz="966064">
              <a:defRPr/>
            </a:pPr>
            <a:r>
              <a:rPr lang="cs-CZ" dirty="0"/>
              <a:t>PŘÍJMY PROJEKTU</a:t>
            </a:r>
          </a:p>
          <a:p>
            <a:r>
              <a:rPr lang="cs-CZ" sz="1300" b="1" dirty="0"/>
              <a:t>Příjmem projektu se rozumí </a:t>
            </a:r>
            <a:r>
              <a:rPr lang="cs-CZ" sz="1300" dirty="0"/>
              <a:t>příjmy vygenerované projektem v době realizace projektu </a:t>
            </a:r>
          </a:p>
          <a:p>
            <a:r>
              <a:rPr lang="cs-CZ" sz="1300" dirty="0"/>
              <a:t>Mezi příjmy projektu </a:t>
            </a:r>
            <a:r>
              <a:rPr lang="cs-CZ" sz="1300" b="1" dirty="0"/>
              <a:t>patří</a:t>
            </a:r>
            <a:r>
              <a:rPr lang="cs-CZ" sz="13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r>
              <a:rPr lang="cs-CZ" sz="1300" dirty="0"/>
              <a:t>Příjmem projektu nikdy </a:t>
            </a:r>
            <a:r>
              <a:rPr lang="cs-CZ" sz="1300" b="1" dirty="0"/>
              <a:t>nejsou</a:t>
            </a:r>
            <a:r>
              <a:rPr lang="cs-CZ" sz="1300" dirty="0"/>
              <a:t> úroky z bankovního účtu, obdržené platby ze smluvních pokut, peněžní jistota</a:t>
            </a:r>
          </a:p>
          <a:p>
            <a:r>
              <a:rPr lang="cs-CZ" sz="1300" b="1" dirty="0"/>
              <a:t>Do žádosti o podporu </a:t>
            </a:r>
            <a:r>
              <a:rPr lang="cs-CZ" sz="1300" dirty="0"/>
              <a:t>se uvádí pouze „</a:t>
            </a:r>
            <a:r>
              <a:rPr lang="cs-CZ" sz="1300" b="1" dirty="0"/>
              <a:t>předpokládané čisté příjmy</a:t>
            </a:r>
            <a:r>
              <a:rPr lang="cs-CZ" sz="1300" dirty="0"/>
              <a:t>“ do řádku „</a:t>
            </a:r>
            <a:r>
              <a:rPr lang="cs-CZ" sz="1300" b="1" dirty="0"/>
              <a:t>Jiné peněžní příjmy</a:t>
            </a:r>
            <a:r>
              <a:rPr lang="cs-CZ" sz="1300" dirty="0"/>
              <a:t>“ (v případě vyrovnávací platby vypočtené na listu ISKP přílohy 11A) – o tyto příjmy bude vždy snížena poskytnutá podpora ŘO</a:t>
            </a:r>
          </a:p>
          <a:p>
            <a:r>
              <a:rPr lang="cs-CZ" sz="1300" b="1" dirty="0"/>
              <a:t>Čistým příjmem </a:t>
            </a:r>
            <a:r>
              <a:rPr lang="cs-CZ" sz="1300" dirty="0"/>
              <a:t>je ta částka příjmů, která převyšuje částku vlastního financování způsobilých výdajů projektu ze zdrojů příjemce  (pokud příjemce má vlastní financování viz povinná míra spolufinancování)</a:t>
            </a:r>
          </a:p>
          <a:p>
            <a:r>
              <a:rPr lang="cs-CZ" sz="1300" b="1" dirty="0"/>
              <a:t>Nepředpokládané i předpokládané čisté příjmy </a:t>
            </a:r>
            <a:r>
              <a:rPr lang="cs-CZ" sz="1300" dirty="0"/>
              <a:t>se budou reportovat průběžně ve Zprávách o realizaci projektu (ZOR)</a:t>
            </a:r>
          </a:p>
          <a:p>
            <a:pPr defTabSz="966064">
              <a:defRPr/>
            </a:pPr>
            <a:endParaRPr lang="cs-CZ" sz="1300"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19</a:t>
            </a:fld>
            <a:endParaRPr lang="cs-CZ"/>
          </a:p>
        </p:txBody>
      </p:sp>
    </p:spTree>
    <p:extLst>
      <p:ext uri="{BB962C8B-B14F-4D97-AF65-F5344CB8AC3E}">
        <p14:creationId xmlns:p14="http://schemas.microsoft.com/office/powerpoint/2010/main" val="4132673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22</a:t>
            </a:fld>
            <a:endParaRPr lang="cs-CZ"/>
          </a:p>
        </p:txBody>
      </p:sp>
    </p:spTree>
    <p:extLst>
      <p:ext uri="{BB962C8B-B14F-4D97-AF65-F5344CB8AC3E}">
        <p14:creationId xmlns:p14="http://schemas.microsoft.com/office/powerpoint/2010/main" val="423098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B4612CE-6544-488E-8B36-F38F3D32A4D2}" type="slidenum">
              <a:rPr lang="cs-CZ" smtClean="0"/>
              <a:t>23</a:t>
            </a:fld>
            <a:endParaRPr lang="cs-CZ"/>
          </a:p>
        </p:txBody>
      </p:sp>
    </p:spTree>
    <p:extLst>
      <p:ext uri="{BB962C8B-B14F-4D97-AF65-F5344CB8AC3E}">
        <p14:creationId xmlns:p14="http://schemas.microsoft.com/office/powerpoint/2010/main" val="378360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26</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29</a:t>
            </a:fld>
            <a:endParaRPr lang="cs-CZ"/>
          </a:p>
        </p:txBody>
      </p:sp>
    </p:spTree>
    <p:extLst>
      <p:ext uri="{BB962C8B-B14F-4D97-AF65-F5344CB8AC3E}">
        <p14:creationId xmlns:p14="http://schemas.microsoft.com/office/powerpoint/2010/main" val="2417806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66064">
              <a:defRPr/>
            </a:pPr>
            <a:r>
              <a:rPr lang="cs-CZ" sz="1300" dirty="0"/>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100" dirty="0"/>
          </a:p>
          <a:p>
            <a:pPr hangingPunct="0"/>
            <a:endParaRPr lang="cs-CZ" sz="1300" dirty="0"/>
          </a:p>
          <a:p>
            <a:pPr hangingPunct="0"/>
            <a:r>
              <a:rPr lang="cs-CZ" sz="1300" dirty="0"/>
              <a:t>Při vytváření a následném ověření vnitřní logiky projektu a sladění jeho jednotlivých částí jsou používány různé projektové techniky. Nejčastější je logický rámec.</a:t>
            </a:r>
          </a:p>
          <a:p>
            <a:pPr hangingPunct="0"/>
            <a:r>
              <a:rPr lang="cs-CZ" sz="1300" dirty="0"/>
              <a:t>Je to postup, s jehož pomocí jsme schopni stručně, přehledně a srozumitelně popsat projekt na jednom listu A4. </a:t>
            </a:r>
          </a:p>
          <a:p>
            <a:r>
              <a:rPr lang="cs-CZ" sz="1300" dirty="0"/>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30</a:t>
            </a:fld>
            <a:endParaRPr lang="cs-CZ"/>
          </a:p>
        </p:txBody>
      </p:sp>
    </p:spTree>
    <p:extLst>
      <p:ext uri="{BB962C8B-B14F-4D97-AF65-F5344CB8AC3E}">
        <p14:creationId xmlns:p14="http://schemas.microsoft.com/office/powerpoint/2010/main" val="277224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300" b="1" u="sng" dirty="0"/>
              <a:t>Příprava žádosti o podporu:</a:t>
            </a:r>
            <a:endParaRPr lang="cs-CZ" sz="1300" u="sng" dirty="0"/>
          </a:p>
          <a:p>
            <a:pPr hangingPunct="0"/>
            <a:r>
              <a:rPr lang="cs-CZ" sz="1300" dirty="0"/>
              <a:t>Zásadní pro kvalitu projektu je jeho tzv. </a:t>
            </a:r>
            <a:r>
              <a:rPr lang="cs-CZ" sz="1300" b="1" dirty="0"/>
              <a:t>intervenční logika</a:t>
            </a:r>
            <a:r>
              <a:rPr lang="cs-CZ" sz="1300" dirty="0"/>
              <a:t>. Tím se rozumí vzájemná soudržnost a provázanost identifikovaných problémů, definovaných cílů a navrhovaných opatření/aktivit. </a:t>
            </a:r>
          </a:p>
          <a:p>
            <a:pPr hangingPunct="0"/>
            <a:r>
              <a:rPr lang="cs-CZ" sz="1300" dirty="0"/>
              <a:t> </a:t>
            </a:r>
          </a:p>
          <a:p>
            <a:pPr hangingPunct="0"/>
            <a:r>
              <a:rPr lang="cs-CZ" sz="1300" dirty="0"/>
              <a:t>První fází přípravy projektu</a:t>
            </a:r>
            <a:r>
              <a:rPr lang="cs-CZ" sz="1300" b="1" dirty="0"/>
              <a:t> </a:t>
            </a:r>
            <a:r>
              <a:rPr lang="cs-CZ" sz="1300" dirty="0"/>
              <a:t>je</a:t>
            </a:r>
            <a:r>
              <a:rPr lang="cs-CZ" sz="1300" b="1" dirty="0"/>
              <a:t> projektový záměr</a:t>
            </a:r>
            <a:r>
              <a:rPr lang="cs-CZ" sz="1300" dirty="0"/>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1489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32</a:t>
            </a:fld>
            <a:endParaRPr lang="cs-CZ"/>
          </a:p>
        </p:txBody>
      </p:sp>
    </p:spTree>
    <p:extLst>
      <p:ext uri="{BB962C8B-B14F-4D97-AF65-F5344CB8AC3E}">
        <p14:creationId xmlns:p14="http://schemas.microsoft.com/office/powerpoint/2010/main" val="2201155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33</a:t>
            </a:fld>
            <a:endParaRPr lang="cs-CZ"/>
          </a:p>
        </p:txBody>
      </p:sp>
    </p:spTree>
    <p:extLst>
      <p:ext uri="{BB962C8B-B14F-4D97-AF65-F5344CB8AC3E}">
        <p14:creationId xmlns:p14="http://schemas.microsoft.com/office/powerpoint/2010/main" val="496239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34</a:t>
            </a:fld>
            <a:endParaRPr lang="cs-CZ"/>
          </a:p>
        </p:txBody>
      </p:sp>
    </p:spTree>
    <p:extLst>
      <p:ext uri="{BB962C8B-B14F-4D97-AF65-F5344CB8AC3E}">
        <p14:creationId xmlns:p14="http://schemas.microsoft.com/office/powerpoint/2010/main" val="2727070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300" dirty="0"/>
              <a:t>Musí existovat mechanismus pro posouzení dosažených výstupů a výsledků. </a:t>
            </a:r>
            <a:endParaRPr lang="cs-CZ" sz="1100" dirty="0"/>
          </a:p>
          <a:p>
            <a:pPr hangingPunct="0"/>
            <a:r>
              <a:rPr lang="cs-CZ" sz="1300" dirty="0"/>
              <a:t> </a:t>
            </a:r>
            <a:endParaRPr lang="cs-CZ" sz="1100" dirty="0"/>
          </a:p>
          <a:p>
            <a:pPr hangingPunct="0"/>
            <a:r>
              <a:rPr lang="cs-CZ" sz="1300" b="1" dirty="0"/>
              <a:t>U indikátorů se setkáváme s dělením na: </a:t>
            </a:r>
            <a:endParaRPr lang="cs-CZ" sz="1100" dirty="0"/>
          </a:p>
          <a:p>
            <a:pPr hangingPunct="0"/>
            <a:r>
              <a:rPr lang="cs-CZ" sz="1300" b="1" dirty="0"/>
              <a:t>a) Výstupy</a:t>
            </a:r>
            <a:r>
              <a:rPr lang="cs-CZ" sz="1300" dirty="0"/>
              <a:t> – údaje o tom, co vzniklo přímo během realizace dané aktivity projektu (např. počet vytvořených pracovních míst), </a:t>
            </a:r>
            <a:r>
              <a:rPr lang="cs-CZ" sz="1300" b="1" dirty="0"/>
              <a:t>závazné indikátory</a:t>
            </a:r>
            <a:r>
              <a:rPr lang="cs-CZ" sz="1300" dirty="0"/>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100" dirty="0"/>
          </a:p>
          <a:p>
            <a:pPr hangingPunct="0"/>
            <a:r>
              <a:rPr lang="cs-CZ" sz="1300" dirty="0"/>
              <a:t> </a:t>
            </a:r>
            <a:endParaRPr lang="cs-CZ" sz="1100" dirty="0"/>
          </a:p>
          <a:p>
            <a:pPr hangingPunct="0"/>
            <a:r>
              <a:rPr lang="cs-CZ" sz="1300" b="1" dirty="0"/>
              <a:t>b) Výsledky</a:t>
            </a:r>
            <a:r>
              <a:rPr lang="cs-CZ" sz="1300" dirty="0"/>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300" b="1" dirty="0"/>
              <a:t>nejsou závazné, ale je nutné je vykazovat a sledovat</a:t>
            </a:r>
            <a:r>
              <a:rPr lang="cs-CZ" sz="1300" dirty="0"/>
              <a:t>, ukazují míru změny, naplnění cíle, např. počet zaměstnaných osob, počet absolventů rekvalifikace, počet osob, využívajících novou službu.</a:t>
            </a:r>
            <a:endParaRPr lang="cs-CZ" sz="1100" dirty="0"/>
          </a:p>
          <a:p>
            <a:pPr hangingPunct="0"/>
            <a:r>
              <a:rPr lang="cs-CZ" sz="1300" dirty="0"/>
              <a:t> </a:t>
            </a:r>
            <a:endParaRPr lang="cs-CZ" sz="1100" dirty="0"/>
          </a:p>
          <a:p>
            <a:pPr hangingPunct="0"/>
            <a:r>
              <a:rPr lang="cs-CZ" sz="1300" b="1" dirty="0"/>
              <a:t>Rizika:</a:t>
            </a:r>
            <a:endParaRPr lang="cs-CZ" sz="1100" dirty="0"/>
          </a:p>
          <a:p>
            <a:pPr hangingPunct="0"/>
            <a:r>
              <a:rPr lang="cs-CZ" sz="1300" dirty="0"/>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100" dirty="0"/>
          </a:p>
          <a:p>
            <a:pPr hangingPunct="0"/>
            <a:r>
              <a:rPr lang="cs-CZ" sz="1300" dirty="0"/>
              <a:t> </a:t>
            </a:r>
            <a:endParaRPr lang="cs-CZ" sz="1100" dirty="0"/>
          </a:p>
          <a:p>
            <a:pPr hangingPunct="0"/>
            <a:r>
              <a:rPr lang="cs-CZ" sz="1300" dirty="0"/>
              <a:t>Účelem je prokázat schopnost žadatele projekt zdárně realizovat i přes případné potíže a především připravenost těmto potížím předejít.</a:t>
            </a:r>
            <a:endParaRPr lang="cs-CZ" sz="1100" dirty="0"/>
          </a:p>
          <a:p>
            <a:pPr hangingPunct="0"/>
            <a:r>
              <a:rPr lang="cs-CZ" sz="1300" dirty="0"/>
              <a:t> </a:t>
            </a:r>
            <a:r>
              <a:rPr lang="cs-CZ" sz="1300" b="1" dirty="0"/>
              <a:t> </a:t>
            </a:r>
            <a:endParaRPr lang="cs-CZ" sz="1100" dirty="0"/>
          </a:p>
          <a:p>
            <a:pPr hangingPunct="0"/>
            <a:r>
              <a:rPr lang="cs-CZ" sz="1300" b="1" dirty="0"/>
              <a:t>Příklady možných rizik projektu:</a:t>
            </a:r>
            <a:endParaRPr lang="cs-CZ" sz="1100" dirty="0"/>
          </a:p>
          <a:p>
            <a:pPr lvl="0" hangingPunct="0"/>
            <a:r>
              <a:rPr lang="cs-CZ" sz="1300" dirty="0"/>
              <a:t>- nenaplnění počtu účastníků z cílové skupiny,</a:t>
            </a:r>
            <a:endParaRPr lang="cs-CZ" sz="1100" dirty="0"/>
          </a:p>
          <a:p>
            <a:pPr lvl="0" hangingPunct="0"/>
            <a:r>
              <a:rPr lang="cs-CZ" sz="1300" dirty="0"/>
              <a:t>- nedostatek kvalifikovaného personálu pro zajištění realizace projektu,</a:t>
            </a:r>
            <a:endParaRPr lang="cs-CZ" sz="1100" dirty="0"/>
          </a:p>
          <a:p>
            <a:pPr lvl="0" hangingPunct="0"/>
            <a:r>
              <a:rPr lang="cs-CZ" sz="1300" dirty="0"/>
              <a:t>- časové průtahy při realizaci (zejména u projektů, u kterých je realizace jedné aktivity podmíněna dokončením některé jiné aktivity),</a:t>
            </a:r>
            <a:endParaRPr lang="cs-CZ" sz="1100" dirty="0"/>
          </a:p>
          <a:p>
            <a:pPr lvl="0" hangingPunct="0"/>
            <a:r>
              <a:rPr lang="cs-CZ" sz="1300" dirty="0"/>
              <a:t>- odstoupení partnera, resp. neplnění závazků partnera,</a:t>
            </a:r>
            <a:endParaRPr lang="cs-CZ" sz="1100" dirty="0"/>
          </a:p>
          <a:p>
            <a:pPr lvl="0" hangingPunct="0"/>
            <a:r>
              <a:rPr lang="cs-CZ" sz="1300" dirty="0"/>
              <a:t>- nedostatek financí.</a:t>
            </a:r>
            <a:endParaRPr lang="cs-CZ" sz="1100" dirty="0"/>
          </a:p>
          <a:p>
            <a:pPr hangingPunct="0"/>
            <a:r>
              <a:rPr lang="cs-CZ" sz="1300" dirty="0"/>
              <a:t> </a:t>
            </a:r>
            <a:endParaRPr lang="cs-CZ" sz="1100" dirty="0"/>
          </a:p>
          <a:p>
            <a:pPr hangingPunct="0"/>
            <a:r>
              <a:rPr lang="cs-CZ" sz="1300" b="1" dirty="0"/>
              <a:t> </a:t>
            </a:r>
            <a:endParaRPr lang="cs-CZ" sz="1100" dirty="0"/>
          </a:p>
          <a:p>
            <a:pPr lvl="0" hangingPunct="0"/>
            <a:endParaRPr lang="cs-CZ" sz="1300"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281625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B4612CE-6544-488E-8B36-F38F3D32A4D2}" type="slidenum">
              <a:rPr lang="cs-CZ" smtClean="0"/>
              <a:t>39</a:t>
            </a:fld>
            <a:endParaRPr lang="cs-CZ"/>
          </a:p>
        </p:txBody>
      </p:sp>
    </p:spTree>
    <p:extLst>
      <p:ext uri="{BB962C8B-B14F-4D97-AF65-F5344CB8AC3E}">
        <p14:creationId xmlns:p14="http://schemas.microsoft.com/office/powerpoint/2010/main" val="219680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dirty="0"/>
              <a:t>Nutné mít kvalifikovaný elektronický podpis (např. </a:t>
            </a:r>
            <a:r>
              <a:rPr lang="cs-CZ" sz="1300" dirty="0" err="1"/>
              <a:t>PostSignum</a:t>
            </a:r>
            <a:r>
              <a:rPr lang="cs-CZ" sz="1300" dirty="0"/>
              <a:t> České pošty) </a:t>
            </a:r>
            <a:r>
              <a:rPr lang="pl-PL" sz="1300" dirty="0"/>
              <a:t>- platnost certifikátu je 1 rok.</a:t>
            </a:r>
          </a:p>
          <a:p>
            <a:r>
              <a:rPr lang="cs-CZ" sz="1300" dirty="0"/>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40</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Podpora zaměstnanosti by měla přinést zlepšení stávající situace na trhu práce pro znevýhodněné občany, umožnit vznik nových pracovních míst.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26721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345324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C57E8-F198-4EA3-8056-27D274652CE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7C0255E-8661-42B4-924B-264475BB2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F63FA8C-25E4-4659-8DAC-3BBC7BFD597D}"/>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CE9F4DC8-CBC9-43D9-A8A5-3037467488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635D6E-51E5-4908-AB9D-3CD697C6A3C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401308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DFC78-8B52-4B8E-9005-C89E5E2B90A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462076C-0007-4535-A3A1-4CF3BCB82AE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F790CF-F28A-47EB-941A-EF0C128A5FF3}"/>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4EF8CD34-A366-46D9-904F-8B4802F71DB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B5B5A7-BA10-4EB0-A6FD-ACDE48666585}"/>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8859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CF93131-796A-4849-9BD5-8381840E43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D627A1-491E-43BC-8718-A0B4055852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E46A6E-8C26-413D-BBE7-D0AB8A1DB0E4}"/>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0E0BDAE8-1989-402C-A8A1-ED0DA14D8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72097-C5C8-49BD-AB3C-8CA9EC326B5E}"/>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268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BCABA-06A4-4306-9B43-1B356DEA5D5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FE799D8-A5F2-4030-BF65-45CFA14EC34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B5261D-CF17-47F5-97BD-05D841018DC9}"/>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11710A70-F152-44CE-9C76-E885DA823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CECCD1-0348-4AC2-BD27-23293A15747C}"/>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8959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FB6A0-D69D-466E-AE4D-1A2CE776BC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31C6851C-9753-459A-927C-794069354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105F6F0-6E06-4891-BF69-93A2BFFC04B5}"/>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28DDE959-7E4F-4792-B7E4-4DA52B05D7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18C481-BB58-429F-BB66-F0F515A49EA2}"/>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08096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057EB-D09F-4FE6-95CD-1D4DFDD799E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782327F-CC07-403C-B1D2-BFF1F7B4926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FE7C068C-FC08-42EF-A49A-9727F72B2FE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F01137-F6EA-478F-9A23-65F1D0492207}"/>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6" name="Zástupný symbol pro zápatí 5">
            <a:extLst>
              <a:ext uri="{FF2B5EF4-FFF2-40B4-BE49-F238E27FC236}">
                <a16:creationId xmlns:a16="http://schemas.microsoft.com/office/drawing/2014/main" id="{419C8D2D-BCB0-406B-A160-CD043C780F0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3EACE2E-A3BD-402B-AE63-1CFAE6084DFA}"/>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8895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30054-85A9-438C-8965-002EC5440D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DB3B05E-E332-4657-B412-C4BF9470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35F1F4B-4156-43CB-838D-BBB00669E2F2}"/>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38AF57C-65D2-47B1-BEE1-EA123752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CEFC5D1-8BCD-4117-9148-1A292B1E094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F2632BD-C910-4B56-9509-F8396D94C148}"/>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8" name="Zástupný symbol pro zápatí 7">
            <a:extLst>
              <a:ext uri="{FF2B5EF4-FFF2-40B4-BE49-F238E27FC236}">
                <a16:creationId xmlns:a16="http://schemas.microsoft.com/office/drawing/2014/main" id="{F7B0DECC-7D9A-4D42-8401-07067C60490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52F4A9-D161-4BFD-B7D4-15D530E65199}"/>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531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32A6D-E477-494D-8AE9-17B60B03376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9B2CD4E-BD19-455E-9F7C-C218BE6102CB}"/>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4" name="Zástupný symbol pro zápatí 3">
            <a:extLst>
              <a:ext uri="{FF2B5EF4-FFF2-40B4-BE49-F238E27FC236}">
                <a16:creationId xmlns:a16="http://schemas.microsoft.com/office/drawing/2014/main" id="{787F04FE-65E6-4FED-BD42-4C3C94FE38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C60CAB-1859-468E-BD72-24850E6F06D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3602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FC5CBB-410D-4818-9D61-4DC34A21074C}"/>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3" name="Zástupný symbol pro zápatí 2">
            <a:extLst>
              <a:ext uri="{FF2B5EF4-FFF2-40B4-BE49-F238E27FC236}">
                <a16:creationId xmlns:a16="http://schemas.microsoft.com/office/drawing/2014/main" id="{92668843-3CCC-4D2D-8B90-4F177974CD3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65A237B-E512-4A18-8B28-8C96B3A904C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6880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5F6A7-0050-4817-B52D-BFEB1D8FEE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7C341B0-A0D6-4E1B-A169-3D5C7C373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CD20E50-40CA-4A4D-817E-06CC00E5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0ADF281-A2E2-402B-8444-5CDA828246C4}"/>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6" name="Zástupný symbol pro zápatí 5">
            <a:extLst>
              <a:ext uri="{FF2B5EF4-FFF2-40B4-BE49-F238E27FC236}">
                <a16:creationId xmlns:a16="http://schemas.microsoft.com/office/drawing/2014/main" id="{16BBFA1F-DA2F-4AB0-8F6F-984DFFBA5B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C93310-7B39-4D74-8A6C-D537490ACF71}"/>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5695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82B9E-8C11-4EB4-8794-F428B01A8A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4C8129-40A4-4190-A7DB-C04658DF5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57CD032-51C6-44BE-B59E-0FAB2B55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A27B536-FCD4-4DB3-928C-823EC98BD0F0}"/>
              </a:ext>
            </a:extLst>
          </p:cNvPr>
          <p:cNvSpPr>
            <a:spLocks noGrp="1"/>
          </p:cNvSpPr>
          <p:nvPr>
            <p:ph type="dt" sz="half" idx="10"/>
          </p:nvPr>
        </p:nvSpPr>
        <p:spPr/>
        <p:txBody>
          <a:bodyPr/>
          <a:lstStyle/>
          <a:p>
            <a:fld id="{21797D69-EF11-4AB2-A231-8657D45F01CF}" type="datetimeFigureOut">
              <a:rPr lang="cs-CZ" smtClean="0"/>
              <a:t>05.12.2019</a:t>
            </a:fld>
            <a:endParaRPr lang="cs-CZ"/>
          </a:p>
        </p:txBody>
      </p:sp>
      <p:sp>
        <p:nvSpPr>
          <p:cNvPr id="6" name="Zástupný symbol pro zápatí 5">
            <a:extLst>
              <a:ext uri="{FF2B5EF4-FFF2-40B4-BE49-F238E27FC236}">
                <a16:creationId xmlns:a16="http://schemas.microsoft.com/office/drawing/2014/main" id="{74CF9111-2EB6-4C37-8C18-5A7CA03327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B489C7-E908-4C01-AD66-6571636CA61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366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44000">
              <a:schemeClr val="accent6">
                <a:lumMod val="40000"/>
                <a:lumOff val="60000"/>
              </a:schemeClr>
            </a:gs>
            <a:gs pos="79000">
              <a:schemeClr val="accent6">
                <a:lumMod val="45000"/>
                <a:lumOff val="55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F04114D-C374-4335-8A74-8496662C9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540F7C-E56C-4DBB-A0FE-A179DDC3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B79656-7F79-4E3A-8EEF-38B763D8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97D69-EF11-4AB2-A231-8657D45F01CF}" type="datetimeFigureOut">
              <a:rPr lang="cs-CZ" smtClean="0"/>
              <a:t>05.12.2019</a:t>
            </a:fld>
            <a:endParaRPr lang="cs-CZ"/>
          </a:p>
        </p:txBody>
      </p:sp>
      <p:sp>
        <p:nvSpPr>
          <p:cNvPr id="5" name="Zástupný symbol pro zápatí 4">
            <a:extLst>
              <a:ext uri="{FF2B5EF4-FFF2-40B4-BE49-F238E27FC236}">
                <a16:creationId xmlns:a16="http://schemas.microsoft.com/office/drawing/2014/main" id="{82E3A2AF-E4C3-4E47-AB0B-E8F9EA75A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843B219-985B-4302-96C1-959FF4A6F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042C-2A27-494E-958D-366F7E5A5E6F}" type="slidenum">
              <a:rPr lang="cs-CZ" smtClean="0"/>
              <a:t>‹#›</a:t>
            </a:fld>
            <a:endParaRPr lang="cs-CZ"/>
          </a:p>
        </p:txBody>
      </p:sp>
    </p:spTree>
    <p:extLst>
      <p:ext uri="{BB962C8B-B14F-4D97-AF65-F5344CB8AC3E}">
        <p14:creationId xmlns:p14="http://schemas.microsoft.com/office/powerpoint/2010/main" val="240946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www.dotaceeu.cz/cs/Jak-ziskat-dotaci/Elektronicka-zadost/Edukacni-videa"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D158B-6C27-4296-BE3B-F089CFC41A9F}"/>
              </a:ext>
            </a:extLst>
          </p:cNvPr>
          <p:cNvSpPr>
            <a:spLocks noGrp="1"/>
          </p:cNvSpPr>
          <p:nvPr>
            <p:ph type="ctrTitle"/>
          </p:nvPr>
        </p:nvSpPr>
        <p:spPr>
          <a:xfrm>
            <a:off x="896982" y="1025236"/>
            <a:ext cx="10816387" cy="2878629"/>
          </a:xfrm>
        </p:spPr>
        <p:txBody>
          <a:bodyPr>
            <a:noAutofit/>
          </a:bodyPr>
          <a:lstStyle/>
          <a:p>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br>
              <a:rPr lang="cs-CZ" sz="3600" dirty="0">
                <a:latin typeface="+mn-lt"/>
              </a:rPr>
            </a:br>
            <a:r>
              <a:rPr lang="cs-CZ" sz="3600" dirty="0">
                <a:latin typeface="+mn-lt"/>
              </a:rPr>
              <a:t>Seminář pro žadatele </a:t>
            </a:r>
            <a:br>
              <a:rPr lang="cs-CZ" sz="3600" dirty="0">
                <a:latin typeface="+mn-lt"/>
              </a:rPr>
            </a:br>
            <a:r>
              <a:rPr lang="cs-CZ" sz="3600" dirty="0">
                <a:latin typeface="+mn-lt"/>
              </a:rPr>
              <a:t>k 8. výzvě MAS OPZ- </a:t>
            </a:r>
            <a:br>
              <a:rPr lang="cs-CZ" sz="3600" dirty="0">
                <a:latin typeface="+mn-lt"/>
              </a:rPr>
            </a:br>
            <a:br>
              <a:rPr lang="cs-CZ" sz="3600" dirty="0">
                <a:latin typeface="+mn-lt"/>
              </a:rPr>
            </a:br>
            <a:r>
              <a:rPr lang="cs-CZ" sz="3600" dirty="0">
                <a:latin typeface="+mn-lt"/>
              </a:rPr>
              <a:t> Výzva MAS MOST Vysočiny – Podpora zaměstnanosti III </a:t>
            </a:r>
            <a:endParaRPr lang="cs-CZ" sz="5400" b="1" dirty="0">
              <a:latin typeface="Corbel" panose="020B0503020204020204" pitchFamily="34" charset="0"/>
            </a:endParaRPr>
          </a:p>
        </p:txBody>
      </p:sp>
      <p:sp>
        <p:nvSpPr>
          <p:cNvPr id="3" name="Podnadpis 2">
            <a:extLst>
              <a:ext uri="{FF2B5EF4-FFF2-40B4-BE49-F238E27FC236}">
                <a16:creationId xmlns:a16="http://schemas.microsoft.com/office/drawing/2014/main"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a:latin typeface="Corbel" panose="020B0503020204020204" pitchFamily="34" charset="0"/>
              </a:rPr>
              <a:t>24. 7. 2019, 8.00 hodin</a:t>
            </a:r>
          </a:p>
          <a:p>
            <a:pPr algn="l"/>
            <a:endParaRPr lang="cs-CZ" dirty="0">
              <a:latin typeface="Corbel" panose="020B0503020204020204" pitchFamily="34" charset="0"/>
            </a:endParaRPr>
          </a:p>
          <a:p>
            <a:pPr algn="l"/>
            <a:r>
              <a:rPr lang="cs-CZ" dirty="0">
                <a:latin typeface="Corbel" panose="020B0503020204020204" pitchFamily="34" charset="0"/>
              </a:rPr>
              <a:t>Kancelář MAS MOST Vysočiny, 1. patro, Náměstí 17, Velké Meziříčí</a:t>
            </a:r>
          </a:p>
          <a:p>
            <a:pPr algn="l"/>
            <a:endParaRPr lang="cs-CZ" dirty="0"/>
          </a:p>
        </p:txBody>
      </p:sp>
      <p:sp>
        <p:nvSpPr>
          <p:cNvPr id="10" name="Šipka: doprava 9">
            <a:extLst>
              <a:ext uri="{FF2B5EF4-FFF2-40B4-BE49-F238E27FC236}">
                <a16:creationId xmlns:a16="http://schemas.microsoft.com/office/drawing/2014/main"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089F61B1-0C04-4BDC-8590-CCF22E9AA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5" y="118637"/>
            <a:ext cx="6096000" cy="1005008"/>
          </a:xfrm>
          <a:prstGeom prst="rect">
            <a:avLst/>
          </a:prstGeom>
        </p:spPr>
      </p:pic>
      <p:pic>
        <p:nvPicPr>
          <p:cNvPr id="8" name="Obrázek 7">
            <a:extLst>
              <a:ext uri="{FF2B5EF4-FFF2-40B4-BE49-F238E27FC236}">
                <a16:creationId xmlns:a16="http://schemas.microsoft.com/office/drawing/2014/main" id="{5BE24A46-E9F0-4B8D-BDB3-8717FD1A7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511" y="138682"/>
            <a:ext cx="904507" cy="1005008"/>
          </a:xfrm>
          <a:prstGeom prst="rect">
            <a:avLst/>
          </a:prstGeom>
        </p:spPr>
      </p:pic>
      <p:pic>
        <p:nvPicPr>
          <p:cNvPr id="11" name="Obrázek 10">
            <a:extLst>
              <a:ext uri="{FF2B5EF4-FFF2-40B4-BE49-F238E27FC236}">
                <a16:creationId xmlns:a16="http://schemas.microsoft.com/office/drawing/2014/main" id="{4C519532-19A6-4385-B835-25A87448E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563" y="5649712"/>
            <a:ext cx="4051805" cy="839863"/>
          </a:xfrm>
          <a:prstGeom prst="rect">
            <a:avLst/>
          </a:prstGeom>
        </p:spPr>
      </p:pic>
    </p:spTree>
    <p:extLst>
      <p:ext uri="{BB962C8B-B14F-4D97-AF65-F5344CB8AC3E}">
        <p14:creationId xmlns:p14="http://schemas.microsoft.com/office/powerpoint/2010/main" val="147828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08DAB-9BB8-4C8B-8B84-18D7154D4425}"/>
              </a:ext>
            </a:extLst>
          </p:cNvPr>
          <p:cNvSpPr>
            <a:spLocks noGrp="1"/>
          </p:cNvSpPr>
          <p:nvPr>
            <p:ph type="title"/>
          </p:nvPr>
        </p:nvSpPr>
        <p:spPr>
          <a:xfrm>
            <a:off x="838200" y="818971"/>
            <a:ext cx="10515600" cy="838199"/>
          </a:xfrm>
        </p:spPr>
        <p:txBody>
          <a:bodyPr>
            <a:normAutofit/>
          </a:bodyPr>
          <a:lstStyle/>
          <a:p>
            <a:r>
              <a:rPr lang="cs-CZ" b="1" dirty="0">
                <a:latin typeface="Corbel" panose="020B0503020204020204" pitchFamily="34" charset="0"/>
              </a:rPr>
              <a:t>Nepodporované aktivity</a:t>
            </a:r>
          </a:p>
        </p:txBody>
      </p:sp>
      <p:sp>
        <p:nvSpPr>
          <p:cNvPr id="3" name="Zástupný symbol pro obsah 2">
            <a:extLst>
              <a:ext uri="{FF2B5EF4-FFF2-40B4-BE49-F238E27FC236}">
                <a16:creationId xmlns:a16="http://schemas.microsoft.com/office/drawing/2014/main" id="{12163470-EC90-4E2E-A7EF-A251727E696D}"/>
              </a:ext>
            </a:extLst>
          </p:cNvPr>
          <p:cNvSpPr>
            <a:spLocks noGrp="1"/>
          </p:cNvSpPr>
          <p:nvPr>
            <p:ph idx="1"/>
          </p:nvPr>
        </p:nvSpPr>
        <p:spPr>
          <a:xfrm>
            <a:off x="838200" y="1677215"/>
            <a:ext cx="10515600" cy="5821680"/>
          </a:xfrm>
        </p:spPr>
        <p:txBody>
          <a:bodyPr>
            <a:normAutofit/>
          </a:bodyPr>
          <a:lstStyle/>
          <a:p>
            <a:r>
              <a:rPr lang="cs-CZ" dirty="0">
                <a:latin typeface="Corbel" panose="020B0503020204020204" pitchFamily="34" charset="0"/>
              </a:rPr>
              <a:t>Volnočasové aktivity</a:t>
            </a:r>
          </a:p>
          <a:p>
            <a:r>
              <a:rPr lang="cs-CZ" dirty="0">
                <a:latin typeface="Corbel" panose="020B0503020204020204" pitchFamily="34" charset="0"/>
              </a:rPr>
              <a:t>PC/jazykové kurzy jako samostatný projekt</a:t>
            </a:r>
          </a:p>
          <a:p>
            <a:r>
              <a:rPr lang="cs-CZ" dirty="0">
                <a:latin typeface="Corbel" panose="020B0503020204020204" pitchFamily="34" charset="0"/>
              </a:rPr>
              <a:t>Osvětová činnost/kampaně jako samostatný projekt</a:t>
            </a:r>
          </a:p>
          <a:p>
            <a:r>
              <a:rPr lang="cs-CZ" dirty="0">
                <a:latin typeface="Corbel" panose="020B0503020204020204" pitchFamily="34" charset="0"/>
              </a:rPr>
              <a:t>Tvorba komplexních vzdělávacích programů včetně e-learningových kurzů</a:t>
            </a:r>
          </a:p>
          <a:p>
            <a:pPr>
              <a:lnSpc>
                <a:spcPct val="120000"/>
              </a:lnSpc>
            </a:pPr>
            <a:r>
              <a:rPr lang="cs-CZ" dirty="0">
                <a:latin typeface="Corbel" panose="020B0503020204020204" pitchFamily="34" charset="0"/>
              </a:rPr>
              <a:t>Všeobecné psychologické poradenství, pokud nebude součástí komplexní poradenské práce s účastníkem projektu</a:t>
            </a:r>
          </a:p>
          <a:p>
            <a:r>
              <a:rPr lang="cs-CZ" dirty="0">
                <a:latin typeface="Corbel" panose="020B0503020204020204" pitchFamily="34" charset="0"/>
              </a:rPr>
              <a:t>Zahraniční stáže</a:t>
            </a:r>
          </a:p>
          <a:p>
            <a:r>
              <a:rPr lang="cs-CZ" dirty="0">
                <a:latin typeface="Corbel" panose="020B0503020204020204" pitchFamily="34" charset="0"/>
              </a:rPr>
              <a:t>Vzdělávání členů realizačního týmu</a:t>
            </a:r>
            <a:endParaRPr lang="cs-CZ" dirty="0"/>
          </a:p>
        </p:txBody>
      </p:sp>
      <p:pic>
        <p:nvPicPr>
          <p:cNvPr id="4" name="Obrázek 3">
            <a:extLst>
              <a:ext uri="{FF2B5EF4-FFF2-40B4-BE49-F238E27FC236}">
                <a16:creationId xmlns:a16="http://schemas.microsoft.com/office/drawing/2014/main" id="{A369DCDE-0E4B-4A0D-8A7A-A8C25A5D1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B169E7C8-7382-41AC-B6ED-791AE26EC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D9E71328-986B-447D-BED9-BC961F312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83479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69146-5317-4702-A6EE-03E485739344}"/>
              </a:ext>
            </a:extLst>
          </p:cNvPr>
          <p:cNvSpPr>
            <a:spLocks noGrp="1"/>
          </p:cNvSpPr>
          <p:nvPr>
            <p:ph type="title"/>
          </p:nvPr>
        </p:nvSpPr>
        <p:spPr>
          <a:xfrm>
            <a:off x="838200" y="1219199"/>
            <a:ext cx="10515600" cy="1005073"/>
          </a:xfrm>
        </p:spPr>
        <p:txBody>
          <a:bodyPr>
            <a:normAutofit fontScale="90000"/>
          </a:bodyPr>
          <a:lstStyle/>
          <a:p>
            <a:r>
              <a:rPr lang="cs-CZ" sz="4200" b="1" dirty="0">
                <a:latin typeface="Corbel" panose="020B0503020204020204" pitchFamily="34" charset="0"/>
              </a:rPr>
              <a:t>Informace o křížovém financování </a:t>
            </a:r>
            <a:br>
              <a:rPr lang="cs-CZ" sz="4200" b="1" dirty="0">
                <a:latin typeface="Corbel" panose="020B0503020204020204" pitchFamily="34" charset="0"/>
              </a:rPr>
            </a:br>
            <a:r>
              <a:rPr lang="cs-CZ" sz="4200" b="1" dirty="0">
                <a:latin typeface="Corbel" panose="020B0503020204020204" pitchFamily="34" charset="0"/>
              </a:rPr>
              <a:t>a nepřímých nákladech</a:t>
            </a:r>
            <a:br>
              <a:rPr lang="cs-CZ" dirty="0"/>
            </a:br>
            <a:endParaRPr lang="cs-CZ" dirty="0"/>
          </a:p>
        </p:txBody>
      </p:sp>
      <p:sp>
        <p:nvSpPr>
          <p:cNvPr id="3" name="Zástupný symbol pro obsah 2">
            <a:extLst>
              <a:ext uri="{FF2B5EF4-FFF2-40B4-BE49-F238E27FC236}">
                <a16:creationId xmlns:a16="http://schemas.microsoft.com/office/drawing/2014/main" id="{B1F0ADB6-2F17-4ED5-8342-393049DE9975}"/>
              </a:ext>
            </a:extLst>
          </p:cNvPr>
          <p:cNvSpPr>
            <a:spLocks noGrp="1"/>
          </p:cNvSpPr>
          <p:nvPr>
            <p:ph idx="1"/>
          </p:nvPr>
        </p:nvSpPr>
        <p:spPr>
          <a:xfrm>
            <a:off x="838200" y="2224273"/>
            <a:ext cx="9552709" cy="4351338"/>
          </a:xfrm>
        </p:spPr>
        <p:txBody>
          <a:bodyPr>
            <a:normAutofit lnSpcReduction="10000"/>
          </a:bodyPr>
          <a:lstStyle/>
          <a:p>
            <a:pPr marL="0" indent="0">
              <a:buNone/>
            </a:pPr>
            <a:r>
              <a:rPr lang="cs-CZ" b="1" dirty="0">
                <a:latin typeface="Corbel" panose="020B0503020204020204" pitchFamily="34" charset="0"/>
              </a:rPr>
              <a:t>Křížové financování</a:t>
            </a:r>
          </a:p>
          <a:p>
            <a:r>
              <a:rPr lang="cs-CZ" dirty="0">
                <a:latin typeface="Corbel" panose="020B0503020204020204" pitchFamily="34" charset="0"/>
              </a:rPr>
              <a:t>V rámci této výzvy není využití křížového financování umožněno.</a:t>
            </a:r>
          </a:p>
          <a:p>
            <a:pPr marL="0" indent="0">
              <a:buNone/>
            </a:pPr>
            <a:endParaRPr lang="cs-CZ" dirty="0">
              <a:latin typeface="Corbel" panose="020B0503020204020204" pitchFamily="34" charset="0"/>
            </a:endParaRPr>
          </a:p>
          <a:p>
            <a:pPr marL="0" indent="0">
              <a:buNone/>
            </a:pPr>
            <a:r>
              <a:rPr lang="cs-CZ" dirty="0">
                <a:latin typeface="Corbel" panose="020B0503020204020204" pitchFamily="34" charset="0"/>
              </a:rPr>
              <a:t>Nepřímé náklady</a:t>
            </a:r>
          </a:p>
          <a:p>
            <a:r>
              <a:rPr lang="cs-CZ" dirty="0">
                <a:latin typeface="Corbel" panose="020B0503020204020204" pitchFamily="34" charset="0"/>
              </a:rPr>
              <a:t>25 % nákladů projektu </a:t>
            </a:r>
          </a:p>
          <a:p>
            <a:r>
              <a:rPr lang="cs-CZ" dirty="0">
                <a:latin typeface="Corbel" panose="020B0503020204020204" pitchFamily="34" charset="0"/>
              </a:rPr>
              <a:t>př. Projekt za 400 000 Kč = 300 000 Kč přímé náklady + 100 000 Kč nepřímé náklady</a:t>
            </a:r>
          </a:p>
          <a:p>
            <a:r>
              <a:rPr lang="cs-CZ" dirty="0">
                <a:latin typeface="Corbel" panose="020B0503020204020204" pitchFamily="34" charset="0"/>
              </a:rPr>
              <a:t>Procento nepřímých nákladů se snižuje při nákupu služeb nad 60 % nákladů projektu </a:t>
            </a:r>
          </a:p>
          <a:p>
            <a:endParaRPr lang="cs-CZ" dirty="0"/>
          </a:p>
        </p:txBody>
      </p:sp>
      <p:pic>
        <p:nvPicPr>
          <p:cNvPr id="4" name="Obrázek 3">
            <a:extLst>
              <a:ext uri="{FF2B5EF4-FFF2-40B4-BE49-F238E27FC236}">
                <a16:creationId xmlns:a16="http://schemas.microsoft.com/office/drawing/2014/main" id="{0D9AB149-05D6-44B9-93D6-63AD7F1E4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E8A0E392-30C0-4F93-8B0D-5DEF8E22D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C4B6C442-6EA6-4194-A28E-93540FADB7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30659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D4036-53AF-4EBD-AA13-4C0DDC71F1F2}"/>
              </a:ext>
            </a:extLst>
          </p:cNvPr>
          <p:cNvSpPr>
            <a:spLocks noGrp="1"/>
          </p:cNvSpPr>
          <p:nvPr>
            <p:ph type="title"/>
          </p:nvPr>
        </p:nvSpPr>
        <p:spPr>
          <a:xfrm>
            <a:off x="838200" y="3696148"/>
            <a:ext cx="10515600" cy="2270760"/>
          </a:xfrm>
        </p:spPr>
        <p:txBody>
          <a:bodyPr/>
          <a:lstStyle/>
          <a:p>
            <a:pPr algn="r"/>
            <a:r>
              <a:rPr lang="cs-CZ" b="1" dirty="0">
                <a:latin typeface="Corbel" panose="020B0503020204020204" pitchFamily="34" charset="0"/>
              </a:rPr>
              <a:t>Indikátory</a:t>
            </a:r>
          </a:p>
        </p:txBody>
      </p:sp>
      <p:pic>
        <p:nvPicPr>
          <p:cNvPr id="3" name="Obrázek 2">
            <a:extLst>
              <a:ext uri="{FF2B5EF4-FFF2-40B4-BE49-F238E27FC236}">
                <a16:creationId xmlns:a16="http://schemas.microsoft.com/office/drawing/2014/main" id="{3C7286DC-960D-4532-A478-C43998FF8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4" name="Obrázek 3">
            <a:extLst>
              <a:ext uri="{FF2B5EF4-FFF2-40B4-BE49-F238E27FC236}">
                <a16:creationId xmlns:a16="http://schemas.microsoft.com/office/drawing/2014/main" id="{34A2D057-E047-4E6A-B765-968806563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5" name="Obrázek 4">
            <a:extLst>
              <a:ext uri="{FF2B5EF4-FFF2-40B4-BE49-F238E27FC236}">
                <a16:creationId xmlns:a16="http://schemas.microsoft.com/office/drawing/2014/main" id="{ADAE3D09-B311-4697-AAE8-21FA43964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427164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6CA65D-5237-4F4E-83A9-C55DA0A15A5F}"/>
              </a:ext>
            </a:extLst>
          </p:cNvPr>
          <p:cNvSpPr>
            <a:spLocks noGrp="1"/>
          </p:cNvSpPr>
          <p:nvPr>
            <p:ph type="title"/>
          </p:nvPr>
        </p:nvSpPr>
        <p:spPr>
          <a:xfrm>
            <a:off x="838200" y="763984"/>
            <a:ext cx="10515600" cy="1325563"/>
          </a:xfrm>
        </p:spPr>
        <p:txBody>
          <a:bodyPr/>
          <a:lstStyle/>
          <a:p>
            <a:r>
              <a:rPr lang="cs-CZ" b="1" dirty="0">
                <a:latin typeface="Corbel" panose="020B0503020204020204" pitchFamily="34" charset="0"/>
              </a:rPr>
              <a:t>Indikátory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93D96508-81F7-4F69-8C81-1B338DA49A84}"/>
              </a:ext>
            </a:extLst>
          </p:cNvPr>
          <p:cNvSpPr>
            <a:spLocks noGrp="1"/>
          </p:cNvSpPr>
          <p:nvPr>
            <p:ph idx="1"/>
          </p:nvPr>
        </p:nvSpPr>
        <p:spPr/>
        <p:txBody>
          <a:bodyPr/>
          <a:lstStyle/>
          <a:p>
            <a:r>
              <a:rPr lang="cs-CZ" dirty="0">
                <a:latin typeface="Corbel" panose="020B0503020204020204" pitchFamily="34" charset="0"/>
              </a:rPr>
              <a:t>Nástroje pro měření dosažených efektů projektových aktivit</a:t>
            </a:r>
          </a:p>
          <a:p>
            <a:r>
              <a:rPr lang="cs-CZ" dirty="0">
                <a:latin typeface="Corbel" panose="020B0503020204020204" pitchFamily="34" charset="0"/>
              </a:rPr>
              <a:t>Indikátory výstupů</a:t>
            </a:r>
          </a:p>
          <a:p>
            <a:r>
              <a:rPr lang="cs-CZ" dirty="0">
                <a:latin typeface="Corbel" panose="020B0503020204020204" pitchFamily="34" charset="0"/>
              </a:rPr>
              <a:t>Indikátory výsledků</a:t>
            </a:r>
          </a:p>
          <a:p>
            <a:endParaRPr lang="cs-CZ" dirty="0">
              <a:latin typeface="Corbel" panose="020B0503020204020204" pitchFamily="34" charset="0"/>
            </a:endParaRPr>
          </a:p>
          <a:p>
            <a:r>
              <a:rPr lang="cs-CZ" dirty="0">
                <a:latin typeface="Corbel" panose="020B0503020204020204" pitchFamily="34" charset="0"/>
              </a:rPr>
              <a:t>Žadatel volí pouze ty indikátory z výzvy, které jsou relevantní pro jeho projekt.</a:t>
            </a:r>
          </a:p>
          <a:p>
            <a:r>
              <a:rPr lang="cs-CZ"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pic>
        <p:nvPicPr>
          <p:cNvPr id="4" name="Obrázek 3">
            <a:extLst>
              <a:ext uri="{FF2B5EF4-FFF2-40B4-BE49-F238E27FC236}">
                <a16:creationId xmlns:a16="http://schemas.microsoft.com/office/drawing/2014/main" id="{AB2CE045-F970-46E9-B78D-CCC737CFD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24" y="198998"/>
            <a:ext cx="5027843" cy="828908"/>
          </a:xfrm>
          <a:prstGeom prst="rect">
            <a:avLst/>
          </a:prstGeom>
        </p:spPr>
      </p:pic>
      <p:pic>
        <p:nvPicPr>
          <p:cNvPr id="5" name="Obrázek 4">
            <a:extLst>
              <a:ext uri="{FF2B5EF4-FFF2-40B4-BE49-F238E27FC236}">
                <a16:creationId xmlns:a16="http://schemas.microsoft.com/office/drawing/2014/main" id="{94D45538-A2F5-4F56-B189-5759A9182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11E5AABC-25D5-470A-B22C-97C612F2E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164800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D7E0-37B0-41A4-AF19-DB6BCB879B70}"/>
              </a:ext>
            </a:extLst>
          </p:cNvPr>
          <p:cNvSpPr>
            <a:spLocks noGrp="1"/>
          </p:cNvSpPr>
          <p:nvPr>
            <p:ph type="title"/>
          </p:nvPr>
        </p:nvSpPr>
        <p:spPr>
          <a:xfrm>
            <a:off x="838200" y="500062"/>
            <a:ext cx="10515600" cy="1325563"/>
          </a:xfrm>
        </p:spPr>
        <p:txBody>
          <a:bodyPr/>
          <a:lstStyle/>
          <a:p>
            <a:pPr algn="ctr"/>
            <a:r>
              <a:rPr lang="cs-CZ" b="1" dirty="0"/>
              <a:t>Povinnosti související s indikátory</a:t>
            </a:r>
            <a:endParaRPr lang="cs-CZ" dirty="0"/>
          </a:p>
        </p:txBody>
      </p:sp>
      <p:sp>
        <p:nvSpPr>
          <p:cNvPr id="3" name="Zástupný symbol pro obsah 2">
            <a:extLst>
              <a:ext uri="{FF2B5EF4-FFF2-40B4-BE49-F238E27FC236}">
                <a16:creationId xmlns:a16="http://schemas.microsoft.com/office/drawing/2014/main" id="{7F825A00-1ADF-4E62-A67B-894E6F241213}"/>
              </a:ext>
            </a:extLst>
          </p:cNvPr>
          <p:cNvSpPr>
            <a:spLocks noGrp="1"/>
          </p:cNvSpPr>
          <p:nvPr>
            <p:ph idx="1"/>
          </p:nvPr>
        </p:nvSpPr>
        <p:spPr>
          <a:xfrm>
            <a:off x="838200" y="1825625"/>
            <a:ext cx="10515600" cy="4667250"/>
          </a:xfrm>
        </p:spPr>
        <p:txBody>
          <a:bodyPr>
            <a:normAutofit lnSpcReduction="1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buNone/>
            </a:pPr>
            <a:r>
              <a:rPr lang="cs-CZ" dirty="0"/>
              <a:t>	- záznamy o každém klientovi, prezenční listiny atd. ověřitelné případnou   kontrolou, monitorovacími listy</a:t>
            </a:r>
          </a:p>
        </p:txBody>
      </p:sp>
      <p:pic>
        <p:nvPicPr>
          <p:cNvPr id="4" name="Obrázek 3">
            <a:extLst>
              <a:ext uri="{FF2B5EF4-FFF2-40B4-BE49-F238E27FC236}">
                <a16:creationId xmlns:a16="http://schemas.microsoft.com/office/drawing/2014/main" id="{9020AB1A-DD30-4C9B-AFF5-F0E8E2B4A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10B4A286-FCE9-4386-A290-091E58810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BA24174A-8E01-4CC1-87BB-EEEA2D593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54592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AFE697-C58B-4548-B6BE-4FEFF1A88A99}"/>
              </a:ext>
            </a:extLst>
          </p:cNvPr>
          <p:cNvSpPr>
            <a:spLocks noGrp="1"/>
          </p:cNvSpPr>
          <p:nvPr>
            <p:ph type="title"/>
          </p:nvPr>
        </p:nvSpPr>
        <p:spPr>
          <a:xfrm>
            <a:off x="838200" y="600652"/>
            <a:ext cx="10515600" cy="1000133"/>
          </a:xfrm>
        </p:spPr>
        <p:txBody>
          <a:bodyPr/>
          <a:lstStyle/>
          <a:p>
            <a:r>
              <a:rPr lang="cs-CZ" b="1" dirty="0">
                <a:latin typeface="Corbel" panose="020B0503020204020204" pitchFamily="34" charset="0"/>
              </a:rPr>
              <a:t>Indikátory</a:t>
            </a:r>
          </a:p>
        </p:txBody>
      </p:sp>
      <p:graphicFrame>
        <p:nvGraphicFramePr>
          <p:cNvPr id="4" name="Zástupný symbol pro obsah 3">
            <a:extLst>
              <a:ext uri="{FF2B5EF4-FFF2-40B4-BE49-F238E27FC236}">
                <a16:creationId xmlns:a16="http://schemas.microsoft.com/office/drawing/2014/main" id="{5B301080-76F2-41ED-A99D-F59CC5A074D6}"/>
              </a:ext>
            </a:extLst>
          </p:cNvPr>
          <p:cNvGraphicFramePr>
            <a:graphicFrameLocks noGrp="1"/>
          </p:cNvGraphicFramePr>
          <p:nvPr>
            <p:ph idx="1"/>
            <p:extLst>
              <p:ext uri="{D42A27DB-BD31-4B8C-83A1-F6EECF244321}">
                <p14:modId xmlns:p14="http://schemas.microsoft.com/office/powerpoint/2010/main" val="3525716104"/>
              </p:ext>
            </p:extLst>
          </p:nvPr>
        </p:nvGraphicFramePr>
        <p:xfrm>
          <a:off x="838200" y="1365258"/>
          <a:ext cx="10515599" cy="5492742"/>
        </p:xfrm>
        <a:graphic>
          <a:graphicData uri="http://schemas.openxmlformats.org/drawingml/2006/table">
            <a:tbl>
              <a:tblPr firstRow="1" firstCol="1" bandRow="1">
                <a:tableStyleId>{5C22544A-7EE6-4342-B048-85BDC9FD1C3A}</a:tableStyleId>
              </a:tblPr>
              <a:tblGrid>
                <a:gridCol w="1217706">
                  <a:extLst>
                    <a:ext uri="{9D8B030D-6E8A-4147-A177-3AD203B41FA5}">
                      <a16:colId xmlns:a16="http://schemas.microsoft.com/office/drawing/2014/main" val="170303649"/>
                    </a:ext>
                  </a:extLst>
                </a:gridCol>
                <a:gridCol w="6050676">
                  <a:extLst>
                    <a:ext uri="{9D8B030D-6E8A-4147-A177-3AD203B41FA5}">
                      <a16:colId xmlns:a16="http://schemas.microsoft.com/office/drawing/2014/main" val="4152740612"/>
                    </a:ext>
                  </a:extLst>
                </a:gridCol>
                <a:gridCol w="1381750">
                  <a:extLst>
                    <a:ext uri="{9D8B030D-6E8A-4147-A177-3AD203B41FA5}">
                      <a16:colId xmlns:a16="http://schemas.microsoft.com/office/drawing/2014/main" val="2537913270"/>
                    </a:ext>
                  </a:extLst>
                </a:gridCol>
                <a:gridCol w="1865467">
                  <a:extLst>
                    <a:ext uri="{9D8B030D-6E8A-4147-A177-3AD203B41FA5}">
                      <a16:colId xmlns:a16="http://schemas.microsoft.com/office/drawing/2014/main" val="2266491591"/>
                    </a:ext>
                  </a:extLst>
                </a:gridCol>
              </a:tblGrid>
              <a:tr h="603001">
                <a:tc>
                  <a:txBody>
                    <a:bodyPr/>
                    <a:lstStyle/>
                    <a:p>
                      <a:pPr algn="just">
                        <a:lnSpc>
                          <a:spcPct val="115000"/>
                        </a:lnSpc>
                        <a:spcAft>
                          <a:spcPts val="600"/>
                        </a:spcAft>
                      </a:pPr>
                      <a:r>
                        <a:rPr lang="cs-CZ" sz="1800" dirty="0">
                          <a:effectLst/>
                          <a:latin typeface="Corbel" panose="020B0503020204020204" pitchFamily="34" charset="0"/>
                        </a:rPr>
                        <a:t>Kód</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74553016"/>
                  </a:ext>
                </a:extLst>
              </a:tr>
              <a:tr h="603001">
                <a:tc>
                  <a:txBody>
                    <a:bodyPr/>
                    <a:lstStyle/>
                    <a:p>
                      <a:pPr marL="36195" marR="36195">
                        <a:lnSpc>
                          <a:spcPct val="115000"/>
                        </a:lnSpc>
                        <a:spcBef>
                          <a:spcPts val="300"/>
                        </a:spcBef>
                        <a:spcAft>
                          <a:spcPts val="300"/>
                        </a:spcAft>
                      </a:pPr>
                      <a:r>
                        <a:rPr lang="cs-CZ" sz="1800" dirty="0">
                          <a:effectLst/>
                          <a:latin typeface="Corbel" panose="020B0503020204020204" pitchFamily="34" charset="0"/>
                        </a:rPr>
                        <a:t>60000</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Celkový počet účastníků</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Osoby</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Výstup</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1341885"/>
                  </a:ext>
                </a:extLst>
              </a:tr>
              <a:tr h="603001">
                <a:tc>
                  <a:txBody>
                    <a:bodyPr/>
                    <a:lstStyle/>
                    <a:p>
                      <a:pPr marL="36195" marR="36195">
                        <a:lnSpc>
                          <a:spcPct val="115000"/>
                        </a:lnSpc>
                        <a:spcBef>
                          <a:spcPts val="300"/>
                        </a:spcBef>
                        <a:spcAft>
                          <a:spcPts val="300"/>
                        </a:spcAft>
                      </a:pPr>
                      <a:r>
                        <a:rPr lang="cs-CZ" sz="1800" dirty="0">
                          <a:effectLst/>
                          <a:latin typeface="Corbel" panose="020B0503020204020204" pitchFamily="34" charset="0"/>
                        </a:rPr>
                        <a:t>80500</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Počet napsaných a zveřejněných analytických a strategických dokumentů (vč. evaluačních)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Dokumenty</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Výstup</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571196"/>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50130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Počet osob pracujících v rámci flexibilních forem práce</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osoby</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2438671"/>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50105</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Počet zaměstnavatelů, kteří podporují flexibilní formy práce</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Podniky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Výstup</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38308218"/>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62500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Účastníci v procesu vzdělávání/odborné přípravy po ukončení své účasti</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075917"/>
                  </a:ext>
                </a:extLst>
              </a:tr>
              <a:tr h="603001">
                <a:tc>
                  <a:txBody>
                    <a:bodyPr/>
                    <a:lstStyle/>
                    <a:p>
                      <a:pPr marL="36195" marR="36195">
                        <a:lnSpc>
                          <a:spcPct val="115000"/>
                        </a:lnSpc>
                        <a:spcBef>
                          <a:spcPts val="300"/>
                        </a:spcBef>
                        <a:spcAft>
                          <a:spcPts val="300"/>
                        </a:spcAft>
                      </a:pPr>
                      <a:r>
                        <a:rPr lang="cs-CZ" sz="1800">
                          <a:effectLst/>
                          <a:latin typeface="Corbel" panose="020B0503020204020204" pitchFamily="34" charset="0"/>
                        </a:rPr>
                        <a:t>62600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Účastníci, kteří získali kvalifikaci po ukončení své účasti.</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85284407"/>
                  </a:ext>
                </a:extLst>
              </a:tr>
              <a:tr h="1243556">
                <a:tc>
                  <a:txBody>
                    <a:bodyPr/>
                    <a:lstStyle/>
                    <a:p>
                      <a:pPr marL="36195" marR="36195">
                        <a:lnSpc>
                          <a:spcPct val="115000"/>
                        </a:lnSpc>
                        <a:spcBef>
                          <a:spcPts val="300"/>
                        </a:spcBef>
                        <a:spcAft>
                          <a:spcPts val="300"/>
                        </a:spcAft>
                      </a:pPr>
                      <a:r>
                        <a:rPr lang="cs-CZ" sz="1800">
                          <a:effectLst/>
                          <a:latin typeface="Corbel" panose="020B0503020204020204" pitchFamily="34" charset="0"/>
                        </a:rPr>
                        <a:t>62800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Znevýhodnění účastníci, kteří po ukončení své účasti hledají zaměstnání, jsou v procesu vzdělávání/odborné přípravy, rozšiřují si kvalifikaci nebo jsou zaměstnaní, a to i OSVČ.</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Corbel" panose="020B0503020204020204" pitchFamily="34" charset="0"/>
                        </a:rPr>
                        <a:t>osoby</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Corbel" panose="020B0503020204020204" pitchFamily="34" charset="0"/>
                        </a:rPr>
                        <a:t>výsledek</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5240825"/>
                  </a:ext>
                </a:extLst>
              </a:tr>
            </a:tbl>
          </a:graphicData>
        </a:graphic>
      </p:graphicFrame>
      <p:pic>
        <p:nvPicPr>
          <p:cNvPr id="5" name="Obrázek 4">
            <a:extLst>
              <a:ext uri="{FF2B5EF4-FFF2-40B4-BE49-F238E27FC236}">
                <a16:creationId xmlns:a16="http://schemas.microsoft.com/office/drawing/2014/main" id="{DA295F67-2BA2-4871-8709-397A0981F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6" name="Obrázek 5">
            <a:extLst>
              <a:ext uri="{FF2B5EF4-FFF2-40B4-BE49-F238E27FC236}">
                <a16:creationId xmlns:a16="http://schemas.microsoft.com/office/drawing/2014/main" id="{A28CF9C8-4E47-4545-904D-79EA8F07E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7" name="Obrázek 6">
            <a:extLst>
              <a:ext uri="{FF2B5EF4-FFF2-40B4-BE49-F238E27FC236}">
                <a16:creationId xmlns:a16="http://schemas.microsoft.com/office/drawing/2014/main" id="{1F70C820-526C-4C3F-A55C-66CEED4FA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808" y="290255"/>
            <a:ext cx="3341837" cy="692700"/>
          </a:xfrm>
          <a:prstGeom prst="rect">
            <a:avLst/>
          </a:prstGeom>
        </p:spPr>
      </p:pic>
    </p:spTree>
    <p:extLst>
      <p:ext uri="{BB962C8B-B14F-4D97-AF65-F5344CB8AC3E}">
        <p14:creationId xmlns:p14="http://schemas.microsoft.com/office/powerpoint/2010/main" val="412348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A0A82-C398-4C4E-A06A-0C516ABEBF35}"/>
              </a:ext>
            </a:extLst>
          </p:cNvPr>
          <p:cNvSpPr>
            <a:spLocks noGrp="1"/>
          </p:cNvSpPr>
          <p:nvPr>
            <p:ph type="title"/>
          </p:nvPr>
        </p:nvSpPr>
        <p:spPr>
          <a:xfrm>
            <a:off x="1303986" y="1270960"/>
            <a:ext cx="9912927" cy="873270"/>
          </a:xfrm>
        </p:spPr>
        <p:txBody>
          <a:bodyPr>
            <a:normAutofit fontScale="90000"/>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AB25BDB0-650E-40B1-8984-C06D978DB3E2}"/>
              </a:ext>
            </a:extLst>
          </p:cNvPr>
          <p:cNvSpPr>
            <a:spLocks noGrp="1"/>
          </p:cNvSpPr>
          <p:nvPr>
            <p:ph idx="1"/>
          </p:nvPr>
        </p:nvSpPr>
        <p:spPr>
          <a:xfrm>
            <a:off x="838199" y="2506662"/>
            <a:ext cx="10515600" cy="4351338"/>
          </a:xfrm>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pic>
        <p:nvPicPr>
          <p:cNvPr id="4" name="Obrázek 3">
            <a:extLst>
              <a:ext uri="{FF2B5EF4-FFF2-40B4-BE49-F238E27FC236}">
                <a16:creationId xmlns:a16="http://schemas.microsoft.com/office/drawing/2014/main" id="{B9FC90CF-1462-46CF-B164-A71CCAEA6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4CD572D5-F1AC-4086-8C4A-3F271915F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683B8981-8881-4C8A-8920-B6CD6EADC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08101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AF457-0EF2-4F31-8B54-DA19A81379EB}"/>
              </a:ext>
            </a:extLst>
          </p:cNvPr>
          <p:cNvSpPr>
            <a:spLocks noGrp="1"/>
          </p:cNvSpPr>
          <p:nvPr>
            <p:ph type="title"/>
          </p:nvPr>
        </p:nvSpPr>
        <p:spPr>
          <a:xfrm>
            <a:off x="838200" y="2640746"/>
            <a:ext cx="10515600" cy="4107542"/>
          </a:xfrm>
        </p:spPr>
        <p:txBody>
          <a:bodyPr>
            <a:normAutofit/>
          </a:bodyPr>
          <a:lstStyle/>
          <a:p>
            <a:pPr algn="r"/>
            <a:r>
              <a:rPr lang="cs-CZ" sz="4800" b="1" dirty="0">
                <a:latin typeface="Corbel" panose="020B0503020204020204" pitchFamily="34" charset="0"/>
              </a:rPr>
              <a:t>Způsobilost výdajů</a:t>
            </a:r>
          </a:p>
        </p:txBody>
      </p:sp>
      <p:pic>
        <p:nvPicPr>
          <p:cNvPr id="3" name="Obrázek 2">
            <a:extLst>
              <a:ext uri="{FF2B5EF4-FFF2-40B4-BE49-F238E27FC236}">
                <a16:creationId xmlns:a16="http://schemas.microsoft.com/office/drawing/2014/main" id="{49A5A270-C1A4-4962-B525-91447A804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4" name="Obrázek 3">
            <a:extLst>
              <a:ext uri="{FF2B5EF4-FFF2-40B4-BE49-F238E27FC236}">
                <a16:creationId xmlns:a16="http://schemas.microsoft.com/office/drawing/2014/main" id="{ABAF300D-C3AE-42E9-A0D8-432EFC65F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5" name="Obrázek 4">
            <a:extLst>
              <a:ext uri="{FF2B5EF4-FFF2-40B4-BE49-F238E27FC236}">
                <a16:creationId xmlns:a16="http://schemas.microsoft.com/office/drawing/2014/main" id="{C60B5F9F-7BCE-42FA-B4F8-96B9FBC6A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107675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4CC4D04-0E8E-450A-AE4E-0C2D1AA83BEE}"/>
              </a:ext>
            </a:extLst>
          </p:cNvPr>
          <p:cNvSpPr>
            <a:spLocks noGrp="1"/>
          </p:cNvSpPr>
          <p:nvPr>
            <p:ph idx="1"/>
          </p:nvPr>
        </p:nvSpPr>
        <p:spPr>
          <a:xfrm>
            <a:off x="838200" y="678873"/>
            <a:ext cx="10515600" cy="5856398"/>
          </a:xfrm>
        </p:spPr>
        <p:txBody>
          <a:bodyPr>
            <a:noAutofit/>
          </a:bodyPr>
          <a:lstStyle/>
          <a:p>
            <a:pPr marL="0" indent="0">
              <a:lnSpc>
                <a:spcPct val="150000"/>
              </a:lnSpc>
              <a:buNone/>
            </a:pPr>
            <a:r>
              <a:rPr lang="cs-CZ" sz="1800" b="1" dirty="0">
                <a:latin typeface="Corbel" panose="020B0503020204020204" pitchFamily="34" charset="0"/>
              </a:rPr>
              <a:t>Celkové způsobilé náklady:</a:t>
            </a:r>
          </a:p>
          <a:p>
            <a:pPr>
              <a:lnSpc>
                <a:spcPct val="150000"/>
              </a:lnSpc>
              <a:buFontTx/>
              <a:buChar char="-"/>
            </a:pPr>
            <a:r>
              <a:rPr lang="cs-CZ" sz="1800" dirty="0">
                <a:latin typeface="Corbel" panose="020B0503020204020204" pitchFamily="34" charset="0"/>
              </a:rPr>
              <a:t>Přímé a nepřímé</a:t>
            </a:r>
          </a:p>
          <a:p>
            <a:pPr marL="0" indent="0">
              <a:lnSpc>
                <a:spcPct val="150000"/>
              </a:lnSpc>
              <a:buNone/>
            </a:pPr>
            <a:r>
              <a:rPr lang="cs-CZ" sz="1800" b="1" dirty="0">
                <a:latin typeface="Corbel" panose="020B0503020204020204" pitchFamily="34" charset="0"/>
              </a:rPr>
              <a:t>Věcná způsobilost</a:t>
            </a:r>
          </a:p>
          <a:p>
            <a:pPr marL="0" lvl="0">
              <a:lnSpc>
                <a:spcPct val="150000"/>
              </a:lnSpc>
              <a:spcAft>
                <a:spcPts val="600"/>
              </a:spcAft>
            </a:pPr>
            <a:r>
              <a:rPr lang="cs-CZ" sz="1800" dirty="0">
                <a:latin typeface="Corbel" panose="020B0503020204020204" pitchFamily="34" charset="0"/>
              </a:rPr>
              <a:t>Informace ke způsobilým výdajům: Specifická část pravidel pro žadatele a příjemce na: </a:t>
            </a:r>
            <a:r>
              <a:rPr lang="cs-CZ" sz="1800" u="sng" dirty="0">
                <a:latin typeface="Corbel" panose="020B0503020204020204" pitchFamily="34" charset="0"/>
                <a:hlinkClick r:id="rId3"/>
              </a:rPr>
              <a:t>https://www.esfcr.cz/file/9003/</a:t>
            </a:r>
            <a:r>
              <a:rPr lang="cs-CZ" sz="1800" dirty="0">
                <a:latin typeface="Corbel" panose="020B0503020204020204" pitchFamily="34" charset="0"/>
              </a:rPr>
              <a:t> </a:t>
            </a:r>
          </a:p>
          <a:p>
            <a:pPr marL="0">
              <a:lnSpc>
                <a:spcPct val="150000"/>
              </a:lnSpc>
              <a:spcAft>
                <a:spcPts val="600"/>
              </a:spcAft>
            </a:pPr>
            <a:r>
              <a:rPr lang="cs-CZ" sz="1800" b="1" dirty="0">
                <a:latin typeface="Corbel" panose="020B0503020204020204" pitchFamily="34" charset="0"/>
              </a:rPr>
              <a:t>Způsobilé výdaje </a:t>
            </a:r>
            <a:r>
              <a:rPr lang="cs-CZ" sz="1800" dirty="0">
                <a:latin typeface="Corbel" panose="020B0503020204020204" pitchFamily="34" charset="0"/>
              </a:rPr>
              <a:t>– </a:t>
            </a:r>
            <a:r>
              <a:rPr lang="cs-CZ" sz="1800" b="1" dirty="0">
                <a:latin typeface="Corbel" panose="020B0503020204020204" pitchFamily="34" charset="0"/>
              </a:rPr>
              <a:t>vše pro zřízení pracovního místa a osobní náklady, ostatní osobní náklady </a:t>
            </a:r>
            <a:r>
              <a:rPr lang="cs-CZ" sz="1800" dirty="0">
                <a:latin typeface="Corbel" panose="020B0503020204020204" pitchFamily="34" charset="0"/>
              </a:rPr>
              <a:t>(dovolená, odměny, odstupné), </a:t>
            </a:r>
            <a:r>
              <a:rPr lang="cs-CZ" sz="1800" b="1" dirty="0">
                <a:latin typeface="Corbel" panose="020B0503020204020204" pitchFamily="34" charset="0"/>
              </a:rPr>
              <a:t>cestovné, nákup zařízení a vybavení </a:t>
            </a:r>
            <a:r>
              <a:rPr lang="cs-CZ" sz="1800" dirty="0">
                <a:latin typeface="Corbel" panose="020B0503020204020204" pitchFamily="34" charset="0"/>
              </a:rPr>
              <a:t>(část nákladů, která odpovídá výši úvazku člena realizačního týmu, řídit se Tabulkami obvyklých cen, mezd a platů na esfcr.cz), </a:t>
            </a:r>
            <a:r>
              <a:rPr lang="cs-CZ" sz="1800" b="1" dirty="0">
                <a:latin typeface="Corbel" panose="020B0503020204020204" pitchFamily="34" charset="0"/>
              </a:rPr>
              <a:t>nákup služeb </a:t>
            </a:r>
            <a:r>
              <a:rPr lang="cs-CZ" sz="1800" dirty="0">
                <a:latin typeface="Corbel" panose="020B0503020204020204" pitchFamily="34" charset="0"/>
              </a:rPr>
              <a:t>(nezbytné k realizaci projektu, musí vytvářet novou hodnotu), </a:t>
            </a:r>
            <a:r>
              <a:rPr lang="cs-CZ" sz="1800" b="1" dirty="0">
                <a:latin typeface="Corbel" panose="020B0503020204020204" pitchFamily="34" charset="0"/>
              </a:rPr>
              <a:t>celoživotní vzdělávání pracovníků poskytovatele soc. služby </a:t>
            </a:r>
            <a:r>
              <a:rPr lang="cs-CZ" sz="1800" dirty="0">
                <a:latin typeface="Corbel" panose="020B0503020204020204" pitchFamily="34" charset="0"/>
              </a:rPr>
              <a:t>(vzdělávání musí souviset s poskytováním základních činností sociální služby)</a:t>
            </a:r>
          </a:p>
          <a:p>
            <a:pPr marL="0" indent="0">
              <a:lnSpc>
                <a:spcPct val="100000"/>
              </a:lnSpc>
              <a:spcAft>
                <a:spcPts val="600"/>
              </a:spcAft>
              <a:buNone/>
            </a:pPr>
            <a:r>
              <a:rPr lang="cs-CZ" sz="1800" b="1" dirty="0">
                <a:latin typeface="Corbel" panose="020B0503020204020204" pitchFamily="34" charset="0"/>
              </a:rPr>
              <a:t>Časová způsobilost</a:t>
            </a:r>
          </a:p>
          <a:p>
            <a:pPr marL="0">
              <a:lnSpc>
                <a:spcPct val="100000"/>
              </a:lnSpc>
              <a:spcAft>
                <a:spcPts val="600"/>
              </a:spcAft>
            </a:pPr>
            <a:r>
              <a:rPr lang="cs-CZ" sz="1800" dirty="0">
                <a:latin typeface="Corbel" panose="020B0503020204020204" pitchFamily="34" charset="0"/>
              </a:rPr>
              <a:t>Náklady vzniklé v době realizace projektu</a:t>
            </a:r>
          </a:p>
          <a:p>
            <a:pPr marL="0">
              <a:lnSpc>
                <a:spcPct val="100000"/>
              </a:lnSpc>
              <a:spcAft>
                <a:spcPts val="600"/>
              </a:spcAft>
            </a:pPr>
            <a:r>
              <a:rPr lang="cs-CZ" sz="1800" dirty="0">
                <a:latin typeface="Corbel" panose="020B0503020204020204" pitchFamily="34" charset="0"/>
              </a:rPr>
              <a:t>Datum zahájení realizace projektu nesmí předcházet datu vyhlášení výzvy MAS</a:t>
            </a:r>
            <a:endParaRPr lang="cs-CZ" sz="1800" dirty="0"/>
          </a:p>
        </p:txBody>
      </p:sp>
      <p:pic>
        <p:nvPicPr>
          <p:cNvPr id="4" name="Obrázek 3">
            <a:extLst>
              <a:ext uri="{FF2B5EF4-FFF2-40B4-BE49-F238E27FC236}">
                <a16:creationId xmlns:a16="http://schemas.microsoft.com/office/drawing/2014/main" id="{B79D37C3-B395-40F7-9D15-D869A7D6C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 y="59575"/>
            <a:ext cx="4573385" cy="753984"/>
          </a:xfrm>
          <a:prstGeom prst="rect">
            <a:avLst/>
          </a:prstGeom>
        </p:spPr>
      </p:pic>
      <p:pic>
        <p:nvPicPr>
          <p:cNvPr id="5" name="Obrázek 4">
            <a:extLst>
              <a:ext uri="{FF2B5EF4-FFF2-40B4-BE49-F238E27FC236}">
                <a16:creationId xmlns:a16="http://schemas.microsoft.com/office/drawing/2014/main" id="{F5F2C2AB-610D-41EF-8ABC-49031FD8C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0EF804F8-171B-4B55-9A37-517B84941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603" y="5579334"/>
            <a:ext cx="3341837" cy="692700"/>
          </a:xfrm>
          <a:prstGeom prst="rect">
            <a:avLst/>
          </a:prstGeom>
        </p:spPr>
      </p:pic>
    </p:spTree>
    <p:extLst>
      <p:ext uri="{BB962C8B-B14F-4D97-AF65-F5344CB8AC3E}">
        <p14:creationId xmlns:p14="http://schemas.microsoft.com/office/powerpoint/2010/main" val="222178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EBDFE-B02D-4F52-8C60-ACB474F7B122}"/>
              </a:ext>
            </a:extLst>
          </p:cNvPr>
          <p:cNvSpPr>
            <a:spLocks noGrp="1"/>
          </p:cNvSpPr>
          <p:nvPr>
            <p:ph type="title"/>
          </p:nvPr>
        </p:nvSpPr>
        <p:spPr>
          <a:xfrm>
            <a:off x="838200" y="678873"/>
            <a:ext cx="10515600" cy="968188"/>
          </a:xfrm>
        </p:spPr>
        <p:txBody>
          <a:bodyPr>
            <a:normAutofit/>
          </a:bodyPr>
          <a:lstStyle/>
          <a:p>
            <a:pPr algn="ctr"/>
            <a:r>
              <a:rPr lang="cs-CZ" sz="3600" b="1" dirty="0">
                <a:latin typeface="Corbel" panose="020B0503020204020204" pitchFamily="34" charset="0"/>
              </a:rPr>
              <a:t>Informace o nepřímých nákladech</a:t>
            </a:r>
          </a:p>
        </p:txBody>
      </p:sp>
      <p:sp>
        <p:nvSpPr>
          <p:cNvPr id="3" name="Zástupný symbol pro obsah 2">
            <a:extLst>
              <a:ext uri="{FF2B5EF4-FFF2-40B4-BE49-F238E27FC236}">
                <a16:creationId xmlns:a16="http://schemas.microsoft.com/office/drawing/2014/main" id="{5683C8CE-0AC5-481C-98E0-A3B2A4BD5E36}"/>
              </a:ext>
            </a:extLst>
          </p:cNvPr>
          <p:cNvSpPr>
            <a:spLocks noGrp="1"/>
          </p:cNvSpPr>
          <p:nvPr>
            <p:ph idx="1"/>
          </p:nvPr>
        </p:nvSpPr>
        <p:spPr>
          <a:xfrm>
            <a:off x="838200" y="1744043"/>
            <a:ext cx="10515600" cy="5755341"/>
          </a:xfrm>
        </p:spPr>
        <p:txBody>
          <a:bodyPr>
            <a:normAutofit fontScale="92500"/>
          </a:bodyPr>
          <a:lstStyle/>
          <a:p>
            <a:pPr marL="0" indent="0">
              <a:buNone/>
            </a:pPr>
            <a:r>
              <a:rPr lang="cs-CZ" sz="2400" dirty="0"/>
              <a:t>Nepřímé náklady mohou dosahovat maximálně 25 % přímých způsobilých nákladů projektu</a:t>
            </a:r>
          </a:p>
          <a:p>
            <a:r>
              <a:rPr lang="cs-CZ" sz="2200" dirty="0"/>
              <a:t>Administrativa, řízení projektu, účetnictví, personalistika, komunikační a informační opatření (publicita projektu), občerstvení a stravování a podpůrné procesy pro provoz projektu</a:t>
            </a:r>
          </a:p>
          <a:p>
            <a:r>
              <a:rPr lang="cs-CZ" sz="2200" dirty="0"/>
              <a:t>Cestovné, náhrady spojené s pracovními cestami realizačního týmu (vnitrostátní pracovní cesty)</a:t>
            </a:r>
          </a:p>
          <a:p>
            <a:r>
              <a:rPr lang="cs-CZ" sz="2200" dirty="0"/>
              <a:t>Spotřební materiál, zařízení a vybavení (papíry, kancelářský materiál, čistící prostředky, zařízení a vybavení RT, jejichž osobni náklady jsou hrazeny z NN)</a:t>
            </a:r>
          </a:p>
          <a:p>
            <a:r>
              <a:rPr lang="cs-CZ" sz="2200" dirty="0"/>
              <a:t>Prostory pro realizaci projektu (využívané pro administraci projektu, energie, vodné a stočné)</a:t>
            </a:r>
          </a:p>
          <a:p>
            <a:r>
              <a:rPr lang="cs-CZ" sz="2200" dirty="0"/>
              <a:t>Ostatní provozní výdaje (internet, telefon, poštovné, bankovní poplatky, pojistné smlouvy, správní poplatky, které nemají přímou vazbu na práci s CS)</a:t>
            </a:r>
          </a:p>
          <a:p>
            <a:pPr marL="0" indent="0">
              <a:buNone/>
            </a:pPr>
            <a:endParaRPr lang="cs-CZ" sz="2400" dirty="0"/>
          </a:p>
          <a:p>
            <a:pPr marL="0" indent="0">
              <a:buNone/>
            </a:pPr>
            <a:r>
              <a:rPr lang="cs-CZ" sz="2400" b="1" dirty="0"/>
              <a:t>Podíl nákupu služeb</a:t>
            </a:r>
          </a:p>
          <a:p>
            <a:pPr lvl="1"/>
            <a:r>
              <a:rPr lang="cs-CZ" dirty="0"/>
              <a:t> více než 60 % celkových způsobilých výdajů – sníží se nepřímé náklady na 15% </a:t>
            </a:r>
          </a:p>
          <a:p>
            <a:pPr lvl="1"/>
            <a:r>
              <a:rPr lang="cs-CZ" dirty="0"/>
              <a:t>nákup služeb nad 90% = nepřímé náklady 5 %</a:t>
            </a:r>
          </a:p>
          <a:p>
            <a:endParaRPr lang="cs-CZ" dirty="0"/>
          </a:p>
        </p:txBody>
      </p:sp>
      <p:pic>
        <p:nvPicPr>
          <p:cNvPr id="4" name="Obrázek 3">
            <a:extLst>
              <a:ext uri="{FF2B5EF4-FFF2-40B4-BE49-F238E27FC236}">
                <a16:creationId xmlns:a16="http://schemas.microsoft.com/office/drawing/2014/main" id="{495638C0-4031-4F71-B194-064F0222B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152427"/>
            <a:ext cx="5027843" cy="828908"/>
          </a:xfrm>
          <a:prstGeom prst="rect">
            <a:avLst/>
          </a:prstGeom>
        </p:spPr>
      </p:pic>
      <p:pic>
        <p:nvPicPr>
          <p:cNvPr id="5" name="Obrázek 4">
            <a:extLst>
              <a:ext uri="{FF2B5EF4-FFF2-40B4-BE49-F238E27FC236}">
                <a16:creationId xmlns:a16="http://schemas.microsoft.com/office/drawing/2014/main" id="{6E38CD24-3868-4C92-A72B-C02E9944F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172472"/>
            <a:ext cx="746017" cy="828908"/>
          </a:xfrm>
          <a:prstGeom prst="rect">
            <a:avLst/>
          </a:prstGeom>
        </p:spPr>
      </p:pic>
      <p:pic>
        <p:nvPicPr>
          <p:cNvPr id="6" name="Obrázek 5">
            <a:extLst>
              <a:ext uri="{FF2B5EF4-FFF2-40B4-BE49-F238E27FC236}">
                <a16:creationId xmlns:a16="http://schemas.microsoft.com/office/drawing/2014/main" id="{AD89EA8F-D302-4D47-8167-EFE67E97C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165300"/>
            <a:ext cx="3341837" cy="692700"/>
          </a:xfrm>
          <a:prstGeom prst="rect">
            <a:avLst/>
          </a:prstGeom>
        </p:spPr>
      </p:pic>
    </p:spTree>
    <p:extLst>
      <p:ext uri="{BB962C8B-B14F-4D97-AF65-F5344CB8AC3E}">
        <p14:creationId xmlns:p14="http://schemas.microsoft.com/office/powerpoint/2010/main" val="38853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B37F0-03CA-43F7-9FEB-B0014523870A}"/>
              </a:ext>
            </a:extLst>
          </p:cNvPr>
          <p:cNvSpPr>
            <a:spLocks noGrp="1"/>
          </p:cNvSpPr>
          <p:nvPr>
            <p:ph type="title"/>
          </p:nvPr>
        </p:nvSpPr>
        <p:spPr>
          <a:xfrm>
            <a:off x="838200" y="1123645"/>
            <a:ext cx="10515600" cy="567043"/>
          </a:xfrm>
        </p:spPr>
        <p:txBody>
          <a:bodyPr>
            <a:normAutofit fontScale="90000"/>
          </a:bodyPr>
          <a:lstStyle/>
          <a:p>
            <a:r>
              <a:rPr lang="cs-CZ" sz="4000" b="1" dirty="0"/>
              <a:t>Program semináře</a:t>
            </a:r>
          </a:p>
        </p:txBody>
      </p:sp>
      <p:sp>
        <p:nvSpPr>
          <p:cNvPr id="3" name="Zástupný symbol pro obsah 2">
            <a:extLst>
              <a:ext uri="{FF2B5EF4-FFF2-40B4-BE49-F238E27FC236}">
                <a16:creationId xmlns:a16="http://schemas.microsoft.com/office/drawing/2014/main" id="{19A2154B-3553-4001-BE20-6154E365CC60}"/>
              </a:ext>
            </a:extLst>
          </p:cNvPr>
          <p:cNvSpPr>
            <a:spLocks noGrp="1"/>
          </p:cNvSpPr>
          <p:nvPr>
            <p:ph idx="1"/>
          </p:nvPr>
        </p:nvSpPr>
        <p:spPr/>
        <p:txBody>
          <a:bodyPr>
            <a:normAutofit/>
          </a:bodyPr>
          <a:lstStyle/>
          <a:p>
            <a:r>
              <a:rPr lang="cs-CZ" sz="2200" dirty="0">
                <a:latin typeface="Corbel" panose="020B0503020204020204" pitchFamily="34" charset="0"/>
              </a:rPr>
              <a:t>1. Představení výzvy</a:t>
            </a:r>
          </a:p>
          <a:p>
            <a:r>
              <a:rPr lang="cs-CZ" sz="2200" dirty="0">
                <a:latin typeface="Corbel" panose="020B0503020204020204" pitchFamily="34" charset="0"/>
              </a:rPr>
              <a:t>2. Podporované aktivity</a:t>
            </a:r>
          </a:p>
          <a:p>
            <a:r>
              <a:rPr lang="cs-CZ" sz="2200" dirty="0">
                <a:latin typeface="Corbel" panose="020B0503020204020204" pitchFamily="34" charset="0"/>
              </a:rPr>
              <a:t>3. Indikátory</a:t>
            </a:r>
          </a:p>
          <a:p>
            <a:r>
              <a:rPr lang="cs-CZ" sz="2200" dirty="0">
                <a:latin typeface="Corbel" panose="020B0503020204020204" pitchFamily="34" charset="0"/>
              </a:rPr>
              <a:t>4. Způsobilost výdajů</a:t>
            </a:r>
          </a:p>
          <a:p>
            <a:r>
              <a:rPr lang="cs-CZ" sz="2200" dirty="0">
                <a:latin typeface="Corbel" panose="020B0503020204020204" pitchFamily="34" charset="0"/>
              </a:rPr>
              <a:t>5. Proces hodnocení a výběru projektů</a:t>
            </a:r>
          </a:p>
          <a:p>
            <a:r>
              <a:rPr lang="cs-CZ" sz="2200" dirty="0">
                <a:latin typeface="Corbel" panose="020B0503020204020204" pitchFamily="34" charset="0"/>
              </a:rPr>
              <a:t>6. Publicity</a:t>
            </a:r>
          </a:p>
          <a:p>
            <a:r>
              <a:rPr lang="cs-CZ" sz="2200" dirty="0">
                <a:latin typeface="Corbel" panose="020B0503020204020204" pitchFamily="34" charset="0"/>
              </a:rPr>
              <a:t>7. Postup pro podání Žádosti o dotaci na MAS</a:t>
            </a:r>
          </a:p>
          <a:p>
            <a:r>
              <a:rPr lang="cs-CZ" sz="2200" dirty="0">
                <a:latin typeface="Corbel" panose="020B0503020204020204" pitchFamily="34" charset="0"/>
              </a:rPr>
              <a:t>8. Zpráva o realizaci</a:t>
            </a:r>
          </a:p>
          <a:p>
            <a:r>
              <a:rPr lang="cs-CZ" sz="2200" dirty="0">
                <a:latin typeface="Corbel" panose="020B0503020204020204" pitchFamily="34" charset="0"/>
              </a:rPr>
              <a:t>9. Důležité odkazy</a:t>
            </a:r>
          </a:p>
        </p:txBody>
      </p:sp>
      <p:pic>
        <p:nvPicPr>
          <p:cNvPr id="4" name="Obrázek 3">
            <a:extLst>
              <a:ext uri="{FF2B5EF4-FFF2-40B4-BE49-F238E27FC236}">
                <a16:creationId xmlns:a16="http://schemas.microsoft.com/office/drawing/2014/main" id="{244A656A-220E-4F6C-81E4-CF1A23773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5" y="118637"/>
            <a:ext cx="6096000" cy="1005008"/>
          </a:xfrm>
          <a:prstGeom prst="rect">
            <a:avLst/>
          </a:prstGeom>
        </p:spPr>
      </p:pic>
      <p:pic>
        <p:nvPicPr>
          <p:cNvPr id="5" name="Obrázek 4">
            <a:extLst>
              <a:ext uri="{FF2B5EF4-FFF2-40B4-BE49-F238E27FC236}">
                <a16:creationId xmlns:a16="http://schemas.microsoft.com/office/drawing/2014/main" id="{EF550A8F-5C8B-44F4-BCF7-8CEFB0192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511" y="138682"/>
            <a:ext cx="904507" cy="1005008"/>
          </a:xfrm>
          <a:prstGeom prst="rect">
            <a:avLst/>
          </a:prstGeom>
        </p:spPr>
      </p:pic>
      <p:pic>
        <p:nvPicPr>
          <p:cNvPr id="6" name="Obrázek 5">
            <a:extLst>
              <a:ext uri="{FF2B5EF4-FFF2-40B4-BE49-F238E27FC236}">
                <a16:creationId xmlns:a16="http://schemas.microsoft.com/office/drawing/2014/main" id="{A215CACB-6ED9-46C5-93B2-E996418AD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563" y="5649712"/>
            <a:ext cx="4051805" cy="839863"/>
          </a:xfrm>
          <a:prstGeom prst="rect">
            <a:avLst/>
          </a:prstGeom>
        </p:spPr>
      </p:pic>
    </p:spTree>
    <p:extLst>
      <p:ext uri="{BB962C8B-B14F-4D97-AF65-F5344CB8AC3E}">
        <p14:creationId xmlns:p14="http://schemas.microsoft.com/office/powerpoint/2010/main" val="36272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5097E-4144-4E3E-A650-1B0DE86F118F}"/>
              </a:ext>
            </a:extLst>
          </p:cNvPr>
          <p:cNvSpPr>
            <a:spLocks noGrp="1"/>
          </p:cNvSpPr>
          <p:nvPr>
            <p:ph type="title"/>
          </p:nvPr>
        </p:nvSpPr>
        <p:spPr>
          <a:xfrm>
            <a:off x="838200" y="2849923"/>
            <a:ext cx="10515600" cy="3811134"/>
          </a:xfrm>
        </p:spPr>
        <p:txBody>
          <a:bodyPr/>
          <a:lstStyle/>
          <a:p>
            <a:pPr algn="r"/>
            <a:r>
              <a:rPr lang="cs-CZ" b="1" dirty="0">
                <a:latin typeface="Corbel" panose="020B0503020204020204" pitchFamily="34" charset="0"/>
              </a:rPr>
              <a:t>Hodnocení a výběr projektu</a:t>
            </a:r>
          </a:p>
        </p:txBody>
      </p:sp>
      <p:pic>
        <p:nvPicPr>
          <p:cNvPr id="3" name="Obrázek 2">
            <a:extLst>
              <a:ext uri="{FF2B5EF4-FFF2-40B4-BE49-F238E27FC236}">
                <a16:creationId xmlns:a16="http://schemas.microsoft.com/office/drawing/2014/main" id="{C000B471-68ED-4087-8359-9E4F7000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4" name="Obrázek 3">
            <a:extLst>
              <a:ext uri="{FF2B5EF4-FFF2-40B4-BE49-F238E27FC236}">
                <a16:creationId xmlns:a16="http://schemas.microsoft.com/office/drawing/2014/main" id="{9903C1C8-2C02-4989-852D-7A6A55864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5" name="Obrázek 4">
            <a:extLst>
              <a:ext uri="{FF2B5EF4-FFF2-40B4-BE49-F238E27FC236}">
                <a16:creationId xmlns:a16="http://schemas.microsoft.com/office/drawing/2014/main" id="{C1DC65B2-7FDE-4FCC-AA36-58562B01A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5296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EC5-F996-40BF-B9BB-58FFC3C522BA}"/>
              </a:ext>
            </a:extLst>
          </p:cNvPr>
          <p:cNvSpPr>
            <a:spLocks noGrp="1"/>
          </p:cNvSpPr>
          <p:nvPr>
            <p:ph type="title"/>
          </p:nvPr>
        </p:nvSpPr>
        <p:spPr>
          <a:xfrm>
            <a:off x="838200" y="500062"/>
            <a:ext cx="10515600" cy="1325563"/>
          </a:xfrm>
        </p:spPr>
        <p:txBody>
          <a:bodyPr/>
          <a:lstStyle/>
          <a:p>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MOST Vysočiny</a:t>
            </a:r>
          </a:p>
          <a:p>
            <a:r>
              <a:rPr lang="cs-CZ" sz="2400" dirty="0"/>
              <a:t>Žádosti předložené jiným způsobem a v jiném termínu než umožňuje výzva nejsou akceptovány</a:t>
            </a:r>
          </a:p>
          <a:p>
            <a:endParaRPr lang="cs-CZ" dirty="0"/>
          </a:p>
        </p:txBody>
      </p:sp>
      <p:pic>
        <p:nvPicPr>
          <p:cNvPr id="4" name="Obrázek 3">
            <a:extLst>
              <a:ext uri="{FF2B5EF4-FFF2-40B4-BE49-F238E27FC236}">
                <a16:creationId xmlns:a16="http://schemas.microsoft.com/office/drawing/2014/main" id="{89081494-8D89-43B5-A0CB-3B53306A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D8637C85-8577-4F1D-9506-5C58B8DB7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86F8813B-8E45-4529-981F-EEA4C0C63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18070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30D21-2DC7-4914-94C9-37CD0CB94738}"/>
              </a:ext>
            </a:extLst>
          </p:cNvPr>
          <p:cNvSpPr>
            <a:spLocks noGrp="1"/>
          </p:cNvSpPr>
          <p:nvPr>
            <p:ph type="title"/>
          </p:nvPr>
        </p:nvSpPr>
        <p:spPr>
          <a:xfrm>
            <a:off x="838200" y="862835"/>
            <a:ext cx="10515600" cy="1393372"/>
          </a:xfrm>
        </p:spPr>
        <p:txBody>
          <a:bodyPr>
            <a:normAutofit/>
          </a:bodyPr>
          <a:lstStyle/>
          <a:p>
            <a:r>
              <a:rPr lang="cs-CZ" sz="4000" b="1" dirty="0">
                <a:latin typeface="Corbel" panose="020B0503020204020204" pitchFamily="34" charset="0"/>
              </a:rPr>
              <a:t>Hodnocení přijatelnosti a formálních náležitostí</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1162F8CA-E27F-4210-84C9-D585800B8309}"/>
              </a:ext>
            </a:extLst>
          </p:cNvPr>
          <p:cNvSpPr>
            <a:spLocks noGrp="1"/>
          </p:cNvSpPr>
          <p:nvPr>
            <p:ph idx="1"/>
          </p:nvPr>
        </p:nvSpPr>
        <p:spPr>
          <a:xfrm>
            <a:off x="838200" y="2166904"/>
            <a:ext cx="10515600" cy="4351338"/>
          </a:xfrm>
        </p:spPr>
        <p:txBody>
          <a:bodyPr>
            <a:normAutofit lnSpcReduction="10000"/>
          </a:bodyPr>
          <a:lstStyle/>
          <a:p>
            <a:pPr>
              <a:spcBef>
                <a:spcPts val="1800"/>
              </a:spcBef>
            </a:pPr>
            <a:r>
              <a:rPr lang="cs-CZ" sz="2400" dirty="0">
                <a:latin typeface="Corbel" panose="020B0503020204020204" pitchFamily="34" charset="0"/>
              </a:rPr>
              <a:t>První fáze hodnocení projektů</a:t>
            </a:r>
          </a:p>
          <a:p>
            <a:pPr>
              <a:spcBef>
                <a:spcPts val="1800"/>
              </a:spcBef>
            </a:pPr>
            <a:r>
              <a:rPr lang="cs-CZ" sz="2400" dirty="0">
                <a:latin typeface="Corbel" panose="020B0503020204020204" pitchFamily="34" charset="0"/>
              </a:rPr>
              <a:t>Posouzení základních věcných a administrativních požadavků</a:t>
            </a:r>
          </a:p>
          <a:p>
            <a:pPr>
              <a:spcBef>
                <a:spcPts val="1800"/>
              </a:spcBef>
            </a:pPr>
            <a:r>
              <a:rPr lang="cs-CZ" sz="2400" dirty="0">
                <a:latin typeface="Corbel" panose="020B0503020204020204" pitchFamily="34" charset="0"/>
              </a:rPr>
              <a:t>Provádějí pracovníci MAS MOST Vysočiny</a:t>
            </a:r>
          </a:p>
          <a:p>
            <a:pPr>
              <a:spcBef>
                <a:spcPts val="1800"/>
              </a:spcBef>
            </a:pPr>
            <a:r>
              <a:rPr lang="cs-CZ" sz="2400" dirty="0">
                <a:latin typeface="Corbel" panose="020B0503020204020204" pitchFamily="34" charset="0"/>
              </a:rPr>
              <a:t>Lhůta max. </a:t>
            </a:r>
            <a:r>
              <a:rPr lang="cs-CZ" sz="2400" b="1" dirty="0">
                <a:latin typeface="Corbel" panose="020B0503020204020204" pitchFamily="34" charset="0"/>
              </a:rPr>
              <a:t>20 pracovních dnů </a:t>
            </a:r>
            <a:r>
              <a:rPr lang="cs-CZ" sz="2400" dirty="0">
                <a:latin typeface="Corbel" panose="020B0503020204020204" pitchFamily="34" charset="0"/>
              </a:rPr>
              <a:t>od ukončení příjmu žádostí o podporu</a:t>
            </a:r>
          </a:p>
          <a:p>
            <a:pPr>
              <a:spcBef>
                <a:spcPts val="1800"/>
              </a:spcBef>
            </a:pPr>
            <a:r>
              <a:rPr lang="cs-CZ" sz="2400" dirty="0">
                <a:latin typeface="Corbel" panose="020B0503020204020204" pitchFamily="34" charset="0"/>
              </a:rPr>
              <a:t>Kritéria </a:t>
            </a:r>
            <a:r>
              <a:rPr lang="cs-CZ" sz="2400" b="1" dirty="0">
                <a:latin typeface="Corbel" panose="020B0503020204020204" pitchFamily="34" charset="0"/>
              </a:rPr>
              <a:t>přijatelnosti jsou neopravitelná</a:t>
            </a:r>
          </a:p>
          <a:p>
            <a:pPr>
              <a:spcBef>
                <a:spcPts val="1800"/>
              </a:spcBef>
            </a:pPr>
            <a:r>
              <a:rPr lang="cs-CZ" sz="2400" dirty="0">
                <a:latin typeface="Corbel" panose="020B0503020204020204" pitchFamily="34" charset="0"/>
              </a:rPr>
              <a:t>Kritéria </a:t>
            </a:r>
            <a:r>
              <a:rPr lang="cs-CZ" sz="2400" b="1" dirty="0">
                <a:latin typeface="Corbel" panose="020B0503020204020204" pitchFamily="34" charset="0"/>
              </a:rPr>
              <a:t>formálních náležitostí jsou opravitelná </a:t>
            </a:r>
            <a:r>
              <a:rPr lang="cs-CZ" sz="2400" dirty="0">
                <a:latin typeface="Corbel" panose="020B0503020204020204" pitchFamily="34" charset="0"/>
              </a:rPr>
              <a:t>– žadatel vyzván </a:t>
            </a:r>
            <a:r>
              <a:rPr lang="cs-CZ" sz="2400" dirty="0"/>
              <a:t>1x </a:t>
            </a:r>
            <a:r>
              <a:rPr lang="cs-CZ" sz="2400" dirty="0">
                <a:latin typeface="Corbel" panose="020B0503020204020204" pitchFamily="34" charset="0"/>
              </a:rPr>
              <a:t>k opravě nebo doplnění ve lhůtě do 5 pracovních dní</a:t>
            </a:r>
          </a:p>
          <a:p>
            <a:pPr>
              <a:spcBef>
                <a:spcPts val="1800"/>
              </a:spcBef>
            </a:pPr>
            <a:r>
              <a:rPr lang="cs-CZ" sz="2400" dirty="0">
                <a:latin typeface="Corbel" panose="020B0503020204020204" pitchFamily="34" charset="0"/>
              </a:rPr>
              <a:t>Hodnotí se podle </a:t>
            </a:r>
            <a:r>
              <a:rPr lang="cs-CZ" sz="2400" b="1" dirty="0">
                <a:latin typeface="Corbel" panose="020B0503020204020204" pitchFamily="34" charset="0"/>
              </a:rPr>
              <a:t>kontrolních otázek</a:t>
            </a:r>
            <a:r>
              <a:rPr lang="cs-CZ" sz="2400" dirty="0">
                <a:latin typeface="Corbel" panose="020B0503020204020204" pitchFamily="34" charset="0"/>
              </a:rPr>
              <a:t> uvedených </a:t>
            </a:r>
          </a:p>
          <a:p>
            <a:pPr marL="0" indent="0">
              <a:spcBef>
                <a:spcPts val="1800"/>
              </a:spcBef>
              <a:buNone/>
            </a:pPr>
            <a:r>
              <a:rPr lang="cs-CZ" sz="2400" dirty="0">
                <a:latin typeface="Corbel" panose="020B0503020204020204" pitchFamily="34" charset="0"/>
              </a:rPr>
              <a:t>pro každé kritérium (ANO/NE)</a:t>
            </a:r>
          </a:p>
          <a:p>
            <a:endParaRPr lang="cs-CZ" dirty="0"/>
          </a:p>
        </p:txBody>
      </p:sp>
      <p:pic>
        <p:nvPicPr>
          <p:cNvPr id="4" name="Obrázek 3">
            <a:extLst>
              <a:ext uri="{FF2B5EF4-FFF2-40B4-BE49-F238E27FC236}">
                <a16:creationId xmlns:a16="http://schemas.microsoft.com/office/drawing/2014/main" id="{C412A1F3-C80C-492B-A519-534AA3F2F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C10E4A21-B719-43C4-BA79-B2FFFC291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B0D62104-D9B4-4E24-99C9-EDAA00A0A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130052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8F54B-05A9-49F8-B158-2D48994F366F}"/>
              </a:ext>
            </a:extLst>
          </p:cNvPr>
          <p:cNvSpPr>
            <a:spLocks noGrp="1"/>
          </p:cNvSpPr>
          <p:nvPr>
            <p:ph type="title"/>
          </p:nvPr>
        </p:nvSpPr>
        <p:spPr>
          <a:xfrm>
            <a:off x="289560" y="888483"/>
            <a:ext cx="10515600" cy="1175657"/>
          </a:xfrm>
        </p:spPr>
        <p:txBody>
          <a:bodyPr>
            <a:normAutofit fontScale="90000"/>
          </a:bodyPr>
          <a:lstStyle/>
          <a:p>
            <a:pPr algn="ctr"/>
            <a:r>
              <a:rPr lang="cs-CZ" b="1" dirty="0"/>
              <a:t>Hodnocení přijatelnosti a formálních náležitostí</a:t>
            </a:r>
            <a:endParaRPr lang="cs-CZ" dirty="0"/>
          </a:p>
        </p:txBody>
      </p:sp>
      <p:sp>
        <p:nvSpPr>
          <p:cNvPr id="3" name="Zástupný symbol pro obsah 2">
            <a:extLst>
              <a:ext uri="{FF2B5EF4-FFF2-40B4-BE49-F238E27FC236}">
                <a16:creationId xmlns:a16="http://schemas.microsoft.com/office/drawing/2014/main" id="{5622397E-117F-4381-9717-6D57FA4C9CE7}"/>
              </a:ext>
            </a:extLst>
          </p:cNvPr>
          <p:cNvSpPr>
            <a:spLocks noGrp="1"/>
          </p:cNvSpPr>
          <p:nvPr>
            <p:ph idx="1"/>
          </p:nvPr>
        </p:nvSpPr>
        <p:spPr>
          <a:xfrm>
            <a:off x="838200" y="1825625"/>
            <a:ext cx="10515600" cy="4887232"/>
          </a:xfrm>
        </p:spPr>
        <p:txBody>
          <a:bodyPr>
            <a:normAutofit/>
          </a:bodyPr>
          <a:lstStyle/>
          <a:p>
            <a:pPr marL="0" indent="0">
              <a:lnSpc>
                <a:spcPct val="100000"/>
              </a:lnSpc>
              <a:spcBef>
                <a:spcPts val="1200"/>
              </a:spcBef>
              <a:buNone/>
            </a:pPr>
            <a:r>
              <a:rPr lang="cs-CZ" sz="2600" b="1" dirty="0"/>
              <a:t>Kritéria hodnocení přijatelnosti</a:t>
            </a:r>
          </a:p>
          <a:p>
            <a:pPr>
              <a:lnSpc>
                <a:spcPct val="100000"/>
              </a:lnSpc>
              <a:spcBef>
                <a:spcPts val="1200"/>
              </a:spcBef>
            </a:pPr>
            <a:r>
              <a:rPr lang="cs-CZ" sz="2600" dirty="0"/>
              <a:t>Oprávněnost žadatele, partnerství, cílové skupiny, celkové způsobilé výdaje, aktivity, horizontální principy, trestní bezúhonnost, soulad projektu s SCLLD, ověření administrativní, finanční a provozní kapacity žadatele</a:t>
            </a:r>
          </a:p>
          <a:p>
            <a:pPr marL="0" indent="0">
              <a:lnSpc>
                <a:spcPct val="100000"/>
              </a:lnSpc>
              <a:spcBef>
                <a:spcPts val="1200"/>
              </a:spcBef>
              <a:buNone/>
            </a:pPr>
            <a:r>
              <a:rPr lang="cs-CZ" sz="2600" b="1" dirty="0"/>
              <a:t>Kritéria formálních náležitostí</a:t>
            </a:r>
          </a:p>
          <a:p>
            <a:pPr>
              <a:lnSpc>
                <a:spcPct val="100000"/>
              </a:lnSpc>
              <a:spcBef>
                <a:spcPts val="1200"/>
              </a:spcBef>
            </a:pPr>
            <a:r>
              <a:rPr lang="cs-CZ" sz="2600" dirty="0"/>
              <a:t>Úplnost a forma žádosti, podpis žádosti</a:t>
            </a:r>
          </a:p>
          <a:p>
            <a:pPr marL="0" indent="0">
              <a:lnSpc>
                <a:spcPct val="100000"/>
              </a:lnSpc>
              <a:spcBef>
                <a:spcPts val="1200"/>
              </a:spcBef>
              <a:buNone/>
            </a:pPr>
            <a:r>
              <a:rPr lang="cs-CZ" sz="2600" b="1" dirty="0"/>
              <a:t>Podání žádosti o přezkum</a:t>
            </a:r>
            <a:endParaRPr lang="cs-CZ" sz="2600" dirty="0"/>
          </a:p>
          <a:p>
            <a:pPr>
              <a:lnSpc>
                <a:spcPct val="100000"/>
              </a:lnSpc>
              <a:spcBef>
                <a:spcPts val="1200"/>
              </a:spcBef>
            </a:pPr>
            <a:r>
              <a:rPr lang="cs-CZ" sz="2600" dirty="0"/>
              <a:t>MAS zasílá informaci o výsledku hodnocení – </a:t>
            </a:r>
            <a:r>
              <a:rPr lang="cs-CZ" sz="2600" u="sng" dirty="0"/>
              <a:t>lhůta 15 kalendářních dní</a:t>
            </a:r>
            <a:r>
              <a:rPr lang="cs-CZ" sz="2600" dirty="0"/>
              <a:t> ode dne doručení informace na podání </a:t>
            </a:r>
            <a:r>
              <a:rPr lang="cs-CZ" sz="2600" u="sng" dirty="0"/>
              <a:t>Žádosti o přezkum</a:t>
            </a:r>
            <a:r>
              <a:rPr lang="cs-CZ" sz="2600" dirty="0"/>
              <a:t> u negativně hodnocených Žádostí o podporu</a:t>
            </a:r>
          </a:p>
          <a:p>
            <a:endParaRPr lang="cs-CZ" dirty="0"/>
          </a:p>
        </p:txBody>
      </p:sp>
      <p:pic>
        <p:nvPicPr>
          <p:cNvPr id="4" name="Obrázek 3">
            <a:extLst>
              <a:ext uri="{FF2B5EF4-FFF2-40B4-BE49-F238E27FC236}">
                <a16:creationId xmlns:a16="http://schemas.microsoft.com/office/drawing/2014/main" id="{6BC9CCB8-0271-4CE1-9607-53E2074A0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1BBA9EFA-9C61-4D8A-AF01-393B1599C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28DA64E7-94D9-4974-8767-57B6FB610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4617720"/>
            <a:ext cx="3341837" cy="692700"/>
          </a:xfrm>
          <a:prstGeom prst="rect">
            <a:avLst/>
          </a:prstGeom>
        </p:spPr>
      </p:pic>
    </p:spTree>
    <p:extLst>
      <p:ext uri="{BB962C8B-B14F-4D97-AF65-F5344CB8AC3E}">
        <p14:creationId xmlns:p14="http://schemas.microsoft.com/office/powerpoint/2010/main" val="234280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80E2E-AD71-4A46-988F-C2789478BC9F}"/>
              </a:ext>
            </a:extLst>
          </p:cNvPr>
          <p:cNvSpPr>
            <a:spLocks noGrp="1"/>
          </p:cNvSpPr>
          <p:nvPr>
            <p:ph type="title"/>
          </p:nvPr>
        </p:nvSpPr>
        <p:spPr>
          <a:xfrm>
            <a:off x="838200" y="908528"/>
            <a:ext cx="10515600" cy="1260475"/>
          </a:xfrm>
        </p:spPr>
        <p:txBody>
          <a:bodyPr/>
          <a:lstStyle/>
          <a:p>
            <a:pPr algn="ctr"/>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68A9FEE-2F77-4E8C-9E4C-6ED63C298B7E}"/>
              </a:ext>
            </a:extLst>
          </p:cNvPr>
          <p:cNvSpPr>
            <a:spLocks noGrp="1"/>
          </p:cNvSpPr>
          <p:nvPr>
            <p:ph idx="1"/>
          </p:nvPr>
        </p:nvSpPr>
        <p:spPr>
          <a:xfrm>
            <a:off x="838200" y="2481943"/>
            <a:ext cx="10515600" cy="3695020"/>
          </a:xfrm>
        </p:spPr>
        <p:txBody>
          <a:bodyPr>
            <a:normAutofit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MAS MOST Vysočiny</a:t>
            </a: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pic>
        <p:nvPicPr>
          <p:cNvPr id="4" name="Obrázek 3">
            <a:extLst>
              <a:ext uri="{FF2B5EF4-FFF2-40B4-BE49-F238E27FC236}">
                <a16:creationId xmlns:a16="http://schemas.microsoft.com/office/drawing/2014/main" id="{63874DBC-BD69-409E-BBA2-E1F820E59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37AA069B-BCBC-4BBD-B973-609E828D6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2ADE20F5-AC27-455C-ACA1-EEA889BF7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15721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1534D-72F3-4B9B-9F60-C5B3E1662252}"/>
              </a:ext>
            </a:extLst>
          </p:cNvPr>
          <p:cNvSpPr>
            <a:spLocks noGrp="1"/>
          </p:cNvSpPr>
          <p:nvPr>
            <p:ph type="title"/>
          </p:nvPr>
        </p:nvSpPr>
        <p:spPr>
          <a:xfrm>
            <a:off x="838200" y="731160"/>
            <a:ext cx="10515600" cy="1086304"/>
          </a:xfrm>
        </p:spPr>
        <p:txBody>
          <a:bodyPr/>
          <a:lstStyle/>
          <a:p>
            <a:pPr algn="ctr"/>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a16="http://schemas.microsoft.com/office/drawing/2014/main"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a16="http://schemas.microsoft.com/office/drawing/2014/main"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a16="http://schemas.microsoft.com/office/drawing/2014/main"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a16="http://schemas.microsoft.com/office/drawing/2014/main"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a16="http://schemas.microsoft.com/office/drawing/2014/main"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pic>
        <p:nvPicPr>
          <p:cNvPr id="5" name="Obrázek 4">
            <a:extLst>
              <a:ext uri="{FF2B5EF4-FFF2-40B4-BE49-F238E27FC236}">
                <a16:creationId xmlns:a16="http://schemas.microsoft.com/office/drawing/2014/main" id="{31624F48-FFE9-4B95-9AEB-6CDDD035D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7" name="Obrázek 6">
            <a:extLst>
              <a:ext uri="{FF2B5EF4-FFF2-40B4-BE49-F238E27FC236}">
                <a16:creationId xmlns:a16="http://schemas.microsoft.com/office/drawing/2014/main" id="{254BB8F6-97A3-4288-A8F1-B9D2DB4C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8" name="Obrázek 7">
            <a:extLst>
              <a:ext uri="{FF2B5EF4-FFF2-40B4-BE49-F238E27FC236}">
                <a16:creationId xmlns:a16="http://schemas.microsoft.com/office/drawing/2014/main" id="{6AC50E73-5352-4B16-BDB6-F2E4EBED1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57" y="6165300"/>
            <a:ext cx="3341837" cy="692700"/>
          </a:xfrm>
          <a:prstGeom prst="rect">
            <a:avLst/>
          </a:prstGeom>
        </p:spPr>
      </p:pic>
    </p:spTree>
    <p:extLst>
      <p:ext uri="{BB962C8B-B14F-4D97-AF65-F5344CB8AC3E}">
        <p14:creationId xmlns:p14="http://schemas.microsoft.com/office/powerpoint/2010/main" val="68758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D8D1A-8945-4FB8-8760-D30EABB4DC48}"/>
              </a:ext>
            </a:extLst>
          </p:cNvPr>
          <p:cNvSpPr>
            <a:spLocks noGrp="1"/>
          </p:cNvSpPr>
          <p:nvPr>
            <p:ph type="title"/>
          </p:nvPr>
        </p:nvSpPr>
        <p:spPr>
          <a:xfrm>
            <a:off x="838200" y="694273"/>
            <a:ext cx="10515600" cy="1325563"/>
          </a:xfrm>
        </p:spPr>
        <p:txBody>
          <a:bodyPr/>
          <a:lstStyle/>
          <a:p>
            <a:pPr algn="ctr"/>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876FBD3B-BAAD-466C-AD13-EAC1EB7EA3E2}"/>
              </a:ext>
            </a:extLst>
          </p:cNvPr>
          <p:cNvSpPr>
            <a:spLocks noGrp="1"/>
          </p:cNvSpPr>
          <p:nvPr>
            <p:ph idx="1"/>
          </p:nvPr>
        </p:nvSpPr>
        <p:spPr/>
        <p:txBody>
          <a:bodyPr>
            <a:normAutofit fontScale="92500" lnSpcReduction="200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pPr>
            <a:r>
              <a:rPr lang="cs-CZ" sz="2600" dirty="0"/>
              <a:t>4. nedostatečně	25 % max. dosažitelného počtu bodů v kritériu</a:t>
            </a:r>
          </a:p>
          <a:p>
            <a:pPr marL="0" indent="0">
              <a:lnSpc>
                <a:spcPct val="110000"/>
              </a:lnSpc>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pic>
        <p:nvPicPr>
          <p:cNvPr id="4" name="Obrázek 3">
            <a:extLst>
              <a:ext uri="{FF2B5EF4-FFF2-40B4-BE49-F238E27FC236}">
                <a16:creationId xmlns:a16="http://schemas.microsoft.com/office/drawing/2014/main" id="{7CDFE20C-78A6-4DF4-BB7A-35595A08C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EE0A6311-4FBC-4F6F-ACB0-F900CB08A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AF73D5CF-30A6-4CDF-9F23-EF56435FB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60962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58401-1111-42CF-97E9-7D93686C59BB}"/>
              </a:ext>
            </a:extLst>
          </p:cNvPr>
          <p:cNvSpPr>
            <a:spLocks noGrp="1"/>
          </p:cNvSpPr>
          <p:nvPr>
            <p:ph type="title"/>
          </p:nvPr>
        </p:nvSpPr>
        <p:spPr>
          <a:xfrm>
            <a:off x="838200" y="1041437"/>
            <a:ext cx="10515600" cy="1325563"/>
          </a:xfrm>
        </p:spPr>
        <p:txBody>
          <a:bodyPr/>
          <a:lstStyle/>
          <a:p>
            <a:pPr algn="ctr"/>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a:lnSpc>
                <a:spcPct val="100000"/>
              </a:lnSpc>
              <a:spcBef>
                <a:spcPts val="1800"/>
              </a:spcBef>
            </a:pPr>
            <a:r>
              <a:rPr lang="cs-CZ" sz="2400" dirty="0"/>
              <a:t>MAS současně upozorňuje, že tento závěr z věcného hodnocení ještě předává k závěrečnému ověření způsobilosti projektů a ke kontrole administrativních postupů na ŘO OPZ</a:t>
            </a:r>
          </a:p>
          <a:p>
            <a:endParaRPr lang="cs-CZ" dirty="0"/>
          </a:p>
        </p:txBody>
      </p:sp>
      <p:pic>
        <p:nvPicPr>
          <p:cNvPr id="4" name="Obrázek 3">
            <a:extLst>
              <a:ext uri="{FF2B5EF4-FFF2-40B4-BE49-F238E27FC236}">
                <a16:creationId xmlns:a16="http://schemas.microsoft.com/office/drawing/2014/main" id="{CC0E5389-4CC1-4722-B4CB-41A1AF219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CC18641C-560D-487B-846D-3C7675F80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0A2B982B-4E0D-4086-8559-E09C7098E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55663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1F24E-EE64-420E-BFEE-705DCBBF193C}"/>
              </a:ext>
            </a:extLst>
          </p:cNvPr>
          <p:cNvSpPr>
            <a:spLocks noGrp="1"/>
          </p:cNvSpPr>
          <p:nvPr>
            <p:ph type="title"/>
          </p:nvPr>
        </p:nvSpPr>
        <p:spPr>
          <a:xfrm>
            <a:off x="838200" y="683116"/>
            <a:ext cx="10515600" cy="1327831"/>
          </a:xfrm>
        </p:spPr>
        <p:txBody>
          <a:bodyPr>
            <a:normAutofit/>
          </a:bodyPr>
          <a:lstStyle/>
          <a:p>
            <a:pPr algn="ctr"/>
            <a:r>
              <a:rPr lang="cs-CZ" sz="4000" b="1" dirty="0"/>
              <a:t>Proces hodnocení a výběru projektů</a:t>
            </a:r>
            <a:endParaRPr lang="cs-CZ" sz="4000" dirty="0"/>
          </a:p>
        </p:txBody>
      </p:sp>
      <p:sp>
        <p:nvSpPr>
          <p:cNvPr id="3" name="Zástupný symbol pro obsah 2">
            <a:extLst>
              <a:ext uri="{FF2B5EF4-FFF2-40B4-BE49-F238E27FC236}">
                <a16:creationId xmlns:a16="http://schemas.microsoft.com/office/drawing/2014/main" id="{FB231A13-F943-4D31-AC4B-32678EECFBC8}"/>
              </a:ext>
            </a:extLst>
          </p:cNvPr>
          <p:cNvSpPr>
            <a:spLocks noGrp="1"/>
          </p:cNvSpPr>
          <p:nvPr>
            <p:ph idx="1"/>
          </p:nvPr>
        </p:nvSpPr>
        <p:spPr>
          <a:xfrm>
            <a:off x="838200" y="1825624"/>
            <a:ext cx="10515600" cy="4894489"/>
          </a:xfrm>
        </p:spPr>
        <p:txBody>
          <a:bodyPr>
            <a:normAutofit fontScale="92500" lnSpcReduction="10000"/>
          </a:bodyPr>
          <a:lstStyle/>
          <a:p>
            <a:pPr>
              <a:lnSpc>
                <a:spcPct val="100000"/>
              </a:lnSpc>
              <a:spcBef>
                <a:spcPts val="1800"/>
              </a:spcBef>
            </a:pPr>
            <a:r>
              <a:rPr lang="pl-PL" sz="2400" b="1" dirty="0"/>
              <a:t>Hodnocení FN a P:    </a:t>
            </a:r>
            <a:r>
              <a:rPr lang="pl-PL" sz="2400" dirty="0"/>
              <a:t>do 5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pl-PL" sz="2400" b="1" dirty="0"/>
              <a:t>Věcné hodnocení:     </a:t>
            </a:r>
            <a:r>
              <a:rPr lang="pl-PL" sz="2400" dirty="0"/>
              <a:t>do 20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dirty="0"/>
              <a:t>Další zálohové platby v půlročním intervalu – vždy se </a:t>
            </a:r>
          </a:p>
          <a:p>
            <a:pPr marL="0" indent="0">
              <a:lnSpc>
                <a:spcPct val="100000"/>
              </a:lnSpc>
              <a:spcBef>
                <a:spcPts val="1800"/>
              </a:spcBef>
              <a:buNone/>
            </a:pPr>
            <a:r>
              <a:rPr lang="cs-CZ" sz="2400" dirty="0"/>
              <a:t>                                                                   Zprávou o realizaci projektu </a:t>
            </a:r>
          </a:p>
          <a:p>
            <a:endParaRPr lang="cs-CZ" dirty="0"/>
          </a:p>
        </p:txBody>
      </p:sp>
      <p:pic>
        <p:nvPicPr>
          <p:cNvPr id="4" name="Obrázek 3">
            <a:extLst>
              <a:ext uri="{FF2B5EF4-FFF2-40B4-BE49-F238E27FC236}">
                <a16:creationId xmlns:a16="http://schemas.microsoft.com/office/drawing/2014/main" id="{47C6F373-5990-44A1-B547-7D87C64E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F48B66E5-B410-4E87-9B4A-E4079D174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337CDC7D-1B5E-40D8-851E-5B45805DD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405264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15914-1E2D-4295-928C-8397E0BB2B84}"/>
              </a:ext>
            </a:extLst>
          </p:cNvPr>
          <p:cNvSpPr>
            <a:spLocks noGrp="1"/>
          </p:cNvSpPr>
          <p:nvPr>
            <p:ph type="title"/>
          </p:nvPr>
        </p:nvSpPr>
        <p:spPr>
          <a:xfrm>
            <a:off x="838200" y="2902772"/>
            <a:ext cx="10515600" cy="3429000"/>
          </a:xfrm>
        </p:spPr>
        <p:txBody>
          <a:bodyPr/>
          <a:lstStyle/>
          <a:p>
            <a:pPr algn="r"/>
            <a:r>
              <a:rPr lang="cs-CZ" b="1" dirty="0">
                <a:latin typeface="Corbel" panose="020B0503020204020204" pitchFamily="34" charset="0"/>
              </a:rPr>
              <a:t>Projektová žádost</a:t>
            </a:r>
          </a:p>
        </p:txBody>
      </p:sp>
      <p:sp>
        <p:nvSpPr>
          <p:cNvPr id="3" name="Zástupný symbol pro obsah 2">
            <a:extLst>
              <a:ext uri="{FF2B5EF4-FFF2-40B4-BE49-F238E27FC236}">
                <a16:creationId xmlns:a16="http://schemas.microsoft.com/office/drawing/2014/main" id="{110E8E63-2C82-4652-8B67-8746EFAA6BD1}"/>
              </a:ext>
            </a:extLst>
          </p:cNvPr>
          <p:cNvSpPr>
            <a:spLocks noGrp="1"/>
          </p:cNvSpPr>
          <p:nvPr>
            <p:ph idx="1"/>
          </p:nvPr>
        </p:nvSpPr>
        <p:spPr>
          <a:xfrm>
            <a:off x="838200" y="5379719"/>
            <a:ext cx="10515600" cy="797243"/>
          </a:xfrm>
        </p:spPr>
        <p:txBody>
          <a:bodyPr/>
          <a:lstStyle/>
          <a:p>
            <a:endParaRPr lang="cs-CZ" dirty="0"/>
          </a:p>
        </p:txBody>
      </p:sp>
      <p:pic>
        <p:nvPicPr>
          <p:cNvPr id="4" name="Obrázek 3">
            <a:extLst>
              <a:ext uri="{FF2B5EF4-FFF2-40B4-BE49-F238E27FC236}">
                <a16:creationId xmlns:a16="http://schemas.microsoft.com/office/drawing/2014/main" id="{C1DBF967-F441-48AB-8C66-73F709BB3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E2C33376-0565-4E85-9E33-D907F8042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350C774C-90DD-43E9-BB97-4ACD54DE2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23787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0816F-F361-412F-8664-9F10C1995C4A}"/>
              </a:ext>
            </a:extLst>
          </p:cNvPr>
          <p:cNvSpPr>
            <a:spLocks noGrp="1"/>
          </p:cNvSpPr>
          <p:nvPr>
            <p:ph type="title"/>
          </p:nvPr>
        </p:nvSpPr>
        <p:spPr>
          <a:xfrm>
            <a:off x="838200" y="869512"/>
            <a:ext cx="10515600" cy="1873688"/>
          </a:xfrm>
        </p:spPr>
        <p:txBody>
          <a:bodyPr>
            <a:normAutofit/>
          </a:bodyPr>
          <a:lstStyle/>
          <a:p>
            <a:r>
              <a:rPr lang="cs-CZ" b="1" dirty="0">
                <a:latin typeface="Corbel" panose="020B0503020204020204" pitchFamily="34" charset="0"/>
              </a:rPr>
              <a:t>Představení 6. výzvy - </a:t>
            </a:r>
            <a:br>
              <a:rPr lang="cs-CZ" b="1" dirty="0">
                <a:latin typeface="Corbel" panose="020B0503020204020204" pitchFamily="34" charset="0"/>
              </a:rPr>
            </a:br>
            <a:r>
              <a:rPr lang="cs-CZ" b="1" dirty="0">
                <a:latin typeface="Corbel" panose="020B0503020204020204" pitchFamily="34" charset="0"/>
              </a:rPr>
              <a:t>Podpora zaměstnanosti</a:t>
            </a:r>
          </a:p>
        </p:txBody>
      </p:sp>
      <p:sp>
        <p:nvSpPr>
          <p:cNvPr id="3" name="Zástupný symbol pro obsah 2">
            <a:extLst>
              <a:ext uri="{FF2B5EF4-FFF2-40B4-BE49-F238E27FC236}">
                <a16:creationId xmlns:a16="http://schemas.microsoft.com/office/drawing/2014/main" id="{6EDC1589-3172-4557-9685-704B10737E88}"/>
              </a:ext>
            </a:extLst>
          </p:cNvPr>
          <p:cNvSpPr>
            <a:spLocks noGrp="1"/>
          </p:cNvSpPr>
          <p:nvPr>
            <p:ph idx="1"/>
          </p:nvPr>
        </p:nvSpPr>
        <p:spPr>
          <a:xfrm>
            <a:off x="838200" y="3061855"/>
            <a:ext cx="10515600" cy="3431020"/>
          </a:xfrm>
        </p:spPr>
        <p:txBody>
          <a:bodyPr>
            <a:noAutofit/>
          </a:bodyPr>
          <a:lstStyle/>
          <a:p>
            <a:r>
              <a:rPr lang="cs-CZ" sz="2200" b="1" dirty="0">
                <a:latin typeface="Corbel" panose="020B0503020204020204" pitchFamily="34" charset="0"/>
              </a:rPr>
              <a:t>Číslo výzvy </a:t>
            </a:r>
            <a:r>
              <a:rPr lang="cs-CZ" dirty="0"/>
              <a:t> 78/03_16_047/CLLD_17_03_036 	</a:t>
            </a:r>
          </a:p>
          <a:p>
            <a:r>
              <a:rPr lang="cs-CZ" sz="2200" b="1" dirty="0">
                <a:latin typeface="Corbel" panose="020B0503020204020204" pitchFamily="34" charset="0"/>
              </a:rPr>
              <a:t>Prioritní osa 2 </a:t>
            </a:r>
            <a:r>
              <a:rPr lang="cs-CZ" sz="2200" dirty="0">
                <a:latin typeface="Corbel" panose="020B0503020204020204" pitchFamily="34" charset="0"/>
              </a:rPr>
              <a:t>Sociální začleňování a boj s chudobou</a:t>
            </a:r>
          </a:p>
          <a:p>
            <a:pPr>
              <a:spcAft>
                <a:spcPts val="600"/>
              </a:spcAft>
            </a:pPr>
            <a:r>
              <a:rPr lang="cs-CZ" sz="2200" b="1" dirty="0">
                <a:latin typeface="Corbel" panose="020B0503020204020204" pitchFamily="34" charset="0"/>
              </a:rPr>
              <a:t>Investiční priorita 2.3 </a:t>
            </a:r>
            <a:r>
              <a:rPr lang="cs-CZ" sz="2200" dirty="0">
                <a:latin typeface="Corbel" panose="020B0503020204020204" pitchFamily="34" charset="0"/>
              </a:rPr>
              <a:t>2.3 Strategie komunitně vedeného místního rozvoje</a:t>
            </a:r>
          </a:p>
          <a:p>
            <a:pPr>
              <a:spcAft>
                <a:spcPts val="600"/>
              </a:spcAft>
            </a:pPr>
            <a:r>
              <a:rPr lang="cs-CZ" sz="2200" b="1" dirty="0">
                <a:latin typeface="Corbel" panose="020B0503020204020204" pitchFamily="34" charset="0"/>
              </a:rPr>
              <a:t>Specifický cíl 2.3.1 </a:t>
            </a:r>
            <a:r>
              <a:rPr lang="cs-CZ" sz="2200" dirty="0">
                <a:latin typeface="Corbel" panose="020B0503020204020204" pitchFamily="34" charset="0"/>
              </a:rPr>
              <a:t>Zvýšit zapojení lokálních aktérů do řešení problémů nezaměstnanosti a sociálního začleňování ve venkovských oblastech</a:t>
            </a:r>
          </a:p>
          <a:p>
            <a:pPr>
              <a:spcAft>
                <a:spcPts val="600"/>
              </a:spcAft>
            </a:pPr>
            <a:r>
              <a:rPr lang="cs-CZ" sz="2200" b="1" dirty="0">
                <a:latin typeface="Corbel" panose="020B0503020204020204" pitchFamily="34" charset="0"/>
              </a:rPr>
              <a:t>Vyhlášení a zahájení příjmu žádostí      </a:t>
            </a:r>
            <a:r>
              <a:rPr lang="cs-CZ" sz="2200" dirty="0">
                <a:latin typeface="Corbel" panose="020B0503020204020204" pitchFamily="34" charset="0"/>
              </a:rPr>
              <a:t>19. 7. 2019   4:00</a:t>
            </a:r>
          </a:p>
          <a:p>
            <a:pPr>
              <a:spcAft>
                <a:spcPts val="600"/>
              </a:spcAft>
            </a:pPr>
            <a:r>
              <a:rPr lang="cs-CZ" sz="2200" b="1" dirty="0">
                <a:latin typeface="Corbel" panose="020B0503020204020204" pitchFamily="34" charset="0"/>
              </a:rPr>
              <a:t>Ukončení příjmu žádostí                             </a:t>
            </a:r>
            <a:r>
              <a:rPr lang="cs-CZ" sz="2200" dirty="0">
                <a:latin typeface="Corbel" panose="020B0503020204020204" pitchFamily="34" charset="0"/>
              </a:rPr>
              <a:t>20. 9. 2019  12:00</a:t>
            </a:r>
          </a:p>
        </p:txBody>
      </p:sp>
      <p:pic>
        <p:nvPicPr>
          <p:cNvPr id="4" name="Obrázek 3">
            <a:extLst>
              <a:ext uri="{FF2B5EF4-FFF2-40B4-BE49-F238E27FC236}">
                <a16:creationId xmlns:a16="http://schemas.microsoft.com/office/drawing/2014/main" id="{9DC7E301-14CE-436E-BC2B-01E417F57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5" y="118637"/>
            <a:ext cx="6096000" cy="1005008"/>
          </a:xfrm>
          <a:prstGeom prst="rect">
            <a:avLst/>
          </a:prstGeom>
        </p:spPr>
      </p:pic>
      <p:pic>
        <p:nvPicPr>
          <p:cNvPr id="5" name="Obrázek 4">
            <a:extLst>
              <a:ext uri="{FF2B5EF4-FFF2-40B4-BE49-F238E27FC236}">
                <a16:creationId xmlns:a16="http://schemas.microsoft.com/office/drawing/2014/main" id="{42DDDA0F-A2B9-4D95-977F-2BDC443B2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511" y="138682"/>
            <a:ext cx="904507" cy="1005008"/>
          </a:xfrm>
          <a:prstGeom prst="rect">
            <a:avLst/>
          </a:prstGeom>
        </p:spPr>
      </p:pic>
      <p:pic>
        <p:nvPicPr>
          <p:cNvPr id="6" name="Obrázek 5">
            <a:extLst>
              <a:ext uri="{FF2B5EF4-FFF2-40B4-BE49-F238E27FC236}">
                <a16:creationId xmlns:a16="http://schemas.microsoft.com/office/drawing/2014/main" id="{5C8ACAD7-9A66-4223-930B-465020195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764" y="5731521"/>
            <a:ext cx="3594604" cy="758054"/>
          </a:xfrm>
          <a:prstGeom prst="rect">
            <a:avLst/>
          </a:prstGeom>
        </p:spPr>
      </p:pic>
    </p:spTree>
    <p:extLst>
      <p:ext uri="{BB962C8B-B14F-4D97-AF65-F5344CB8AC3E}">
        <p14:creationId xmlns:p14="http://schemas.microsoft.com/office/powerpoint/2010/main" val="2288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34F40-85DE-462A-957B-6EB781768EF8}"/>
              </a:ext>
            </a:extLst>
          </p:cNvPr>
          <p:cNvSpPr>
            <a:spLocks noGrp="1"/>
          </p:cNvSpPr>
          <p:nvPr>
            <p:ph type="title"/>
          </p:nvPr>
        </p:nvSpPr>
        <p:spPr/>
        <p:txBody>
          <a:bodyPr/>
          <a:lstStyle/>
          <a:p>
            <a:br>
              <a:rPr lang="cs-CZ" b="1" dirty="0">
                <a:latin typeface="Corbel" panose="020B0503020204020204" pitchFamily="34" charset="0"/>
              </a:rPr>
            </a:br>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a16="http://schemas.microsoft.com/office/drawing/2014/main"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endParaRPr lang="cs-CZ" sz="2200" dirty="0">
              <a:latin typeface="Corbel" panose="020B0503020204020204" pitchFamily="34" charset="0"/>
            </a:endParaRPr>
          </a:p>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pic>
        <p:nvPicPr>
          <p:cNvPr id="4" name="Obrázek 3">
            <a:extLst>
              <a:ext uri="{FF2B5EF4-FFF2-40B4-BE49-F238E27FC236}">
                <a16:creationId xmlns:a16="http://schemas.microsoft.com/office/drawing/2014/main" id="{A0D75E35-F028-40D5-8331-7B9A3635B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1" y="59575"/>
            <a:ext cx="4642658" cy="765405"/>
          </a:xfrm>
          <a:prstGeom prst="rect">
            <a:avLst/>
          </a:prstGeom>
        </p:spPr>
      </p:pic>
      <p:pic>
        <p:nvPicPr>
          <p:cNvPr id="5" name="Obrázek 4">
            <a:extLst>
              <a:ext uri="{FF2B5EF4-FFF2-40B4-BE49-F238E27FC236}">
                <a16:creationId xmlns:a16="http://schemas.microsoft.com/office/drawing/2014/main" id="{66A0C229-7E28-45E4-99DE-9FCE2038C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7" y="79620"/>
            <a:ext cx="688864" cy="765405"/>
          </a:xfrm>
          <a:prstGeom prst="rect">
            <a:avLst/>
          </a:prstGeom>
        </p:spPr>
      </p:pic>
      <p:pic>
        <p:nvPicPr>
          <p:cNvPr id="6" name="Obrázek 5">
            <a:extLst>
              <a:ext uri="{FF2B5EF4-FFF2-40B4-BE49-F238E27FC236}">
                <a16:creationId xmlns:a16="http://schemas.microsoft.com/office/drawing/2014/main" id="{07ECB323-6686-4524-AEAD-05BFF3CFF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4" y="6072448"/>
            <a:ext cx="3085818" cy="639632"/>
          </a:xfrm>
          <a:prstGeom prst="rect">
            <a:avLst/>
          </a:prstGeom>
        </p:spPr>
      </p:pic>
    </p:spTree>
    <p:extLst>
      <p:ext uri="{BB962C8B-B14F-4D97-AF65-F5344CB8AC3E}">
        <p14:creationId xmlns:p14="http://schemas.microsoft.com/office/powerpoint/2010/main" val="762278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58F44-72F5-47D3-81F5-CCBE376D2BA1}"/>
              </a:ext>
            </a:extLst>
          </p:cNvPr>
          <p:cNvSpPr>
            <a:spLocks noGrp="1"/>
          </p:cNvSpPr>
          <p:nvPr>
            <p:ph type="title"/>
          </p:nvPr>
        </p:nvSpPr>
        <p:spPr>
          <a:xfrm>
            <a:off x="838200" y="908528"/>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B392D8DF-CFBB-40A1-A673-6C2EF41F2135}"/>
              </a:ext>
            </a:extLst>
          </p:cNvPr>
          <p:cNvSpPr>
            <a:spLocks noGrp="1"/>
          </p:cNvSpPr>
          <p:nvPr>
            <p:ph idx="1"/>
          </p:nvPr>
        </p:nvSpPr>
        <p:spPr>
          <a:xfrm>
            <a:off x="838200" y="2258291"/>
            <a:ext cx="10515600" cy="4477788"/>
          </a:xfrm>
        </p:spPr>
        <p:txBody>
          <a:bodyPr>
            <a:normAutofit/>
          </a:bodyPr>
          <a:lstStyle/>
          <a:p>
            <a:pPr marL="0" indent="0">
              <a:buNone/>
            </a:pPr>
            <a:r>
              <a:rPr lang="cs-CZ" sz="1800" b="1" cap="all" dirty="0"/>
              <a:t>1. Co chceme a můžeme změnit? </a:t>
            </a:r>
          </a:p>
          <a:p>
            <a:pPr lvl="1">
              <a:lnSpc>
                <a:spcPct val="100000"/>
              </a:lnSpc>
              <a:spcBef>
                <a:spcPts val="600"/>
              </a:spcBef>
              <a:spcAft>
                <a:spcPts val="600"/>
              </a:spcAft>
            </a:pPr>
            <a:r>
              <a:rPr lang="cs-CZ" sz="1800" dirty="0"/>
              <a:t>Definování konkrétních problémů (</a:t>
            </a:r>
            <a:r>
              <a:rPr lang="cs-CZ" sz="1800" b="1" dirty="0"/>
              <a:t>identifikování potřeb</a:t>
            </a:r>
            <a:r>
              <a:rPr lang="cs-CZ" sz="1800" dirty="0"/>
              <a:t> </a:t>
            </a:r>
            <a:r>
              <a:rPr lang="cs-CZ" sz="1800" b="1" dirty="0"/>
              <a:t>cílové skupiny</a:t>
            </a:r>
            <a:r>
              <a:rPr lang="cs-CZ" sz="1800" dirty="0"/>
              <a:t>), </a:t>
            </a:r>
            <a:br>
              <a:rPr lang="cs-CZ" sz="1800" dirty="0"/>
            </a:br>
            <a:r>
              <a:rPr lang="cs-CZ" sz="1800" dirty="0"/>
              <a:t>které chceme a jsme schopni projektem změnit.</a:t>
            </a:r>
          </a:p>
          <a:p>
            <a:pPr marL="0" indent="0" hangingPunct="0">
              <a:spcBef>
                <a:spcPts val="600"/>
              </a:spcBef>
              <a:spcAft>
                <a:spcPts val="600"/>
              </a:spcAft>
              <a:buNone/>
            </a:pPr>
            <a:r>
              <a:rPr lang="cs-CZ" sz="1800" b="1" dirty="0"/>
              <a:t>Doporučení:</a:t>
            </a:r>
          </a:p>
          <a:p>
            <a:pPr algn="just" hangingPunct="0">
              <a:spcBef>
                <a:spcPts val="600"/>
              </a:spcBef>
              <a:spcAft>
                <a:spcPts val="600"/>
              </a:spcAft>
            </a:pPr>
            <a:r>
              <a:rPr lang="cs-CZ" sz="1800" dirty="0"/>
              <a:t>jedna z nejdůležitějších částí žádosti, neodbývejte ji,</a:t>
            </a:r>
          </a:p>
          <a:p>
            <a:pPr algn="just" hangingPunct="0">
              <a:spcBef>
                <a:spcPts val="600"/>
              </a:spcBef>
              <a:spcAft>
                <a:spcPts val="600"/>
              </a:spcAft>
            </a:pPr>
            <a:r>
              <a:rPr lang="cs-CZ" sz="1800" dirty="0"/>
              <a:t>nemudrujte, nefilozofujte, nebásněte, buďte konkrétní a exaktní: čísla, data,</a:t>
            </a:r>
          </a:p>
          <a:p>
            <a:pPr hangingPunct="0">
              <a:spcBef>
                <a:spcPts val="600"/>
              </a:spcBef>
              <a:spcAft>
                <a:spcPts val="600"/>
              </a:spcAft>
            </a:pPr>
            <a:r>
              <a:rPr lang="cs-CZ" sz="1800" dirty="0"/>
              <a:t>soustřeďte se na ty potřeby, které korespondují s cíli a aktivitami projektu, </a:t>
            </a:r>
            <a:br>
              <a:rPr lang="cs-CZ" sz="1800" dirty="0"/>
            </a:br>
            <a:r>
              <a:rPr lang="cs-CZ" sz="1800" dirty="0"/>
              <a:t>a tuto vazbu prokažte,</a:t>
            </a:r>
          </a:p>
          <a:p>
            <a:pPr algn="just" hangingPunct="0">
              <a:spcBef>
                <a:spcPts val="600"/>
              </a:spcBef>
              <a:spcAft>
                <a:spcPts val="600"/>
              </a:spcAft>
            </a:pPr>
            <a:r>
              <a:rPr lang="cs-CZ" sz="1800" dirty="0"/>
              <a:t>držte se cílové skupiny/cílových skupin,</a:t>
            </a:r>
          </a:p>
          <a:p>
            <a:pPr algn="just" hangingPunct="0">
              <a:spcBef>
                <a:spcPts val="600"/>
              </a:spcBef>
              <a:spcAft>
                <a:spcPts val="600"/>
              </a:spcAft>
            </a:pPr>
            <a:r>
              <a:rPr lang="cs-CZ" sz="1800" dirty="0"/>
              <a:t>odvolejte se na analytické materiály, dejte je do přílohy,</a:t>
            </a:r>
          </a:p>
          <a:p>
            <a:pPr algn="just" hangingPunct="0">
              <a:spcBef>
                <a:spcPts val="600"/>
              </a:spcBef>
              <a:spcAft>
                <a:spcPts val="600"/>
              </a:spcAft>
            </a:pPr>
            <a:r>
              <a:rPr lang="cs-CZ" sz="1800" dirty="0"/>
              <a:t>odvolejte se na strategické dokumenty, dejte je do přílohy.</a:t>
            </a:r>
          </a:p>
          <a:p>
            <a:endParaRPr lang="cs-CZ" dirty="0"/>
          </a:p>
        </p:txBody>
      </p:sp>
      <p:pic>
        <p:nvPicPr>
          <p:cNvPr id="4" name="Obrázek 3">
            <a:extLst>
              <a:ext uri="{FF2B5EF4-FFF2-40B4-BE49-F238E27FC236}">
                <a16:creationId xmlns:a16="http://schemas.microsoft.com/office/drawing/2014/main" id="{E6E38F43-EE5D-44DF-826A-037DDF40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5BAE604D-3BF2-4DAA-96FB-B75122D44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C9F9247D-55F0-4943-B2E9-373BDA527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422456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E36A8B5-AE2D-474E-8726-9127D49046A7}"/>
              </a:ext>
            </a:extLst>
          </p:cNvPr>
          <p:cNvSpPr>
            <a:spLocks noGrp="1"/>
          </p:cNvSpPr>
          <p:nvPr>
            <p:ph idx="1"/>
          </p:nvPr>
        </p:nvSpPr>
        <p:spPr>
          <a:xfrm>
            <a:off x="838200" y="1321724"/>
            <a:ext cx="10515600" cy="5775959"/>
          </a:xfrm>
        </p:spPr>
        <p:txBody>
          <a:bodyPr/>
          <a:lstStyle/>
          <a:p>
            <a:pPr marL="0" lvl="1" indent="0">
              <a:lnSpc>
                <a:spcPts val="2880"/>
              </a:lnSpc>
              <a:spcBef>
                <a:spcPts val="600"/>
              </a:spcBef>
              <a:spcAft>
                <a:spcPts val="600"/>
              </a:spcAft>
              <a:buSzPct val="100000"/>
              <a:buNone/>
            </a:pPr>
            <a:r>
              <a:rPr lang="cs-CZ" b="1" dirty="0"/>
              <a:t>Doporučení:</a:t>
            </a:r>
            <a:endParaRPr lang="cs-CZ" dirty="0"/>
          </a:p>
          <a:p>
            <a:pPr hangingPunct="0">
              <a:spcBef>
                <a:spcPts val="0"/>
              </a:spcBef>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0"/>
              </a:spcBef>
            </a:pPr>
            <a:r>
              <a:rPr lang="cs-CZ" sz="2000" b="1" dirty="0"/>
              <a:t>čím ostřeji vymezená, tím lépe </a:t>
            </a:r>
            <a:r>
              <a:rPr lang="cs-CZ" sz="2000" dirty="0"/>
              <a:t>(bezbřehost napovídá, že nevíte pořádně, co chcete, a tak chcete dělat všechno pro všechny),</a:t>
            </a:r>
          </a:p>
          <a:p>
            <a:pPr hangingPunct="0">
              <a:spcBef>
                <a:spcPts val="0"/>
              </a:spcBef>
            </a:pPr>
            <a:r>
              <a:rPr lang="cs-CZ" sz="2000" dirty="0"/>
              <a:t>projekt může mít více CS, pak ale u každé je třeba zvlášť popsat potřeby,</a:t>
            </a:r>
          </a:p>
          <a:p>
            <a:pPr hangingPunct="0">
              <a:spcBef>
                <a:spcPts val="0"/>
              </a:spcBef>
            </a:pPr>
            <a:r>
              <a:rPr lang="cs-CZ" sz="2000" b="1" dirty="0"/>
              <a:t>charakteristika selektivní: </a:t>
            </a:r>
            <a:r>
              <a:rPr lang="cs-CZ" sz="2000" dirty="0"/>
              <a:t>znaky, trendy, problémy, jež chcete řešit v projektu vazba na potřeby CS,</a:t>
            </a:r>
          </a:p>
          <a:p>
            <a:pPr hangingPunct="0">
              <a:spcBef>
                <a:spcPts val="0"/>
              </a:spcBef>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0"/>
              </a:spcBef>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pic>
        <p:nvPicPr>
          <p:cNvPr id="4" name="Obrázek 3">
            <a:extLst>
              <a:ext uri="{FF2B5EF4-FFF2-40B4-BE49-F238E27FC236}">
                <a16:creationId xmlns:a16="http://schemas.microsoft.com/office/drawing/2014/main" id="{D6B1EFC8-22C7-41F1-B368-7F44CCB2C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EF642D21-DD78-4936-8EAF-EBF886F39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578FE419-8C90-4F77-902B-AF8FB6AE3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424296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95ED4043-FEFE-4EA5-A543-1D57CDB641B8}"/>
              </a:ext>
            </a:extLst>
          </p:cNvPr>
          <p:cNvSpPr>
            <a:spLocks noGrp="1"/>
          </p:cNvSpPr>
          <p:nvPr>
            <p:ph idx="1"/>
          </p:nvPr>
        </p:nvSpPr>
        <p:spPr>
          <a:xfrm>
            <a:off x="429492" y="1163782"/>
            <a:ext cx="10924308" cy="5694217"/>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a:t>
            </a:r>
          </a:p>
          <a:p>
            <a:pPr marL="0" indent="0" algn="just" hangingPunct="0">
              <a:spcBef>
                <a:spcPts val="600"/>
              </a:spcBef>
              <a:spcAft>
                <a:spcPts val="600"/>
              </a:spcAft>
              <a:buNone/>
            </a:pPr>
            <a:r>
              <a:rPr lang="cs-CZ" sz="2000" dirty="0"/>
              <a:t>                                                   formulovaného cíle lze nějak prokázat/změřit).</a:t>
            </a:r>
          </a:p>
          <a:p>
            <a:endParaRPr lang="cs-CZ" dirty="0"/>
          </a:p>
        </p:txBody>
      </p:sp>
      <p:pic>
        <p:nvPicPr>
          <p:cNvPr id="6" name="Obrázek 5">
            <a:extLst>
              <a:ext uri="{FF2B5EF4-FFF2-40B4-BE49-F238E27FC236}">
                <a16:creationId xmlns:a16="http://schemas.microsoft.com/office/drawing/2014/main" id="{99EFEAD8-6EEB-40EF-84D0-BFEC4B464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7" name="Obrázek 6">
            <a:extLst>
              <a:ext uri="{FF2B5EF4-FFF2-40B4-BE49-F238E27FC236}">
                <a16:creationId xmlns:a16="http://schemas.microsoft.com/office/drawing/2014/main" id="{B154AF25-1D04-4FC4-8001-7C157512C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8" name="Obrázek 7">
            <a:extLst>
              <a:ext uri="{FF2B5EF4-FFF2-40B4-BE49-F238E27FC236}">
                <a16:creationId xmlns:a16="http://schemas.microsoft.com/office/drawing/2014/main" id="{F1961A5A-2C5A-4D3D-8173-BD0A00DF8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77765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pic>
        <p:nvPicPr>
          <p:cNvPr id="4" name="Obrázek 3">
            <a:extLst>
              <a:ext uri="{FF2B5EF4-FFF2-40B4-BE49-F238E27FC236}">
                <a16:creationId xmlns:a16="http://schemas.microsoft.com/office/drawing/2014/main" id="{CA96A177-877F-4E43-90F0-1FD8EA0D0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1352F4D7-8E30-4CA6-A992-4EC2DBF1A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CC1550BA-215B-420C-8DF8-2C68C14B9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6330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C6A6371-7ED1-4928-AA69-6EEF284FA389}"/>
              </a:ext>
            </a:extLst>
          </p:cNvPr>
          <p:cNvSpPr>
            <a:spLocks noGrp="1"/>
          </p:cNvSpPr>
          <p:nvPr>
            <p:ph idx="1"/>
          </p:nvPr>
        </p:nvSpPr>
        <p:spPr>
          <a:xfrm>
            <a:off x="201706" y="762000"/>
            <a:ext cx="11766176" cy="6096000"/>
          </a:xfrm>
        </p:spPr>
        <p:txBody>
          <a:bodyPr>
            <a:noAutofit/>
          </a:bodyPr>
          <a:lstStyle/>
          <a:p>
            <a:pPr marL="0" indent="0">
              <a:lnSpc>
                <a:spcPct val="170000"/>
              </a:lnSpc>
              <a:spcBef>
                <a:spcPts val="0"/>
              </a:spcBef>
              <a:buNone/>
            </a:pPr>
            <a:r>
              <a:rPr lang="cs-CZ" sz="2000" b="1" cap="all" dirty="0">
                <a:latin typeface="Corbel" panose="020B0503020204020204" pitchFamily="34" charset="0"/>
              </a:rPr>
              <a:t>3. Jak ověříme, že jsme byli úspěšní?</a:t>
            </a:r>
            <a:r>
              <a:rPr lang="cs-CZ" sz="2000" dirty="0">
                <a:latin typeface="Corbel" panose="020B0503020204020204" pitchFamily="34" charset="0"/>
              </a:rPr>
              <a:t>.</a:t>
            </a:r>
          </a:p>
          <a:p>
            <a:pPr lvl="1">
              <a:lnSpc>
                <a:spcPct val="170000"/>
              </a:lnSpc>
              <a:spcBef>
                <a:spcPts val="0"/>
              </a:spcBef>
            </a:pPr>
            <a:r>
              <a:rPr lang="cs-CZ" sz="2000" dirty="0">
                <a:latin typeface="Corbel" panose="020B0503020204020204" pitchFamily="34" charset="0"/>
              </a:rPr>
              <a:t>Základním nástrojem jsou </a:t>
            </a:r>
            <a:r>
              <a:rPr lang="cs-CZ" sz="2000" b="1" dirty="0">
                <a:latin typeface="Corbel" panose="020B0503020204020204" pitchFamily="34" charset="0"/>
              </a:rPr>
              <a:t>indikátory</a:t>
            </a:r>
            <a:r>
              <a:rPr lang="cs-CZ" sz="2000" dirty="0">
                <a:latin typeface="Corbel" panose="020B0503020204020204" pitchFamily="34" charset="0"/>
              </a:rPr>
              <a:t> OPZ.</a:t>
            </a:r>
          </a:p>
          <a:p>
            <a:pPr lvl="1">
              <a:lnSpc>
                <a:spcPct val="110000"/>
              </a:lnSpc>
              <a:spcBef>
                <a:spcPts val="0"/>
              </a:spcBef>
            </a:pPr>
            <a:r>
              <a:rPr lang="cs-CZ" sz="2000" b="1" dirty="0">
                <a:latin typeface="Corbel" panose="020B0503020204020204" pitchFamily="34" charset="0"/>
              </a:rPr>
              <a:t>U indikátorů se setkáváme s dělením na: </a:t>
            </a:r>
            <a:endParaRPr lang="cs-CZ" sz="2000" dirty="0">
              <a:latin typeface="Corbel" panose="020B0503020204020204" pitchFamily="34" charset="0"/>
            </a:endParaRPr>
          </a:p>
          <a:p>
            <a:pPr marL="414000" lvl="1" indent="0">
              <a:lnSpc>
                <a:spcPct val="110000"/>
              </a:lnSpc>
              <a:spcBef>
                <a:spcPts val="0"/>
              </a:spcBef>
              <a:buNone/>
            </a:pPr>
            <a:r>
              <a:rPr lang="cs-CZ" sz="2000" dirty="0">
                <a:latin typeface="Corbel" panose="020B0503020204020204" pitchFamily="34" charset="0"/>
              </a:rPr>
              <a:t>	</a:t>
            </a:r>
            <a:r>
              <a:rPr lang="cs-CZ" sz="2000" b="1" dirty="0">
                <a:latin typeface="Corbel" panose="020B0503020204020204" pitchFamily="34" charset="0"/>
              </a:rPr>
              <a:t>1) Výstupy </a:t>
            </a:r>
            <a:r>
              <a:rPr lang="cs-CZ" sz="2000" dirty="0">
                <a:latin typeface="Corbel" panose="020B0503020204020204" pitchFamily="34" charset="0"/>
              </a:rPr>
              <a:t>= indikátory se závazkem,</a:t>
            </a:r>
          </a:p>
          <a:p>
            <a:pPr marL="414000" lvl="1" indent="0">
              <a:lnSpc>
                <a:spcPct val="110000"/>
              </a:lnSpc>
              <a:spcBef>
                <a:spcPts val="0"/>
              </a:spcBef>
              <a:buNone/>
            </a:pPr>
            <a:r>
              <a:rPr lang="cs-CZ" sz="2000" b="1" dirty="0">
                <a:latin typeface="Corbel" panose="020B0503020204020204" pitchFamily="34" charset="0"/>
              </a:rPr>
              <a:t>	2) Výsledky </a:t>
            </a:r>
            <a:r>
              <a:rPr lang="cs-CZ" sz="2000" dirty="0">
                <a:latin typeface="Corbel" panose="020B0503020204020204" pitchFamily="34" charset="0"/>
              </a:rPr>
              <a:t>= indikátory bez závazku, ale je nutné je sledovat.</a:t>
            </a:r>
          </a:p>
          <a:p>
            <a:pPr marL="0" lvl="1" indent="0">
              <a:lnSpc>
                <a:spcPct val="110000"/>
              </a:lnSpc>
              <a:spcBef>
                <a:spcPts val="0"/>
              </a:spcBef>
              <a:buSzPct val="100000"/>
              <a:buNone/>
            </a:pPr>
            <a:r>
              <a:rPr lang="cs-CZ" sz="2000" b="1" dirty="0">
                <a:latin typeface="Corbel" panose="020B0503020204020204" pitchFamily="34" charset="0"/>
              </a:rPr>
              <a:t>Doporučení:</a:t>
            </a:r>
            <a:endParaRPr lang="cs-CZ" sz="2000" dirty="0">
              <a:latin typeface="Corbel" panose="020B0503020204020204" pitchFamily="34" charset="0"/>
            </a:endParaRPr>
          </a:p>
          <a:p>
            <a:pPr hangingPunct="0">
              <a:lnSpc>
                <a:spcPct val="110000"/>
              </a:lnSpc>
              <a:spcBef>
                <a:spcPts val="0"/>
              </a:spcBef>
            </a:pPr>
            <a:r>
              <a:rPr lang="cs-CZ" sz="2000" dirty="0">
                <a:latin typeface="Corbel" panose="020B0503020204020204" pitchFamily="34" charset="0"/>
              </a:rPr>
              <a:t>každá aktivita musí mít nějaký konkrétní, měřitelný a dokladovatelný výstup,</a:t>
            </a:r>
          </a:p>
          <a:p>
            <a:pPr hangingPunct="0">
              <a:lnSpc>
                <a:spcPct val="110000"/>
              </a:lnSpc>
              <a:spcBef>
                <a:spcPts val="0"/>
              </a:spcBef>
            </a:pPr>
            <a:r>
              <a:rPr lang="cs-CZ" sz="2000" dirty="0">
                <a:latin typeface="Corbel" panose="020B0503020204020204" pitchFamily="34" charset="0"/>
              </a:rPr>
              <a:t>indikátory jsou ukazatele úspěchu, naplnění cíle, a to v předem stanovené míře, </a:t>
            </a:r>
            <a:br>
              <a:rPr lang="cs-CZ" sz="2000" dirty="0">
                <a:latin typeface="Corbel" panose="020B0503020204020204" pitchFamily="34" charset="0"/>
              </a:rPr>
            </a:br>
            <a:r>
              <a:rPr lang="cs-CZ" sz="2000" dirty="0">
                <a:latin typeface="Corbel" panose="020B0503020204020204" pitchFamily="34" charset="0"/>
              </a:rPr>
              <a:t>např. 5 rekvalifikovaných osob – doloženo smlouvami s účastníky a prezenčními listinami.</a:t>
            </a:r>
          </a:p>
          <a:p>
            <a:pPr lvl="1">
              <a:spcBef>
                <a:spcPts val="0"/>
              </a:spcBef>
            </a:pPr>
            <a:r>
              <a:rPr lang="cs-CZ" sz="2000" dirty="0">
                <a:latin typeface="Corbel" panose="020B0503020204020204" pitchFamily="34" charset="0"/>
              </a:rPr>
              <a:t>V rámci přípravy projektu je dále nutné promýšlet veškerá možná </a:t>
            </a:r>
            <a:r>
              <a:rPr lang="cs-CZ" sz="2000" b="1" dirty="0">
                <a:latin typeface="Corbel" panose="020B0503020204020204" pitchFamily="34" charset="0"/>
              </a:rPr>
              <a:t>rizika</a:t>
            </a:r>
            <a:r>
              <a:rPr lang="cs-CZ" sz="2000" dirty="0">
                <a:latin typeface="Corbel" panose="020B0503020204020204" pitchFamily="34" charset="0"/>
              </a:rPr>
              <a:t>.</a:t>
            </a:r>
          </a:p>
          <a:p>
            <a:pPr marL="0" lvl="1" indent="0">
              <a:lnSpc>
                <a:spcPct val="120000"/>
              </a:lnSpc>
              <a:spcBef>
                <a:spcPts val="0"/>
              </a:spcBef>
              <a:buSzPct val="100000"/>
              <a:buNone/>
            </a:pPr>
            <a:r>
              <a:rPr lang="cs-CZ" sz="2000" b="1" dirty="0">
                <a:latin typeface="Corbel" panose="020B0503020204020204" pitchFamily="34" charset="0"/>
              </a:rPr>
              <a:t>Doporučení:</a:t>
            </a:r>
          </a:p>
          <a:p>
            <a:pPr algn="just" hangingPunct="0">
              <a:lnSpc>
                <a:spcPct val="120000"/>
              </a:lnSpc>
              <a:spcBef>
                <a:spcPts val="0"/>
              </a:spcBef>
            </a:pPr>
            <a:r>
              <a:rPr lang="cs-CZ" sz="2000" dirty="0">
                <a:latin typeface="Corbel" panose="020B0503020204020204" pitchFamily="34" charset="0"/>
              </a:rPr>
              <a:t>pojmenujte rizika úspěšné realizace projektu,</a:t>
            </a:r>
          </a:p>
          <a:p>
            <a:pPr algn="just" hangingPunct="0">
              <a:lnSpc>
                <a:spcPct val="120000"/>
              </a:lnSpc>
              <a:spcBef>
                <a:spcPts val="0"/>
              </a:spcBef>
            </a:pPr>
            <a:r>
              <a:rPr lang="cs-CZ" sz="2000" dirty="0">
                <a:latin typeface="Corbel" panose="020B0503020204020204" pitchFamily="34" charset="0"/>
              </a:rPr>
              <a:t>popište způsoby eliminace těchto rizik či záložní strategie v případě, že se rizika naplní,</a:t>
            </a:r>
          </a:p>
          <a:p>
            <a:pPr algn="just" hangingPunct="0">
              <a:lnSpc>
                <a:spcPct val="120000"/>
              </a:lnSpc>
              <a:spcBef>
                <a:spcPts val="0"/>
              </a:spcBef>
            </a:pPr>
            <a:r>
              <a:rPr lang="cs-CZ" sz="2000" b="1" dirty="0">
                <a:latin typeface="Corbel" panose="020B0503020204020204" pitchFamily="34" charset="0"/>
              </a:rPr>
              <a:t>rozlište: rizika na straně cílové skupiny </a:t>
            </a:r>
            <a:r>
              <a:rPr lang="cs-CZ" sz="2000" dirty="0">
                <a:latin typeface="Corbel" panose="020B0503020204020204" pitchFamily="34" charset="0"/>
              </a:rPr>
              <a:t>(např. demotivace, fluktuace, nepřipraveno</a:t>
            </a:r>
          </a:p>
          <a:p>
            <a:pPr marL="0" indent="0" algn="just" hangingPunct="0">
              <a:lnSpc>
                <a:spcPct val="120000"/>
              </a:lnSpc>
              <a:spcBef>
                <a:spcPts val="0"/>
              </a:spcBef>
              <a:buNone/>
            </a:pPr>
            <a:r>
              <a:rPr lang="cs-CZ" sz="2000" b="1" dirty="0">
                <a:latin typeface="Corbel" panose="020B0503020204020204" pitchFamily="34" charset="0"/>
              </a:rPr>
              <a:t>                   rizika na straně realizátora </a:t>
            </a:r>
            <a:r>
              <a:rPr lang="cs-CZ" sz="2000" dirty="0">
                <a:latin typeface="Corbel" panose="020B0503020204020204" pitchFamily="34" charset="0"/>
              </a:rPr>
              <a:t>(např. málo kreativní tým, nízká kvalifikace, neznalost terénu, fluktuace),</a:t>
            </a:r>
          </a:p>
          <a:p>
            <a:pPr marL="414000" lvl="1" indent="0" algn="just" hangingPunct="0">
              <a:lnSpc>
                <a:spcPct val="120000"/>
              </a:lnSpc>
              <a:spcBef>
                <a:spcPts val="0"/>
              </a:spcBef>
              <a:buNone/>
            </a:pPr>
            <a:r>
              <a:rPr lang="cs-CZ" sz="2000" b="1" dirty="0">
                <a:latin typeface="Corbel" panose="020B0503020204020204" pitchFamily="34" charset="0"/>
              </a:rPr>
              <a:t>            vnější rizika </a:t>
            </a:r>
            <a:r>
              <a:rPr lang="cs-CZ" sz="2000" dirty="0">
                <a:latin typeface="Corbel" panose="020B0503020204020204" pitchFamily="34" charset="0"/>
              </a:rPr>
              <a:t>(např. ekonomická krize, komunální volby).</a:t>
            </a:r>
          </a:p>
        </p:txBody>
      </p:sp>
      <p:pic>
        <p:nvPicPr>
          <p:cNvPr id="4" name="Obrázek 3">
            <a:extLst>
              <a:ext uri="{FF2B5EF4-FFF2-40B4-BE49-F238E27FC236}">
                <a16:creationId xmlns:a16="http://schemas.microsoft.com/office/drawing/2014/main" id="{0C00E06B-EFC6-49BB-A5D0-8037B2B80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8183351C-0796-49DB-ADA9-EC84CC8CF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FAE99C9B-D19B-403D-8D7E-C2E271F27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457" y="4479176"/>
            <a:ext cx="3341837" cy="692700"/>
          </a:xfrm>
          <a:prstGeom prst="rect">
            <a:avLst/>
          </a:prstGeom>
        </p:spPr>
      </p:pic>
    </p:spTree>
    <p:extLst>
      <p:ext uri="{BB962C8B-B14F-4D97-AF65-F5344CB8AC3E}">
        <p14:creationId xmlns:p14="http://schemas.microsoft.com/office/powerpoint/2010/main" val="318789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4371D-BB72-4F0F-92B6-972068B5EE03}"/>
              </a:ext>
            </a:extLst>
          </p:cNvPr>
          <p:cNvSpPr>
            <a:spLocks noGrp="1"/>
          </p:cNvSpPr>
          <p:nvPr>
            <p:ph type="title"/>
          </p:nvPr>
        </p:nvSpPr>
        <p:spPr>
          <a:xfrm>
            <a:off x="838200" y="816165"/>
            <a:ext cx="10515600" cy="1325563"/>
          </a:xfrm>
        </p:spPr>
        <p:txBody>
          <a:bodyPr/>
          <a:lstStyle/>
          <a:p>
            <a:pPr algn="ctr"/>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B07FF5A-73A5-421B-902E-24CECE0E94AA}"/>
              </a:ext>
            </a:extLst>
          </p:cNvPr>
          <p:cNvSpPr>
            <a:spLocks noGrp="1"/>
          </p:cNvSpPr>
          <p:nvPr>
            <p:ph idx="1"/>
          </p:nvPr>
        </p:nvSpPr>
        <p:spPr>
          <a:xfrm>
            <a:off x="838200" y="1825624"/>
            <a:ext cx="10515600" cy="4778375"/>
          </a:xfrm>
        </p:spPr>
        <p:txBody>
          <a:bodyPr>
            <a:normAutofit fontScale="92500" lnSpcReduction="2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pPr>
              <a:lnSpc>
                <a:spcPct val="100000"/>
              </a:lnSpc>
              <a:spcBef>
                <a:spcPts val="1200"/>
              </a:spcBef>
            </a:pPr>
            <a:r>
              <a:rPr lang="cs-CZ" sz="2400" dirty="0"/>
              <a:t>Logo ESF umístěné na webu, na dokumentech směrem k cílové </a:t>
            </a:r>
          </a:p>
          <a:p>
            <a:pPr marL="0" indent="0">
              <a:lnSpc>
                <a:spcPct val="100000"/>
              </a:lnSpc>
              <a:spcBef>
                <a:spcPts val="1200"/>
              </a:spcBef>
              <a:buNone/>
            </a:pPr>
            <a:r>
              <a:rPr lang="cs-CZ" sz="2400" dirty="0"/>
              <a:t>                                                                                                       skupině</a:t>
            </a:r>
          </a:p>
          <a:p>
            <a:endParaRPr lang="cs-CZ" dirty="0"/>
          </a:p>
        </p:txBody>
      </p:sp>
      <p:pic>
        <p:nvPicPr>
          <p:cNvPr id="4" name="Obrázek 3">
            <a:extLst>
              <a:ext uri="{FF2B5EF4-FFF2-40B4-BE49-F238E27FC236}">
                <a16:creationId xmlns:a16="http://schemas.microsoft.com/office/drawing/2014/main" id="{F2E803D5-F677-4F4C-BA06-B95B5D07C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6F79097E-CFF5-4A94-810B-D110B04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625658C4-02A4-4AD3-8B5E-4990D2429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1749350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C90F-5A97-4231-B737-D49447E5CD25}"/>
              </a:ext>
            </a:extLst>
          </p:cNvPr>
          <p:cNvSpPr>
            <a:spLocks noGrp="1"/>
          </p:cNvSpPr>
          <p:nvPr>
            <p:ph type="title"/>
          </p:nvPr>
        </p:nvSpPr>
        <p:spPr>
          <a:xfrm>
            <a:off x="1386840" y="334057"/>
            <a:ext cx="10515600" cy="1233716"/>
          </a:xfrm>
        </p:spPr>
        <p:txBody>
          <a:bodyPr/>
          <a:lstStyle/>
          <a:p>
            <a:pPr algn="ctr"/>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https://www.dotaceeu.cz/cs/Jak-ziskat-dotaci/Elektronicka-zadost/Edukacni-videa</a:t>
            </a:r>
            <a:endParaRPr lang="cs-CZ" sz="2400" dirty="0">
              <a:latin typeface="Corbel" panose="020B0503020204020204" pitchFamily="34" charset="0"/>
            </a:endParaRPr>
          </a:p>
          <a:p>
            <a:pPr marL="0" indent="0">
              <a:buNone/>
            </a:pPr>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pic>
        <p:nvPicPr>
          <p:cNvPr id="4" name="Obrázek 3">
            <a:extLst>
              <a:ext uri="{FF2B5EF4-FFF2-40B4-BE49-F238E27FC236}">
                <a16:creationId xmlns:a16="http://schemas.microsoft.com/office/drawing/2014/main" id="{B16E575B-474B-43F9-9E64-0D9BCA6C5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FFFB5FFA-1B61-43B1-9112-07AC0F3A3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3ABB65DC-010F-4987-BFFD-4AF297344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283306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B1B544-1C46-43B3-A83E-FBA9BE978C1A}"/>
              </a:ext>
            </a:extLst>
          </p:cNvPr>
          <p:cNvSpPr>
            <a:spLocks noGrp="1"/>
          </p:cNvSpPr>
          <p:nvPr>
            <p:ph type="title"/>
          </p:nvPr>
        </p:nvSpPr>
        <p:spPr>
          <a:xfrm>
            <a:off x="1253836" y="442190"/>
            <a:ext cx="10515600" cy="1030515"/>
          </a:xfrm>
        </p:spPr>
        <p:txBody>
          <a:bodyPr/>
          <a:lstStyle/>
          <a:p>
            <a:pPr algn="ctr"/>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946A9823-B38B-49B3-976A-C7B0F7DC973F}"/>
              </a:ext>
            </a:extLst>
          </p:cNvPr>
          <p:cNvSpPr>
            <a:spLocks noGrp="1"/>
          </p:cNvSpPr>
          <p:nvPr>
            <p:ph idx="1"/>
          </p:nvPr>
        </p:nvSpPr>
        <p:spPr>
          <a:xfrm>
            <a:off x="838200" y="1349829"/>
            <a:ext cx="10515600" cy="4827134"/>
          </a:xfrm>
        </p:spPr>
        <p:txBody>
          <a:bodyPr>
            <a:normAutofit/>
          </a:bodyPr>
          <a:lstStyle/>
          <a:p>
            <a:pPr>
              <a:lnSpc>
                <a:spcPct val="100000"/>
              </a:lnSpc>
              <a:spcBef>
                <a:spcPts val="1200"/>
              </a:spcBef>
            </a:pPr>
            <a:r>
              <a:rPr lang="cs-CZ" sz="2400" dirty="0">
                <a:latin typeface="Corbel" panose="020B0503020204020204" pitchFamily="34" charset="0"/>
              </a:rPr>
              <a:t>Uživatel vyplňuje záložky postupně !!! Podle navigačního menu v levé části obrazovky – jednou vepsaná data se propisují do dalších záložek, či umožní zaktivnění některých neaktivních záložek.</a:t>
            </a:r>
          </a:p>
          <a:p>
            <a:pPr>
              <a:lnSpc>
                <a:spcPct val="100000"/>
              </a:lnSpc>
              <a:spcBef>
                <a:spcPts val="1200"/>
              </a:spcBef>
            </a:pPr>
            <a:r>
              <a:rPr lang="cs-CZ" sz="2400" dirty="0">
                <a:latin typeface="Corbel" panose="020B0503020204020204" pitchFamily="34" charset="0"/>
              </a:rPr>
              <a:t>Žluté pole = povinná</a:t>
            </a:r>
          </a:p>
          <a:p>
            <a:pPr>
              <a:lnSpc>
                <a:spcPct val="100000"/>
              </a:lnSpc>
              <a:spcBef>
                <a:spcPts val="1200"/>
              </a:spcBef>
            </a:pPr>
            <a:r>
              <a:rPr lang="cs-CZ" sz="2400" dirty="0">
                <a:latin typeface="Corbel" panose="020B0503020204020204" pitchFamily="34" charset="0"/>
              </a:rPr>
              <a:t>Šedivé pole = volitelná (zpřístupní se podle dat vyplňovaných během žádosti, nebo nejsou podle zadaných dat povinná)</a:t>
            </a:r>
          </a:p>
          <a:p>
            <a:pPr>
              <a:lnSpc>
                <a:spcPct val="100000"/>
              </a:lnSpc>
              <a:spcBef>
                <a:spcPts val="1200"/>
              </a:spcBef>
            </a:pPr>
            <a:r>
              <a:rPr lang="cs-CZ" sz="2400" dirty="0">
                <a:latin typeface="Corbel" panose="020B0503020204020204" pitchFamily="34" charset="0"/>
              </a:rPr>
              <a:t>Bílé pole = vyplňuje systém</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UKLÁDAT! </a:t>
            </a:r>
            <a:r>
              <a:rPr lang="cs-CZ" sz="2400" dirty="0">
                <a:latin typeface="Corbel" panose="020B0503020204020204" pitchFamily="34" charset="0"/>
              </a:rPr>
              <a:t>Každou vyplněnou záložku, či delší textové pole před jeho opuštěním uložte.</a:t>
            </a:r>
          </a:p>
          <a:p>
            <a:endParaRPr lang="cs-CZ" dirty="0"/>
          </a:p>
        </p:txBody>
      </p:sp>
      <p:pic>
        <p:nvPicPr>
          <p:cNvPr id="4" name="Obrázek 3">
            <a:extLst>
              <a:ext uri="{FF2B5EF4-FFF2-40B4-BE49-F238E27FC236}">
                <a16:creationId xmlns:a16="http://schemas.microsoft.com/office/drawing/2014/main" id="{608954C5-192B-409A-814B-3CF4473B0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03780AD8-B756-4FBE-A523-76DA9B38C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8A07C86C-91FF-4054-AE97-71E0B1BF3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28320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8203-FAB8-4006-B031-763B1A7F22B6}"/>
              </a:ext>
            </a:extLst>
          </p:cNvPr>
          <p:cNvSpPr>
            <a:spLocks noGrp="1"/>
          </p:cNvSpPr>
          <p:nvPr>
            <p:ph type="title"/>
          </p:nvPr>
        </p:nvSpPr>
        <p:spPr>
          <a:xfrm>
            <a:off x="1386840" y="500061"/>
            <a:ext cx="10515600" cy="1325563"/>
          </a:xfrm>
        </p:spPr>
        <p:txBody>
          <a:bodyPr>
            <a:normAutofit/>
          </a:bodyPr>
          <a:lstStyle/>
          <a:p>
            <a:pPr algn="ctr"/>
            <a:r>
              <a:rPr lang="cs-CZ" b="1" dirty="0">
                <a:latin typeface="Corbel" panose="020B0503020204020204" pitchFamily="34" charset="0"/>
              </a:rPr>
              <a:t>IS KP14+</a:t>
            </a:r>
            <a:br>
              <a:rPr lang="cs-CZ" b="1" dirty="0">
                <a:latin typeface="Corbel" panose="020B0503020204020204" pitchFamily="34" charset="0"/>
              </a:rPr>
            </a:br>
            <a:r>
              <a:rPr lang="cs-CZ" b="1" dirty="0">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FD24FA1-53F0-47A7-A60C-BE6A5013CB81}"/>
              </a:ext>
            </a:extLst>
          </p:cNvPr>
          <p:cNvSpPr>
            <a:spLocks noGrp="1"/>
          </p:cNvSpPr>
          <p:nvPr>
            <p:ph idx="1"/>
          </p:nvPr>
        </p:nvSpPr>
        <p:spPr>
          <a:xfrm>
            <a:off x="838200" y="1825624"/>
            <a:ext cx="10515600" cy="5032375"/>
          </a:xfrm>
        </p:spPr>
        <p:txBody>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3"/>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(chvíli to trvá, než se systém přepne k podpisu)</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pic>
        <p:nvPicPr>
          <p:cNvPr id="4" name="Obrázek 3">
            <a:extLst>
              <a:ext uri="{FF2B5EF4-FFF2-40B4-BE49-F238E27FC236}">
                <a16:creationId xmlns:a16="http://schemas.microsoft.com/office/drawing/2014/main" id="{FEE70E8D-7089-4DEA-8760-3F7B50C6C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B2B7F6A3-5360-4C40-82BD-3D624CBBA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5D257C59-2AA1-44C6-BE3A-AA48F8B9F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0163" y="5490557"/>
            <a:ext cx="3341837" cy="692700"/>
          </a:xfrm>
          <a:prstGeom prst="rect">
            <a:avLst/>
          </a:prstGeom>
        </p:spPr>
      </p:pic>
    </p:spTree>
    <p:extLst>
      <p:ext uri="{BB962C8B-B14F-4D97-AF65-F5344CB8AC3E}">
        <p14:creationId xmlns:p14="http://schemas.microsoft.com/office/powerpoint/2010/main" val="5619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2250A-43F8-49FE-BAC0-20004CCB2993}"/>
              </a:ext>
            </a:extLst>
          </p:cNvPr>
          <p:cNvSpPr>
            <a:spLocks noGrp="1"/>
          </p:cNvSpPr>
          <p:nvPr>
            <p:ph type="title"/>
          </p:nvPr>
        </p:nvSpPr>
        <p:spPr>
          <a:xfrm>
            <a:off x="838200" y="1021396"/>
            <a:ext cx="10515600" cy="1325563"/>
          </a:xfrm>
        </p:spPr>
        <p:txBody>
          <a:bodyPr/>
          <a:lstStyle/>
          <a:p>
            <a:r>
              <a:rPr lang="cs-CZ" b="1" dirty="0">
                <a:latin typeface="Corbel" panose="020B0503020204020204" pitchFamily="34" charset="0"/>
              </a:rPr>
              <a:t>Cíl výzvy</a:t>
            </a:r>
          </a:p>
        </p:txBody>
      </p:sp>
      <p:sp>
        <p:nvSpPr>
          <p:cNvPr id="3" name="Zástupný symbol pro obsah 2">
            <a:extLst>
              <a:ext uri="{FF2B5EF4-FFF2-40B4-BE49-F238E27FC236}">
                <a16:creationId xmlns:a16="http://schemas.microsoft.com/office/drawing/2014/main" id="{43107B70-0212-4894-BDB4-159914041D08}"/>
              </a:ext>
            </a:extLst>
          </p:cNvPr>
          <p:cNvSpPr>
            <a:spLocks noGrp="1"/>
          </p:cNvSpPr>
          <p:nvPr>
            <p:ph idx="1"/>
          </p:nvPr>
        </p:nvSpPr>
        <p:spPr>
          <a:xfrm>
            <a:off x="838200" y="2346959"/>
            <a:ext cx="10515600" cy="3830003"/>
          </a:xfrm>
        </p:spPr>
        <p:txBody>
          <a:bodyPr>
            <a:normAutofit/>
          </a:bodyPr>
          <a:lstStyle/>
          <a:p>
            <a:r>
              <a:rPr lang="cs-CZ" dirty="0">
                <a:latin typeface="Corbel" panose="020B0503020204020204" pitchFamily="34" charset="0"/>
              </a:rPr>
              <a:t>podpora zaměstnanosti na území v působnosti MAS Most Vysočiny, dále podpora podnikání, zejména v malých obcích regionu, podpora flexibilních forem práce, podpora stabilizace osídlení v malých obcích.</a:t>
            </a:r>
          </a:p>
          <a:p>
            <a:r>
              <a:rPr lang="cs-CZ" dirty="0">
                <a:latin typeface="Corbel" panose="020B0503020204020204" pitchFamily="34" charset="0"/>
              </a:rPr>
              <a:t>vznik nových pracovních míst s cílem zvýšení zaměstnanosti 	</a:t>
            </a:r>
          </a:p>
          <a:p>
            <a:r>
              <a:rPr lang="cs-CZ" dirty="0">
                <a:latin typeface="Corbel" panose="020B0503020204020204" pitchFamily="34" charset="0"/>
              </a:rPr>
              <a:t>pracovní místa u všech typů zaměstnavatelů včetně sociálních podniků, zvýšení zaměstnanosti znevýhodněných osob (snižování rozdílu v postavení žen a mužů na trhu práce, podpora adaptability starších zaměstnanců, zaměstnávání OPZ osob). 	</a:t>
            </a:r>
          </a:p>
          <a:p>
            <a:endParaRPr lang="cs-CZ" dirty="0"/>
          </a:p>
        </p:txBody>
      </p:sp>
      <p:pic>
        <p:nvPicPr>
          <p:cNvPr id="4" name="Obrázek 3">
            <a:extLst>
              <a:ext uri="{FF2B5EF4-FFF2-40B4-BE49-F238E27FC236}">
                <a16:creationId xmlns:a16="http://schemas.microsoft.com/office/drawing/2014/main" id="{5B2F0A1A-B669-4908-93BC-3F1CCF7C9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1760"/>
            <a:ext cx="5127714" cy="845373"/>
          </a:xfrm>
          <a:prstGeom prst="rect">
            <a:avLst/>
          </a:prstGeom>
        </p:spPr>
      </p:pic>
      <p:pic>
        <p:nvPicPr>
          <p:cNvPr id="5" name="Obrázek 4">
            <a:extLst>
              <a:ext uri="{FF2B5EF4-FFF2-40B4-BE49-F238E27FC236}">
                <a16:creationId xmlns:a16="http://schemas.microsoft.com/office/drawing/2014/main" id="{0BE7DF6C-E767-490C-A693-2C74D1F76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536" y="351807"/>
            <a:ext cx="760835" cy="845372"/>
          </a:xfrm>
          <a:prstGeom prst="rect">
            <a:avLst/>
          </a:prstGeom>
        </p:spPr>
      </p:pic>
      <p:pic>
        <p:nvPicPr>
          <p:cNvPr id="6" name="Obrázek 5">
            <a:extLst>
              <a:ext uri="{FF2B5EF4-FFF2-40B4-BE49-F238E27FC236}">
                <a16:creationId xmlns:a16="http://schemas.microsoft.com/office/drawing/2014/main" id="{3B7742DF-FCF1-49BB-B23A-803BBA6FB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589" y="5836604"/>
            <a:ext cx="3408218" cy="706460"/>
          </a:xfrm>
          <a:prstGeom prst="rect">
            <a:avLst/>
          </a:prstGeom>
        </p:spPr>
      </p:pic>
    </p:spTree>
    <p:extLst>
      <p:ext uri="{BB962C8B-B14F-4D97-AF65-F5344CB8AC3E}">
        <p14:creationId xmlns:p14="http://schemas.microsoft.com/office/powerpoint/2010/main" val="276786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9073B-E228-44E8-9777-EA0053DE9900}"/>
              </a:ext>
            </a:extLst>
          </p:cNvPr>
          <p:cNvSpPr>
            <a:spLocks noGrp="1"/>
          </p:cNvSpPr>
          <p:nvPr>
            <p:ph type="title"/>
          </p:nvPr>
        </p:nvSpPr>
        <p:spPr>
          <a:xfrm>
            <a:off x="838200" y="680957"/>
            <a:ext cx="10515600" cy="1325563"/>
          </a:xfrm>
        </p:spPr>
        <p:txBody>
          <a:bodyPr/>
          <a:lstStyle/>
          <a:p>
            <a:pPr algn="ctr"/>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a16="http://schemas.microsoft.com/office/drawing/2014/main"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a16="http://schemas.microsoft.com/office/drawing/2014/main"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a16="http://schemas.microsoft.com/office/drawing/2014/main"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a16="http://schemas.microsoft.com/office/drawing/2014/main"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a16="http://schemas.microsoft.com/office/drawing/2014/main"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a16="http://schemas.microsoft.com/office/drawing/2014/main"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a16="http://schemas.microsoft.com/office/drawing/2014/main"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7E53C2CD-F47F-4E3F-98F5-42276B789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11" name="Obrázek 10">
            <a:extLst>
              <a:ext uri="{FF2B5EF4-FFF2-40B4-BE49-F238E27FC236}">
                <a16:creationId xmlns:a16="http://schemas.microsoft.com/office/drawing/2014/main" id="{B4143D6A-75D5-40B7-A336-5D2CA60FB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14" name="Obrázek 13">
            <a:extLst>
              <a:ext uri="{FF2B5EF4-FFF2-40B4-BE49-F238E27FC236}">
                <a16:creationId xmlns:a16="http://schemas.microsoft.com/office/drawing/2014/main" id="{065B39D8-D73D-480F-9C66-A3F39ED7C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882102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72F1E-09B3-4927-9F22-0689F30C0955}"/>
              </a:ext>
            </a:extLst>
          </p:cNvPr>
          <p:cNvSpPr>
            <a:spLocks noGrp="1"/>
          </p:cNvSpPr>
          <p:nvPr>
            <p:ph type="title"/>
          </p:nvPr>
        </p:nvSpPr>
        <p:spPr>
          <a:xfrm>
            <a:off x="975087" y="908528"/>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endParaRPr lang="cs-CZ" dirty="0"/>
          </a:p>
        </p:txBody>
      </p:sp>
      <p:pic>
        <p:nvPicPr>
          <p:cNvPr id="4" name="Obrázek 3">
            <a:extLst>
              <a:ext uri="{FF2B5EF4-FFF2-40B4-BE49-F238E27FC236}">
                <a16:creationId xmlns:a16="http://schemas.microsoft.com/office/drawing/2014/main" id="{6927FEF1-7935-4B9D-A4CC-D780B1511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F45877E5-90FD-44BA-AEE2-820438ACE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6112C87D-3D12-4BDE-994C-B7C15D6C8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842749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88DD3-9BE2-4BA3-BF84-391C4267519B}"/>
              </a:ext>
            </a:extLst>
          </p:cNvPr>
          <p:cNvSpPr>
            <a:spLocks noGrp="1"/>
          </p:cNvSpPr>
          <p:nvPr>
            <p:ph type="title"/>
          </p:nvPr>
        </p:nvSpPr>
        <p:spPr>
          <a:xfrm>
            <a:off x="701313" y="1142798"/>
            <a:ext cx="10515600" cy="1325563"/>
          </a:xfrm>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a16="http://schemas.microsoft.com/office/drawing/2014/main" id="{607BC722-4CD3-4637-9C63-F3D6F9980A51}"/>
              </a:ext>
            </a:extLst>
          </p:cNvPr>
          <p:cNvSpPr>
            <a:spLocks noGrp="1"/>
          </p:cNvSpPr>
          <p:nvPr>
            <p:ph idx="1"/>
          </p:nvPr>
        </p:nvSpPr>
        <p:spPr>
          <a:xfrm>
            <a:off x="838200" y="2975553"/>
            <a:ext cx="10515600" cy="4351338"/>
          </a:xfrm>
        </p:spPr>
        <p:txBody>
          <a:bodyPr/>
          <a:lstStyle/>
          <a:p>
            <a:r>
              <a:rPr lang="cs-CZ" dirty="0"/>
              <a:t>Mgr. Radek Kozák (radek.kozak@mpsv.cz, 221 922 755), </a:t>
            </a:r>
          </a:p>
          <a:p>
            <a:r>
              <a:rPr lang="cs-CZ" dirty="0"/>
              <a:t>Ing. Zuzana Trojanová (zuzana.trojanova@mpsv.cz, 950 192 266)</a:t>
            </a:r>
          </a:p>
          <a:p>
            <a:pPr marL="0" indent="0">
              <a:buNone/>
            </a:pPr>
            <a:endParaRPr lang="cs-CZ" dirty="0"/>
          </a:p>
          <a:p>
            <a:pPr marL="0" indent="0">
              <a:buNone/>
            </a:pPr>
            <a:r>
              <a:rPr lang="cs-CZ" dirty="0"/>
              <a:t>Odpovědi na časté otázky: https://forum.esfcr.cz</a:t>
            </a:r>
          </a:p>
          <a:p>
            <a:pPr marL="0" indent="0">
              <a:buNone/>
            </a:pPr>
            <a:endParaRPr lang="cs-CZ" dirty="0"/>
          </a:p>
        </p:txBody>
      </p:sp>
      <p:pic>
        <p:nvPicPr>
          <p:cNvPr id="4" name="Obrázek 3">
            <a:extLst>
              <a:ext uri="{FF2B5EF4-FFF2-40B4-BE49-F238E27FC236}">
                <a16:creationId xmlns:a16="http://schemas.microsoft.com/office/drawing/2014/main" id="{5359879F-D3CE-461C-9E22-DEE69D387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C0E1ED02-A39E-415E-BEFD-FC4C8C3C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914A350D-5C34-4582-96D4-3645E5206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205590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ACC5D-685F-4455-8EDC-AFC733CD066D}"/>
              </a:ext>
            </a:extLst>
          </p:cNvPr>
          <p:cNvSpPr>
            <a:spLocks noGrp="1"/>
          </p:cNvSpPr>
          <p:nvPr>
            <p:ph type="title"/>
          </p:nvPr>
        </p:nvSpPr>
        <p:spPr>
          <a:xfrm>
            <a:off x="838200" y="670561"/>
            <a:ext cx="10515600" cy="1021079"/>
          </a:xfrm>
        </p:spPr>
        <p:txBody>
          <a:bodyPr/>
          <a:lstStyle/>
          <a:p>
            <a:r>
              <a:rPr lang="cs-CZ" b="1" dirty="0">
                <a:latin typeface="Corbel" panose="020B0503020204020204" pitchFamily="34" charset="0"/>
              </a:rPr>
              <a:t>Termíny a alokace</a:t>
            </a:r>
          </a:p>
        </p:txBody>
      </p:sp>
      <p:sp>
        <p:nvSpPr>
          <p:cNvPr id="3" name="Zástupný symbol pro obsah 2">
            <a:extLst>
              <a:ext uri="{FF2B5EF4-FFF2-40B4-BE49-F238E27FC236}">
                <a16:creationId xmlns:a16="http://schemas.microsoft.com/office/drawing/2014/main"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697.868,72</a:t>
            </a:r>
            <a:r>
              <a:rPr lang="cs-CZ" dirty="0"/>
              <a:t> </a:t>
            </a:r>
            <a:r>
              <a:rPr lang="cs-CZ" sz="2400" dirty="0">
                <a:latin typeface="Corbel" panose="020B0503020204020204" pitchFamily="34" charset="0"/>
              </a:rPr>
              <a:t> 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31. 12. 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možné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a:t>
            </a:r>
          </a:p>
          <a:p>
            <a:pPr marL="0" indent="0">
              <a:buNone/>
            </a:pPr>
            <a:endParaRPr lang="cs-CZ" dirty="0"/>
          </a:p>
        </p:txBody>
      </p:sp>
      <p:pic>
        <p:nvPicPr>
          <p:cNvPr id="4" name="Obrázek 3">
            <a:extLst>
              <a:ext uri="{FF2B5EF4-FFF2-40B4-BE49-F238E27FC236}">
                <a16:creationId xmlns:a16="http://schemas.microsoft.com/office/drawing/2014/main" id="{F825965B-24F7-4E7A-A0B7-904495729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5" y="118637"/>
            <a:ext cx="4681480" cy="771805"/>
          </a:xfrm>
          <a:prstGeom prst="rect">
            <a:avLst/>
          </a:prstGeom>
        </p:spPr>
      </p:pic>
      <p:pic>
        <p:nvPicPr>
          <p:cNvPr id="5" name="Obrázek 4">
            <a:extLst>
              <a:ext uri="{FF2B5EF4-FFF2-40B4-BE49-F238E27FC236}">
                <a16:creationId xmlns:a16="http://schemas.microsoft.com/office/drawing/2014/main" id="{E67E8302-DF19-4331-90BF-1E044EC7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511" y="138682"/>
            <a:ext cx="694625" cy="771806"/>
          </a:xfrm>
          <a:prstGeom prst="rect">
            <a:avLst/>
          </a:prstGeom>
        </p:spPr>
      </p:pic>
      <p:pic>
        <p:nvPicPr>
          <p:cNvPr id="6" name="Obrázek 5">
            <a:extLst>
              <a:ext uri="{FF2B5EF4-FFF2-40B4-BE49-F238E27FC236}">
                <a16:creationId xmlns:a16="http://schemas.microsoft.com/office/drawing/2014/main" id="{5414BEA2-1479-476A-970F-DBEC95F08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563" y="5649712"/>
            <a:ext cx="3111621" cy="644981"/>
          </a:xfrm>
          <a:prstGeom prst="rect">
            <a:avLst/>
          </a:prstGeom>
        </p:spPr>
      </p:pic>
    </p:spTree>
    <p:extLst>
      <p:ext uri="{BB962C8B-B14F-4D97-AF65-F5344CB8AC3E}">
        <p14:creationId xmlns:p14="http://schemas.microsoft.com/office/powerpoint/2010/main" val="84152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C6354-EBCB-4EA0-88B7-BF911E23B9BF}"/>
              </a:ext>
            </a:extLst>
          </p:cNvPr>
          <p:cNvSpPr>
            <a:spLocks noGrp="1"/>
          </p:cNvSpPr>
          <p:nvPr>
            <p:ph type="title"/>
          </p:nvPr>
        </p:nvSpPr>
        <p:spPr>
          <a:xfrm>
            <a:off x="858982" y="785552"/>
            <a:ext cx="10494818" cy="544484"/>
          </a:xfrm>
        </p:spPr>
        <p:txBody>
          <a:bodyPr>
            <a:normAutofit fontScale="90000"/>
          </a:bodyPr>
          <a:lstStyle/>
          <a:p>
            <a:r>
              <a:rPr lang="cs-CZ" dirty="0"/>
              <a:t>Míra podpory – rozpad zdrojů financování</a:t>
            </a:r>
          </a:p>
        </p:txBody>
      </p:sp>
      <p:graphicFrame>
        <p:nvGraphicFramePr>
          <p:cNvPr id="5" name="Zástupný symbol pro obsah 4">
            <a:extLst>
              <a:ext uri="{FF2B5EF4-FFF2-40B4-BE49-F238E27FC236}">
                <a16:creationId xmlns:a16="http://schemas.microsoft.com/office/drawing/2014/main" id="{FA9CC1A3-26CE-451E-B498-6E365D96AE3B}"/>
              </a:ext>
            </a:extLst>
          </p:cNvPr>
          <p:cNvGraphicFramePr>
            <a:graphicFrameLocks noGrp="1"/>
          </p:cNvGraphicFramePr>
          <p:nvPr>
            <p:ph idx="1"/>
            <p:extLst>
              <p:ext uri="{D42A27DB-BD31-4B8C-83A1-F6EECF244321}">
                <p14:modId xmlns:p14="http://schemas.microsoft.com/office/powerpoint/2010/main" val="554453608"/>
              </p:ext>
            </p:extLst>
          </p:nvPr>
        </p:nvGraphicFramePr>
        <p:xfrm>
          <a:off x="858982" y="1330036"/>
          <a:ext cx="11043458" cy="5653455"/>
        </p:xfrm>
        <a:graphic>
          <a:graphicData uri="http://schemas.openxmlformats.org/drawingml/2006/table">
            <a:tbl>
              <a:tblPr firstRow="1" bandRow="1">
                <a:tableStyleId>{5C22544A-7EE6-4342-B048-85BDC9FD1C3A}</a:tableStyleId>
              </a:tblPr>
              <a:tblGrid>
                <a:gridCol w="5878470">
                  <a:extLst>
                    <a:ext uri="{9D8B030D-6E8A-4147-A177-3AD203B41FA5}">
                      <a16:colId xmlns:a16="http://schemas.microsoft.com/office/drawing/2014/main" val="221502270"/>
                    </a:ext>
                  </a:extLst>
                </a:gridCol>
                <a:gridCol w="2047382">
                  <a:extLst>
                    <a:ext uri="{9D8B030D-6E8A-4147-A177-3AD203B41FA5}">
                      <a16:colId xmlns:a16="http://schemas.microsoft.com/office/drawing/2014/main" val="4023435840"/>
                    </a:ext>
                  </a:extLst>
                </a:gridCol>
                <a:gridCol w="1617150">
                  <a:extLst>
                    <a:ext uri="{9D8B030D-6E8A-4147-A177-3AD203B41FA5}">
                      <a16:colId xmlns:a16="http://schemas.microsoft.com/office/drawing/2014/main" val="3257822768"/>
                    </a:ext>
                  </a:extLst>
                </a:gridCol>
                <a:gridCol w="1500456">
                  <a:extLst>
                    <a:ext uri="{9D8B030D-6E8A-4147-A177-3AD203B41FA5}">
                      <a16:colId xmlns:a16="http://schemas.microsoft.com/office/drawing/2014/main" val="1725660641"/>
                    </a:ext>
                  </a:extLst>
                </a:gridCol>
              </a:tblGrid>
              <a:tr h="442403">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Typ příjemce dle pravidel spolufinancování</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Evropský podíl</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Příjemce</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1600" dirty="0">
                          <a:effectLst/>
                          <a:latin typeface="Corbel" panose="020B0503020204020204" pitchFamily="34" charset="0"/>
                        </a:rPr>
                        <a:t>Státní rozpočet</a:t>
                      </a:r>
                      <a:endParaRPr lang="cs-CZ" sz="16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extLst>
                  <a:ext uri="{0D108BD9-81ED-4DB2-BD59-A6C34878D82A}">
                    <a16:rowId xmlns:a16="http://schemas.microsoft.com/office/drawing/2014/main" val="2189759397"/>
                  </a:ext>
                </a:extLst>
              </a:tr>
              <a:tr h="470318">
                <a:tc>
                  <a:txBody>
                    <a:bodyPr/>
                    <a:lstStyle/>
                    <a:p>
                      <a:pPr marL="36195" marR="36195">
                        <a:lnSpc>
                          <a:spcPct val="107000"/>
                        </a:lnSpc>
                        <a:spcBef>
                          <a:spcPts val="300"/>
                        </a:spcBef>
                        <a:spcAft>
                          <a:spcPts val="0"/>
                        </a:spcAft>
                      </a:pPr>
                      <a:r>
                        <a:rPr lang="cs-CZ" sz="1500" dirty="0">
                          <a:effectLst/>
                          <a:latin typeface="Corbel" panose="020B0503020204020204" pitchFamily="34" charset="0"/>
                        </a:rPr>
                        <a:t>Školy a školská zařízení zřizovaná ministerstvy dle školského zákona (č. 561/2004 Sb.)</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0 %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15 %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274455182"/>
                  </a:ext>
                </a:extLst>
              </a:tr>
              <a:tr h="517379">
                <a:tc>
                  <a:txBody>
                    <a:bodyPr/>
                    <a:lstStyle/>
                    <a:p>
                      <a:pPr marL="36195" marR="36195">
                        <a:lnSpc>
                          <a:spcPct val="107000"/>
                        </a:lnSpc>
                        <a:spcBef>
                          <a:spcPts val="300"/>
                        </a:spcBef>
                        <a:spcAft>
                          <a:spcPts val="0"/>
                        </a:spcAft>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85 %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10 %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584639431"/>
                  </a:ext>
                </a:extLst>
              </a:tr>
              <a:tr h="1513465">
                <a:tc>
                  <a:txBody>
                    <a:bodyPr/>
                    <a:lstStyle/>
                    <a:p>
                      <a:pPr marL="36195" marR="36195">
                        <a:lnSpc>
                          <a:spcPct val="107000"/>
                        </a:lnSpc>
                        <a:spcBef>
                          <a:spcPts val="300"/>
                        </a:spcBef>
                        <a:spcAft>
                          <a:spcPts val="0"/>
                        </a:spcAft>
                      </a:pPr>
                      <a:r>
                        <a:rPr lang="cs-CZ" sz="1500" dirty="0">
                          <a:effectLst/>
                          <a:latin typeface="Corbel" panose="020B0503020204020204" pitchFamily="34" charset="0"/>
                        </a:rPr>
                        <a:t>Soukromoprávní subjekty vykonávající veřejně prospěšnou činnost </a:t>
                      </a:r>
                    </a:p>
                    <a:p>
                      <a:pPr marL="36195" marR="36195">
                        <a:lnSpc>
                          <a:spcPct val="107000"/>
                        </a:lnSpc>
                        <a:spcBef>
                          <a:spcPts val="300"/>
                        </a:spcBef>
                        <a:spcAft>
                          <a:spcPts val="0"/>
                        </a:spcAft>
                      </a:pPr>
                      <a:r>
                        <a:rPr lang="cs-CZ" sz="1500" dirty="0">
                          <a:effectLst/>
                          <a:latin typeface="Corbel" panose="020B0503020204020204" pitchFamily="34" charset="0"/>
                        </a:rPr>
                        <a:t>Obecně prospěšné společnosti, Spolky, Ústavy, Církve a náboženské společnosti</a:t>
                      </a:r>
                    </a:p>
                    <a:p>
                      <a:pPr marL="36195" marR="36195">
                        <a:lnSpc>
                          <a:spcPct val="107000"/>
                        </a:lnSpc>
                        <a:spcBef>
                          <a:spcPts val="300"/>
                        </a:spcBef>
                        <a:spcAft>
                          <a:spcPts val="0"/>
                        </a:spcAft>
                      </a:pPr>
                      <a:r>
                        <a:rPr lang="cs-CZ" sz="1500" dirty="0">
                          <a:effectLst/>
                          <a:latin typeface="Corbel" panose="020B0503020204020204" pitchFamily="34" charset="0"/>
                        </a:rPr>
                        <a:t>Nadace a nadační fondy, Místní akční skupiny</a:t>
                      </a:r>
                    </a:p>
                    <a:p>
                      <a:pPr marL="36195" marR="36195">
                        <a:lnSpc>
                          <a:spcPct val="107000"/>
                        </a:lnSpc>
                        <a:spcBef>
                          <a:spcPts val="300"/>
                        </a:spcBef>
                        <a:spcAft>
                          <a:spcPts val="0"/>
                        </a:spcAft>
                      </a:pPr>
                      <a:r>
                        <a:rPr lang="cs-CZ" sz="1500" dirty="0">
                          <a:effectLst/>
                          <a:latin typeface="Corbel" panose="020B0503020204020204" pitchFamily="34" charset="0"/>
                        </a:rPr>
                        <a:t>Hospodářská komora, Agrární komora , 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15 %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237273124"/>
                  </a:ext>
                </a:extLst>
              </a:tr>
              <a:tr h="2656514">
                <a:tc>
                  <a:txBody>
                    <a:bodyPr/>
                    <a:lstStyle/>
                    <a:p>
                      <a:pPr marL="36195" marR="36195">
                        <a:lnSpc>
                          <a:spcPct val="107000"/>
                        </a:lnSpc>
                        <a:spcBef>
                          <a:spcPts val="300"/>
                        </a:spcBef>
                        <a:spcAft>
                          <a:spcPts val="0"/>
                        </a:spcAft>
                      </a:pPr>
                      <a:r>
                        <a:rPr lang="cs-CZ" sz="1500" dirty="0">
                          <a:effectLst/>
                          <a:latin typeface="Corbel" panose="020B0503020204020204" pitchFamily="34" charset="0"/>
                        </a:rPr>
                        <a:t>Obchodní korporace: </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veřejná obchodní společnost, komanditní společnost, společnost s ručením omezeným, akciová společnost, evropská společnost, evropské hospodářské zájmové sdružení</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Státní podniky</a:t>
                      </a:r>
                    </a:p>
                    <a:p>
                      <a:pPr marL="0" marR="36195" lvl="0" indent="0">
                        <a:lnSpc>
                          <a:spcPct val="107000"/>
                        </a:lnSpc>
                        <a:spcBef>
                          <a:spcPts val="300"/>
                        </a:spcBef>
                        <a:spcAft>
                          <a:spcPts val="0"/>
                        </a:spcAft>
                        <a:buFont typeface="Calibri" panose="020F0502020204030204" pitchFamily="34" charset="0"/>
                        <a:buNone/>
                      </a:pPr>
                      <a:r>
                        <a:rPr lang="cs-CZ" sz="1500" dirty="0">
                          <a:effectLst/>
                          <a:latin typeface="Corbel" panose="020B0503020204020204" pitchFamily="34" charset="0"/>
                        </a:rPr>
                        <a:t>Družstva:</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družstvo </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sociální družstvo</a:t>
                      </a:r>
                    </a:p>
                    <a:p>
                      <a:pPr marL="342900" marR="36195" lvl="0" indent="-342900">
                        <a:lnSpc>
                          <a:spcPct val="107000"/>
                        </a:lnSpc>
                        <a:spcBef>
                          <a:spcPts val="300"/>
                        </a:spcBef>
                        <a:spcAft>
                          <a:spcPts val="0"/>
                        </a:spcAft>
                        <a:buFont typeface="Calibri" panose="020F0502020204030204" pitchFamily="34" charset="0"/>
                        <a:buChar char="-"/>
                      </a:pPr>
                      <a:r>
                        <a:rPr lang="cs-CZ" sz="1500" dirty="0">
                          <a:effectLst/>
                          <a:latin typeface="Corbel" panose="020B0503020204020204" pitchFamily="34" charset="0"/>
                        </a:rPr>
                        <a:t>evropská družstevní společnost</a:t>
                      </a:r>
                    </a:p>
                    <a:p>
                      <a:pPr marL="36195" marR="36195">
                        <a:lnSpc>
                          <a:spcPct val="107000"/>
                        </a:lnSpc>
                        <a:spcBef>
                          <a:spcPts val="300"/>
                        </a:spcBef>
                        <a:spcAft>
                          <a:spcPts val="0"/>
                        </a:spcAft>
                      </a:pPr>
                      <a:r>
                        <a:rPr lang="cs-CZ" sz="1500" dirty="0">
                          <a:effectLst/>
                          <a:latin typeface="Corbel" panose="020B0503020204020204" pitchFamily="34" charset="0"/>
                        </a:rPr>
                        <a:t>OSVČ</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85 %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a:effectLst/>
                          <a:latin typeface="Corbel" panose="020B0503020204020204" pitchFamily="34" charset="0"/>
                        </a:rPr>
                        <a:t>15 %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tc>
                  <a:txBody>
                    <a:bodyPr/>
                    <a:lstStyle/>
                    <a:p>
                      <a:pPr marL="36195" marR="36195" algn="ctr">
                        <a:lnSpc>
                          <a:spcPct val="107000"/>
                        </a:lnSpc>
                        <a:spcBef>
                          <a:spcPts val="300"/>
                        </a:spcBef>
                        <a:spcAft>
                          <a:spcPts val="0"/>
                        </a:spcAft>
                      </a:pPr>
                      <a:r>
                        <a:rPr lang="cs-CZ" sz="2000" dirty="0">
                          <a:effectLst/>
                          <a:latin typeface="Corbel" panose="020B0503020204020204" pitchFamily="34" charset="0"/>
                        </a:rPr>
                        <a:t>0 %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32089" marR="32089" marT="0" marB="0" anchor="ctr"/>
                </a:tc>
                <a:extLst>
                  <a:ext uri="{0D108BD9-81ED-4DB2-BD59-A6C34878D82A}">
                    <a16:rowId xmlns:a16="http://schemas.microsoft.com/office/drawing/2014/main" val="1630772453"/>
                  </a:ext>
                </a:extLst>
              </a:tr>
            </a:tbl>
          </a:graphicData>
        </a:graphic>
      </p:graphicFrame>
      <p:pic>
        <p:nvPicPr>
          <p:cNvPr id="8" name="Obrázek 7">
            <a:extLst>
              <a:ext uri="{FF2B5EF4-FFF2-40B4-BE49-F238E27FC236}">
                <a16:creationId xmlns:a16="http://schemas.microsoft.com/office/drawing/2014/main" id="{2C63546F-778D-4BAF-9134-0BCC931B5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9" name="Obrázek 8">
            <a:extLst>
              <a:ext uri="{FF2B5EF4-FFF2-40B4-BE49-F238E27FC236}">
                <a16:creationId xmlns:a16="http://schemas.microsoft.com/office/drawing/2014/main" id="{DE256C5B-A281-43EA-A0D1-F552F11F9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10" name="Obrázek 9">
            <a:extLst>
              <a:ext uri="{FF2B5EF4-FFF2-40B4-BE49-F238E27FC236}">
                <a16:creationId xmlns:a16="http://schemas.microsoft.com/office/drawing/2014/main" id="{AE172328-6F0B-4BBB-B6F5-F78E6FCF5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162749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E3D15-DD3F-4362-94D2-998547887B49}"/>
              </a:ext>
            </a:extLst>
          </p:cNvPr>
          <p:cNvSpPr>
            <a:spLocks noGrp="1"/>
          </p:cNvSpPr>
          <p:nvPr>
            <p:ph type="title"/>
          </p:nvPr>
        </p:nvSpPr>
        <p:spPr>
          <a:xfrm>
            <a:off x="838200" y="780761"/>
            <a:ext cx="10515600" cy="1325563"/>
          </a:xfrm>
        </p:spPr>
        <p:txBody>
          <a:bodyPr/>
          <a:lstStyle/>
          <a:p>
            <a:r>
              <a:rPr lang="cs-CZ" dirty="0"/>
              <a:t>Oprávnění žadatelé a cílové skupiny</a:t>
            </a:r>
          </a:p>
        </p:txBody>
      </p:sp>
      <p:sp>
        <p:nvSpPr>
          <p:cNvPr id="3" name="Zástupný symbol pro obsah 2">
            <a:extLst>
              <a:ext uri="{FF2B5EF4-FFF2-40B4-BE49-F238E27FC236}">
                <a16:creationId xmlns:a16="http://schemas.microsoft.com/office/drawing/2014/main" id="{FF36367E-B13A-42A8-9C30-CF33B031C20D}"/>
              </a:ext>
            </a:extLst>
          </p:cNvPr>
          <p:cNvSpPr>
            <a:spLocks noGrp="1"/>
          </p:cNvSpPr>
          <p:nvPr>
            <p:ph idx="1"/>
          </p:nvPr>
        </p:nvSpPr>
        <p:spPr>
          <a:xfrm>
            <a:off x="838200" y="1825625"/>
            <a:ext cx="10515600" cy="4846108"/>
          </a:xfrm>
        </p:spPr>
        <p:txBody>
          <a:bodyPr numCol="2">
            <a:normAutofit/>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MAS</a:t>
            </a:r>
          </a:p>
          <a:p>
            <a:pPr>
              <a:lnSpc>
                <a:spcPct val="100000"/>
              </a:lnSpc>
              <a:spcBef>
                <a:spcPts val="600"/>
              </a:spcBef>
            </a:pPr>
            <a:r>
              <a:rPr lang="cs-CZ" sz="2400" dirty="0"/>
              <a:t> Obce</a:t>
            </a:r>
          </a:p>
          <a:p>
            <a:pPr algn="just">
              <a:lnSpc>
                <a:spcPct val="100000"/>
              </a:lnSpc>
              <a:spcBef>
                <a:spcPts val="600"/>
              </a:spcBef>
            </a:pPr>
            <a:r>
              <a:rPr lang="cs-CZ" sz="2400" dirty="0"/>
              <a:t>Dobrovolné svazky obcí</a:t>
            </a:r>
          </a:p>
          <a:p>
            <a:pPr>
              <a:lnSpc>
                <a:spcPct val="100000"/>
              </a:lnSpc>
              <a:spcBef>
                <a:spcPts val="600"/>
              </a:spcBef>
            </a:pPr>
            <a:r>
              <a:rPr lang="cs-CZ" sz="2400" dirty="0"/>
              <a:t>Příspěvkové organizace</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zařízení</a:t>
            </a:r>
          </a:p>
          <a:p>
            <a:pPr marL="0" indent="0">
              <a:buNone/>
            </a:pPr>
            <a:endParaRPr lang="cs-CZ" dirty="0"/>
          </a:p>
          <a:p>
            <a:pPr marL="0" indent="0">
              <a:buNone/>
            </a:pPr>
            <a:endParaRPr lang="cs-CZ" dirty="0"/>
          </a:p>
          <a:p>
            <a:pPr marL="0" indent="0">
              <a:buNone/>
            </a:pPr>
            <a:endParaRPr lang="cs-CZ" dirty="0"/>
          </a:p>
          <a:p>
            <a:pPr marL="0" indent="0">
              <a:buNone/>
            </a:pPr>
            <a:r>
              <a:rPr lang="cs-CZ" sz="2400" b="1" dirty="0"/>
              <a:t>Cílové skupiny:</a:t>
            </a:r>
          </a:p>
          <a:p>
            <a:r>
              <a:rPr lang="cs-CZ" sz="2400" dirty="0"/>
              <a:t>Osoby se zdravotním postižením</a:t>
            </a:r>
          </a:p>
          <a:p>
            <a:r>
              <a:rPr lang="cs-CZ" sz="2400" dirty="0"/>
              <a:t>Osoby s kumulací hendikepů na trhu práce</a:t>
            </a:r>
          </a:p>
          <a:p>
            <a:pPr marL="0" indent="0">
              <a:buNone/>
            </a:pPr>
            <a:endParaRPr lang="cs-CZ" dirty="0"/>
          </a:p>
        </p:txBody>
      </p:sp>
      <p:pic>
        <p:nvPicPr>
          <p:cNvPr id="5" name="Obrázek 4">
            <a:extLst>
              <a:ext uri="{FF2B5EF4-FFF2-40B4-BE49-F238E27FC236}">
                <a16:creationId xmlns:a16="http://schemas.microsoft.com/office/drawing/2014/main" id="{F8C98BC1-A919-44DE-A897-15AD0369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6" name="Obrázek 5">
            <a:extLst>
              <a:ext uri="{FF2B5EF4-FFF2-40B4-BE49-F238E27FC236}">
                <a16:creationId xmlns:a16="http://schemas.microsoft.com/office/drawing/2014/main" id="{138F9F40-D73D-489D-8DC9-43C46AA44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7" name="Obrázek 6">
            <a:extLst>
              <a:ext uri="{FF2B5EF4-FFF2-40B4-BE49-F238E27FC236}">
                <a16:creationId xmlns:a16="http://schemas.microsoft.com/office/drawing/2014/main" id="{2F17A187-79EF-4F48-BF59-5FDD3026B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74788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114C3-97A6-4141-BBED-705C1CF84F08}"/>
              </a:ext>
            </a:extLst>
          </p:cNvPr>
          <p:cNvSpPr>
            <a:spLocks noGrp="1"/>
          </p:cNvSpPr>
          <p:nvPr>
            <p:ph type="ctrTitle"/>
          </p:nvPr>
        </p:nvSpPr>
        <p:spPr>
          <a:xfrm>
            <a:off x="2667000" y="3085633"/>
            <a:ext cx="9144000" cy="2387600"/>
          </a:xfrm>
        </p:spPr>
        <p:txBody>
          <a:bodyPr>
            <a:normAutofit/>
          </a:bodyPr>
          <a:lstStyle/>
          <a:p>
            <a:r>
              <a:rPr lang="cs-CZ" sz="4800" b="1" dirty="0">
                <a:latin typeface="Corbel" panose="020B0503020204020204" pitchFamily="34" charset="0"/>
              </a:rPr>
              <a:t>Podporované aktivity</a:t>
            </a:r>
          </a:p>
        </p:txBody>
      </p:sp>
      <p:pic>
        <p:nvPicPr>
          <p:cNvPr id="3" name="Obrázek 2">
            <a:extLst>
              <a:ext uri="{FF2B5EF4-FFF2-40B4-BE49-F238E27FC236}">
                <a16:creationId xmlns:a16="http://schemas.microsoft.com/office/drawing/2014/main" id="{97616104-D3B8-440E-8636-3FD3E4143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4" name="Obrázek 3">
            <a:extLst>
              <a:ext uri="{FF2B5EF4-FFF2-40B4-BE49-F238E27FC236}">
                <a16:creationId xmlns:a16="http://schemas.microsoft.com/office/drawing/2014/main" id="{0FF323CA-F1CE-471B-B251-82987A163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5" name="Obrázek 4">
            <a:extLst>
              <a:ext uri="{FF2B5EF4-FFF2-40B4-BE49-F238E27FC236}">
                <a16:creationId xmlns:a16="http://schemas.microsoft.com/office/drawing/2014/main" id="{0D414E14-5D0C-4797-AE17-FC9A677D5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35833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18568-E4C0-4E0C-823B-DDE25FA02FCA}"/>
              </a:ext>
            </a:extLst>
          </p:cNvPr>
          <p:cNvSpPr>
            <a:spLocks noGrp="1"/>
          </p:cNvSpPr>
          <p:nvPr>
            <p:ph type="title"/>
          </p:nvPr>
        </p:nvSpPr>
        <p:spPr>
          <a:xfrm>
            <a:off x="838200" y="697912"/>
            <a:ext cx="10515600" cy="966134"/>
          </a:xfrm>
        </p:spPr>
        <p:txBody>
          <a:bodyPr>
            <a:normAutofit/>
          </a:bodyPr>
          <a:lstStyle/>
          <a:p>
            <a:r>
              <a:rPr lang="cs-CZ" sz="4000" b="1" dirty="0"/>
              <a:t>Podporované aktivity</a:t>
            </a:r>
          </a:p>
        </p:txBody>
      </p:sp>
      <p:sp>
        <p:nvSpPr>
          <p:cNvPr id="3" name="Zástupný symbol pro obsah 2">
            <a:extLst>
              <a:ext uri="{FF2B5EF4-FFF2-40B4-BE49-F238E27FC236}">
                <a16:creationId xmlns:a16="http://schemas.microsoft.com/office/drawing/2014/main" id="{634E43C0-F87A-4401-A0FF-6EC5F499FAF0}"/>
              </a:ext>
            </a:extLst>
          </p:cNvPr>
          <p:cNvSpPr>
            <a:spLocks noGrp="1"/>
          </p:cNvSpPr>
          <p:nvPr>
            <p:ph idx="1"/>
          </p:nvPr>
        </p:nvSpPr>
        <p:spPr>
          <a:xfrm>
            <a:off x="838200" y="1493520"/>
            <a:ext cx="10515600" cy="5166360"/>
          </a:xfrm>
        </p:spPr>
        <p:txBody>
          <a:bodyPr>
            <a:normAutofit/>
          </a:bodyPr>
          <a:lstStyle/>
          <a:p>
            <a:r>
              <a:rPr lang="cs-CZ" dirty="0"/>
              <a:t>Projekt musí obsahovat aktivitu spojenou s tvorbou nových udržitelných pracovních míst, umístěním na volná pracovní místa či zprostředkováním zaměstnání a se zvýšením kvalifikace cílové skupiny</a:t>
            </a:r>
          </a:p>
          <a:p>
            <a:r>
              <a:rPr lang="pt-BR" dirty="0"/>
              <a:t>OP 3.1.1 Podpora flexibilních forem práce</a:t>
            </a:r>
          </a:p>
          <a:p>
            <a:r>
              <a:rPr lang="pl-PL" dirty="0"/>
              <a:t>OP 3.1.2 Podpora vzniku nových pracovních míst</a:t>
            </a:r>
          </a:p>
          <a:p>
            <a:r>
              <a:rPr lang="pl-PL" dirty="0"/>
              <a:t>OP 3.1.3 Podpora adaptability starších zaměstnanců </a:t>
            </a:r>
          </a:p>
          <a:p>
            <a:endParaRPr lang="pl-PL" sz="2200" dirty="0"/>
          </a:p>
          <a:p>
            <a:pPr marL="0" indent="0">
              <a:buNone/>
            </a:pPr>
            <a:r>
              <a:rPr lang="cs-CZ" sz="2200" dirty="0"/>
              <a:t>(Přesný popis všech podporovaných aktivit naleznete v příloze č. 2 – Podpis podporovaných aktivit.)</a:t>
            </a:r>
          </a:p>
          <a:p>
            <a:pPr marL="0" indent="0">
              <a:buNone/>
            </a:pPr>
            <a:endParaRPr lang="cs-CZ" dirty="0"/>
          </a:p>
          <a:p>
            <a:endParaRPr lang="cs-CZ" dirty="0"/>
          </a:p>
        </p:txBody>
      </p:sp>
      <p:pic>
        <p:nvPicPr>
          <p:cNvPr id="4" name="Obrázek 3">
            <a:extLst>
              <a:ext uri="{FF2B5EF4-FFF2-40B4-BE49-F238E27FC236}">
                <a16:creationId xmlns:a16="http://schemas.microsoft.com/office/drawing/2014/main" id="{50BA9F22-069D-4108-9F10-C95AB2D3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575"/>
            <a:ext cx="5027843" cy="828908"/>
          </a:xfrm>
          <a:prstGeom prst="rect">
            <a:avLst/>
          </a:prstGeom>
        </p:spPr>
      </p:pic>
      <p:pic>
        <p:nvPicPr>
          <p:cNvPr id="5" name="Obrázek 4">
            <a:extLst>
              <a:ext uri="{FF2B5EF4-FFF2-40B4-BE49-F238E27FC236}">
                <a16:creationId xmlns:a16="http://schemas.microsoft.com/office/drawing/2014/main" id="{E8C128B0-6469-4C6B-BBCE-162425321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896" y="79620"/>
            <a:ext cx="746017" cy="828908"/>
          </a:xfrm>
          <a:prstGeom prst="rect">
            <a:avLst/>
          </a:prstGeom>
        </p:spPr>
      </p:pic>
      <p:pic>
        <p:nvPicPr>
          <p:cNvPr id="6" name="Obrázek 5">
            <a:extLst>
              <a:ext uri="{FF2B5EF4-FFF2-40B4-BE49-F238E27FC236}">
                <a16:creationId xmlns:a16="http://schemas.microsoft.com/office/drawing/2014/main" id="{20A9EBF2-0582-4978-AE8B-C136C1276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603" y="6072448"/>
            <a:ext cx="3341837" cy="692700"/>
          </a:xfrm>
          <a:prstGeom prst="rect">
            <a:avLst/>
          </a:prstGeom>
        </p:spPr>
      </p:pic>
    </p:spTree>
    <p:extLst>
      <p:ext uri="{BB962C8B-B14F-4D97-AF65-F5344CB8AC3E}">
        <p14:creationId xmlns:p14="http://schemas.microsoft.com/office/powerpoint/2010/main" val="408666026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631</TotalTime>
  <Words>4471</Words>
  <Application>Microsoft Office PowerPoint</Application>
  <PresentationFormat>Širokoúhlá obrazovka</PresentationFormat>
  <Paragraphs>461</Paragraphs>
  <Slides>42</Slides>
  <Notes>30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Calibri Light</vt:lpstr>
      <vt:lpstr>Corbel</vt:lpstr>
      <vt:lpstr>Motiv Office</vt:lpstr>
      <vt:lpstr>                             Seminář pro žadatele  k 8. výzvě MAS OPZ-    Výzva MAS MOST Vysočiny – Podpora zaměstnanosti III </vt:lpstr>
      <vt:lpstr>Program semináře</vt:lpstr>
      <vt:lpstr>Představení 6. výzvy -  Podpora zaměstnanosti</vt:lpstr>
      <vt:lpstr>Cíl výzvy</vt:lpstr>
      <vt:lpstr>Termíny a alokace</vt:lpstr>
      <vt:lpstr>Míra podpory – rozpad zdrojů financování</vt:lpstr>
      <vt:lpstr>Oprávnění žadatelé a cílové skupiny</vt:lpstr>
      <vt:lpstr>Podporované aktivity</vt:lpstr>
      <vt:lpstr>Podporované aktivity</vt:lpstr>
      <vt:lpstr>Nepodporované aktivity</vt:lpstr>
      <vt:lpstr>Informace o křížovém financování  a nepřímých nákladech </vt:lpstr>
      <vt:lpstr>Indikátory</vt:lpstr>
      <vt:lpstr>Indikátory</vt:lpstr>
      <vt:lpstr>Povinnosti související s indikátory</vt:lpstr>
      <vt:lpstr>Indikátory</vt:lpstr>
      <vt:lpstr>Sankce při nesplnění závazků týkajících se indikátorů</vt:lpstr>
      <vt:lpstr>Způsobilost výdajů</vt:lpstr>
      <vt:lpstr>Prezentace aplikace PowerPoint</vt:lpstr>
      <vt:lpstr>Informace o nepřímých nákladech</vt:lpstr>
      <vt:lpstr>Hodnocení a výběr projektu</vt:lpstr>
      <vt:lpstr>Proces hodnocení a výběru projektů</vt:lpstr>
      <vt:lpstr>Hodnocení přijatelnosti a formálních náležitostí</vt:lpstr>
      <vt:lpstr>Hodnocení přijatelnosti a formálních náležitostí</vt:lpstr>
      <vt:lpstr>Věcné hodnocení</vt:lpstr>
      <vt:lpstr>Věcné hodnocení</vt:lpstr>
      <vt:lpstr>Věcné hodnocení</vt:lpstr>
      <vt:lpstr>Věcné hodnocení</vt:lpstr>
      <vt:lpstr>Proces hodnocení a výběru projektů</vt:lpstr>
      <vt:lpstr>Projektová žádost</vt:lpstr>
      <vt:lpstr> Logický rámec projektové žádosti</vt:lpstr>
      <vt:lpstr>Příprava žádosti o podporu</vt:lpstr>
      <vt:lpstr>Prezentace aplikace PowerPoint</vt:lpstr>
      <vt:lpstr>Prezentace aplikace PowerPoint</vt:lpstr>
      <vt:lpstr>Prezentace aplikace PowerPoint</vt:lpstr>
      <vt:lpstr>Prezentace aplikace PowerPoint</vt:lpstr>
      <vt:lpstr>Povinná publicita</vt:lpstr>
      <vt:lpstr>IS KP14+</vt:lpstr>
      <vt:lpstr>IS KP14+</vt:lpstr>
      <vt:lpstr>IS KP14+ Postup při podávání žádosti</vt:lpstr>
      <vt:lpstr>Podání projektové žádosti v OPZ</vt:lpstr>
      <vt:lpstr>Důležité odkazy</vt:lpstr>
      <vt:lpstr>Spojení na vyhlašovatele výzvy- Řídící orgán OPZ – pro konzultaci projektových záměrů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MAS Most</cp:lastModifiedBy>
  <cp:revision>54</cp:revision>
  <cp:lastPrinted>2019-07-24T04:40:45Z</cp:lastPrinted>
  <dcterms:created xsi:type="dcterms:W3CDTF">2018-03-14T13:01:36Z</dcterms:created>
  <dcterms:modified xsi:type="dcterms:W3CDTF">2019-12-05T10:27:22Z</dcterms:modified>
</cp:coreProperties>
</file>