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309" r:id="rId3"/>
    <p:sldId id="307" r:id="rId4"/>
    <p:sldId id="311" r:id="rId5"/>
    <p:sldId id="316" r:id="rId6"/>
    <p:sldId id="259" r:id="rId7"/>
    <p:sldId id="258" r:id="rId8"/>
    <p:sldId id="274" r:id="rId9"/>
    <p:sldId id="262" r:id="rId10"/>
    <p:sldId id="313" r:id="rId11"/>
    <p:sldId id="275" r:id="rId12"/>
    <p:sldId id="276" r:id="rId13"/>
    <p:sldId id="315" r:id="rId14"/>
    <p:sldId id="314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6F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4" d="100"/>
          <a:sy n="84" d="100"/>
        </p:scale>
        <p:origin x="-1536" y="-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E5153-D258-443B-B6A2-DD5BF2A08F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1EACF6-8476-4494-B033-9028ABE839E1}">
      <dgm:prSet/>
      <dgm:spPr>
        <a:solidFill>
          <a:schemeClr val="tx2"/>
        </a:solidFill>
      </dgm:spPr>
      <dgm:t>
        <a:bodyPr/>
        <a:lstStyle/>
        <a:p>
          <a:r>
            <a:rPr lang="cs-CZ" b="1" dirty="0"/>
            <a:t>Dokumenty k výzvě:</a:t>
          </a:r>
          <a:endParaRPr lang="cs-CZ" dirty="0"/>
        </a:p>
      </dgm:t>
    </dgm:pt>
    <dgm:pt modelId="{02B13A95-773D-4CE8-A2E8-B46C6EF2ED8D}" type="parTrans" cxnId="{0F2D6A7A-C136-4E33-870B-0B739B8A1DB7}">
      <dgm:prSet/>
      <dgm:spPr/>
      <dgm:t>
        <a:bodyPr/>
        <a:lstStyle/>
        <a:p>
          <a:endParaRPr lang="cs-CZ"/>
        </a:p>
      </dgm:t>
    </dgm:pt>
    <dgm:pt modelId="{1A307BBD-23E0-4091-9E8C-3A1B0925ED8C}" type="sibTrans" cxnId="{0F2D6A7A-C136-4E33-870B-0B739B8A1DB7}">
      <dgm:prSet/>
      <dgm:spPr/>
      <dgm:t>
        <a:bodyPr/>
        <a:lstStyle/>
        <a:p>
          <a:endParaRPr lang="cs-CZ"/>
        </a:p>
      </dgm:t>
    </dgm:pt>
    <dgm:pt modelId="{B43F2C45-A113-4181-A3EB-25ECE9F085A2}" type="pres">
      <dgm:prSet presAssocID="{CC5E5153-D258-443B-B6A2-DD5BF2A08F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2EDC7D2-9530-4DFF-8734-137DA654575B}" type="pres">
      <dgm:prSet presAssocID="{B41EACF6-8476-4494-B033-9028ABE839E1}" presName="parentText" presStyleLbl="node1" presStyleIdx="0" presStyleCnt="1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</dgm:ptLst>
  <dgm:cxnLst>
    <dgm:cxn modelId="{0F2D6A7A-C136-4E33-870B-0B739B8A1DB7}" srcId="{CC5E5153-D258-443B-B6A2-DD5BF2A08F10}" destId="{B41EACF6-8476-4494-B033-9028ABE839E1}" srcOrd="0" destOrd="0" parTransId="{02B13A95-773D-4CE8-A2E8-B46C6EF2ED8D}" sibTransId="{1A307BBD-23E0-4091-9E8C-3A1B0925ED8C}"/>
    <dgm:cxn modelId="{40429835-B4E9-4D00-86C1-DC6659DB7506}" type="presOf" srcId="{CC5E5153-D258-443B-B6A2-DD5BF2A08F10}" destId="{B43F2C45-A113-4181-A3EB-25ECE9F085A2}" srcOrd="0" destOrd="0" presId="urn:microsoft.com/office/officeart/2005/8/layout/vList2"/>
    <dgm:cxn modelId="{9BEBC1BD-F086-4585-A171-71F9ED320634}" type="presOf" srcId="{B41EACF6-8476-4494-B033-9028ABE839E1}" destId="{92EDC7D2-9530-4DFF-8734-137DA654575B}" srcOrd="0" destOrd="0" presId="urn:microsoft.com/office/officeart/2005/8/layout/vList2"/>
    <dgm:cxn modelId="{C219E4FF-10DB-460D-B98D-F1CF535EB463}" type="presParOf" srcId="{B43F2C45-A113-4181-A3EB-25ECE9F085A2}" destId="{92EDC7D2-9530-4DFF-8734-137DA65457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C7D2-9530-4DFF-8734-137DA654575B}">
      <dsp:nvSpPr>
        <dsp:cNvPr id="0" name=""/>
        <dsp:cNvSpPr/>
      </dsp:nvSpPr>
      <dsp:spPr>
        <a:xfrm>
          <a:off x="0" y="2026"/>
          <a:ext cx="9395792" cy="909089"/>
        </a:xfrm>
        <a:prstGeom prst="rect">
          <a:avLst/>
        </a:prstGeom>
        <a:solidFill>
          <a:schemeClr val="tx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b="1" kern="1200" dirty="0"/>
            <a:t>Dokumenty k výzvě:</a:t>
          </a:r>
          <a:endParaRPr lang="cs-CZ" sz="4200" kern="1200" dirty="0"/>
        </a:p>
      </dsp:txBody>
      <dsp:txXfrm>
        <a:off x="0" y="2026"/>
        <a:ext cx="9395792" cy="909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22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4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6275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085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60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8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5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0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4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72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76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3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8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81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1FF36-CABB-473B-B6F3-8CCA7F776F0A}" type="datetimeFigureOut">
              <a:rPr lang="cs-CZ" smtClean="0"/>
              <a:t>12.5.2020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47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rop.mmr.cz/cs/Vyzvy/Seznam/Vyzva-c-68-Zvysovani-kvality-a-dostupnosti-Infrast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4575" y="490330"/>
            <a:ext cx="9530038" cy="467311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Seminář pro žadatele</a:t>
            </a:r>
            <a:br>
              <a:rPr lang="cs-CZ" sz="4000" b="1" dirty="0"/>
            </a:br>
            <a:r>
              <a:rPr lang="cs-CZ" sz="4000" b="1" dirty="0"/>
              <a:t>výzva č. </a:t>
            </a:r>
            <a:r>
              <a:rPr lang="cs-CZ" sz="4000" b="1" dirty="0" smtClean="0"/>
              <a:t>5 </a:t>
            </a:r>
            <a:r>
              <a:rPr lang="cs-CZ" sz="4000" b="1" dirty="0"/>
              <a:t>– IROP </a:t>
            </a:r>
            <a:r>
              <a:rPr lang="cs-CZ" sz="4000" b="1" dirty="0" smtClean="0"/>
              <a:t>– Infrastruktura pro vzdělávání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400" b="1" dirty="0">
                <a:cs typeface="Calibri" panose="020F0502020204030204" pitchFamily="34" charset="0"/>
              </a:rPr>
              <a:t/>
            </a:r>
            <a:br>
              <a:rPr lang="cs-CZ" sz="4400" b="1" dirty="0">
                <a:cs typeface="Calibri" panose="020F0502020204030204" pitchFamily="34" charset="0"/>
              </a:rPr>
            </a:br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b="1" dirty="0"/>
              <a:t>MAS MOST </a:t>
            </a:r>
            <a:r>
              <a:rPr lang="cs-CZ" sz="4000" b="1" dirty="0" smtClean="0"/>
              <a:t>Vysočiny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2000" b="1" dirty="0" smtClean="0"/>
              <a:t>17</a:t>
            </a:r>
            <a:r>
              <a:rPr lang="cs-CZ" sz="2000" b="1" dirty="0" smtClean="0"/>
              <a:t>. 2</a:t>
            </a:r>
            <a:r>
              <a:rPr lang="cs-CZ" sz="2000" b="1" dirty="0" smtClean="0"/>
              <a:t>. </a:t>
            </a:r>
            <a:r>
              <a:rPr lang="cs-CZ" sz="2000" b="1" dirty="0" smtClean="0"/>
              <a:t>2020 </a:t>
            </a:r>
            <a:r>
              <a:rPr lang="cs-CZ" sz="2000" b="1" dirty="0"/>
              <a:t>v </a:t>
            </a:r>
            <a:r>
              <a:rPr lang="cs-CZ" sz="2000" b="1" dirty="0" smtClean="0"/>
              <a:t>9:00</a:t>
            </a: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b="1" dirty="0"/>
              <a:t>kancelář MAS MOST Vysočiny, 1. patro Jupiter clubu, Náměstí 17, Velké Meziříčí</a:t>
            </a:r>
            <a:endParaRPr lang="cs-CZ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50" y="5521880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57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DAC6E410-80A1-468A-B89B-5B8118513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5" y="5869375"/>
            <a:ext cx="6585250" cy="98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9043" y="624110"/>
            <a:ext cx="9715569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Povinné přílohy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501420" y="1341625"/>
            <a:ext cx="10003192" cy="4527750"/>
          </a:xfrm>
          <a:solidFill>
            <a:schemeClr val="bg2">
              <a:lumMod val="90000"/>
            </a:schemeClr>
          </a:solidFill>
        </p:spPr>
        <p:txBody>
          <a:bodyPr numCol="2">
            <a:noAutofit/>
          </a:bodyPr>
          <a:lstStyle/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Plná moc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Zadávací a výběrová řízení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Doklady o právní subjektivitě žadatele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Studie proveditelnosti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Doklad o prokázání právních vztahů k majetku, který je předmětem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projektu</a:t>
            </a:r>
          </a:p>
          <a:p>
            <a:pPr>
              <a:spcBef>
                <a:spcPts val="600"/>
              </a:spcBef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řízení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Žádost o stavební povolení nebo ohlášení. Případně stavební povolení nebo souhlas s provedením ohlášeného stavebního záměru, nebo veřejnoprávní smlouva nahrazující stavební povolení</a:t>
            </a:r>
          </a:p>
          <a:p>
            <a:pPr marL="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Projektová dokumentace pro vydání stavebního povolení nebo pro ohlášení stavby</a:t>
            </a:r>
          </a:p>
          <a:p>
            <a:pPr marL="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Položkový rozpočet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stavby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Čestné prohlášení o skutečném majiteli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řízení</a:t>
            </a:r>
          </a:p>
          <a:p>
            <a:pPr>
              <a:spcBef>
                <a:spcPts val="600"/>
              </a:spcBef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Výpis z Rejstříku škol a školských zařízení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81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3" y="62411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Hodnocení a výběr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411111"/>
            <a:ext cx="9662559" cy="2943175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má zajištěnou administrativní, finanční a provozní kapacitu k realizaci a udržitelnosti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Cílové hodnoty indikátorů odpovídají cílům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Minimálně 85% způsobilých výdajů projektu je zaměřeno na hlavní aktivity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Podrobné informace v příloze č. 1 – Kritéria formálního hodnocení a přijatelnosti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842052" y="1377243"/>
            <a:ext cx="9662560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Kontrola přijatelnosti a formálních náležitostí projektu - obecná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802F3667-F149-4BDD-8B43-1760F518C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3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86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262684" y="609938"/>
            <a:ext cx="8908898" cy="54186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/>
              <a:t>Kritéria věcného hodnocení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D5413C6E-4DB3-49A1-B0DE-09C94ACD2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91478"/>
            <a:ext cx="8915400" cy="1841579"/>
          </a:xfrm>
        </p:spPr>
        <p:txBody>
          <a:bodyPr>
            <a:norm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Preferenční kritéria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– při bodové shodě projektů budou rozhodovat o pořadí přidělené body za tato kritéria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Detailní informace v Příloze č. 2 Výzvy: Kritéria věcného hodnocení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aoblený obdélník 4">
            <a:extLst>
              <a:ext uri="{FF2B5EF4-FFF2-40B4-BE49-F238E27FC236}">
                <a16:creationId xmlns="" xmlns:a16="http://schemas.microsoft.com/office/drawing/2014/main" id="{BD307FBA-9A71-44D5-BE84-E370283FCBAB}"/>
              </a:ext>
            </a:extLst>
          </p:cNvPr>
          <p:cNvSpPr/>
          <p:nvPr/>
        </p:nvSpPr>
        <p:spPr>
          <a:xfrm>
            <a:off x="2262684" y="4020542"/>
            <a:ext cx="9562669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Projekt úspěšně projde věcným hodnocením, když získá minimálně </a:t>
            </a:r>
            <a:r>
              <a:rPr lang="cs-CZ" b="1" dirty="0" smtClean="0"/>
              <a:t>25</a:t>
            </a:r>
            <a:r>
              <a:rPr lang="cs-CZ" b="1" dirty="0" smtClean="0"/>
              <a:t> </a:t>
            </a:r>
            <a:r>
              <a:rPr lang="cs-CZ" b="1" dirty="0"/>
              <a:t>bodů ze </a:t>
            </a:r>
            <a:r>
              <a:rPr lang="cs-CZ" b="1" dirty="0" smtClean="0"/>
              <a:t>50</a:t>
            </a:r>
            <a:r>
              <a:rPr lang="cs-CZ" dirty="0"/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84EAA18C-0E7B-49F3-85B6-53403343B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52535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823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220DBF46-5DB7-4872-9C0F-33954827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6522"/>
            <a:ext cx="8915400" cy="4120164"/>
          </a:xfrm>
        </p:spPr>
        <p:txBody>
          <a:bodyPr>
            <a:normAutofit/>
          </a:bodyPr>
          <a:lstStyle/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Realizace projektu nesmí být ukončena před podáním žádosti o podporu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Etapy projektu mohou být minimálně 3 měsíce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Postupovat v souladu se specifickými a obecnými pravidly pro žadatele a příjemce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Žádost o podporu finalizovat a podat v MS2014+ dříve než poslední den před ukončením příjmu žádostí ve výzvě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Projekt musí být předložen do správné výzvy a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podvýzvy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MAS MOST Vysočiny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Doložit všechny povinné přílohy a u nerelevantních příloh uvést, že příloha není pro projekt relevantní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Jednoznačně vymezovat způsobilé výdaje projektu, rozdělení na hlavní (min.</a:t>
            </a:r>
          </a:p>
          <a:p>
            <a:pPr marL="0" indent="0">
              <a:buNone/>
            </a:pP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     85%) a vedlejší (max. 15%) aktivity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F3F4A873-9C8C-41EE-9468-FB053CCA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0734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Doporučení: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57DEDFE1-A124-4BB9-B281-C5FAA4BE8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377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EBD154F9-2F9B-4B18-B4D3-1E294D72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MAS MOST Vysočiny, Náměstí 17, 594 01 Velké Meziříčí             </a:t>
            </a:r>
          </a:p>
          <a:p>
            <a:r>
              <a:rPr lang="cs-CZ" dirty="0"/>
              <a:t>JUDr. Diana </a:t>
            </a:r>
            <a:r>
              <a:rPr lang="cs-CZ" dirty="0" err="1"/>
              <a:t>Kutnerová</a:t>
            </a:r>
            <a:r>
              <a:rPr lang="cs-CZ" dirty="0"/>
              <a:t>, tel.: 566 782 013, 731 112 713, </a:t>
            </a:r>
          </a:p>
          <a:p>
            <a:pPr marL="400050" lvl="1" indent="0">
              <a:buNone/>
            </a:pPr>
            <a:r>
              <a:rPr lang="cs-CZ" dirty="0"/>
              <a:t>e-mail: info@masmost.cz                                                                        </a:t>
            </a:r>
          </a:p>
          <a:p>
            <a:r>
              <a:rPr lang="cs-CZ" dirty="0"/>
              <a:t>Mgr. Naděžda Jašová, tel.: 566 782 012, 774 493 522, </a:t>
            </a:r>
          </a:p>
          <a:p>
            <a:pPr marL="400050" lvl="1" indent="0">
              <a:buNone/>
            </a:pPr>
            <a:r>
              <a:rPr lang="cs-CZ" dirty="0"/>
              <a:t>e-mail: jasova@masmost.cz 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45D6F045-8FB3-4647-B3B4-C28708FA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7540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Kontakty: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61160660-1F8F-46C1-8364-6FF0073C3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27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CB72979-2ABC-478B-A9A3-A46D4FB30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2293258"/>
            <a:ext cx="8915400" cy="4545242"/>
          </a:xfrm>
        </p:spPr>
        <p:txBody>
          <a:bodyPr/>
          <a:lstStyle/>
          <a:p>
            <a:r>
              <a:rPr lang="cs-CZ" sz="1600" b="1" dirty="0"/>
              <a:t>Termíny:</a:t>
            </a:r>
            <a:r>
              <a:rPr lang="cs-CZ" sz="1600" dirty="0"/>
              <a:t> vyhlášení a zpřístupnění        </a:t>
            </a:r>
            <a:r>
              <a:rPr lang="cs-CZ" sz="1600" dirty="0" smtClean="0"/>
              <a:t>3.2.2020 14:00:00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		       ukončení příjmu žádostí       </a:t>
            </a:r>
            <a:r>
              <a:rPr lang="cs-CZ" sz="1600" dirty="0" smtClean="0"/>
              <a:t>6.3.2020 14:00:00</a:t>
            </a:r>
            <a:endParaRPr lang="cs-CZ" sz="1600" dirty="0"/>
          </a:p>
          <a:p>
            <a:r>
              <a:rPr lang="cs-CZ" sz="1600" b="1" dirty="0"/>
              <a:t>Realizace projektů:                                </a:t>
            </a:r>
            <a:r>
              <a:rPr lang="cs-CZ" sz="1600" dirty="0"/>
              <a:t>1. 1. 2014 – </a:t>
            </a:r>
            <a:r>
              <a:rPr lang="cs-CZ" sz="1600" dirty="0" smtClean="0"/>
              <a:t>15</a:t>
            </a:r>
            <a:r>
              <a:rPr lang="cs-CZ" sz="1600" dirty="0" smtClean="0"/>
              <a:t>.10. 2020</a:t>
            </a:r>
            <a:endParaRPr lang="cs-CZ" sz="1600" dirty="0"/>
          </a:p>
          <a:p>
            <a:pPr marL="400050" lvl="1" indent="0">
              <a:buNone/>
            </a:pPr>
            <a:r>
              <a:rPr lang="cs-CZ" sz="1400" dirty="0"/>
              <a:t>- realizace projektů nesmí být ukončena před podáním žádosti</a:t>
            </a:r>
          </a:p>
          <a:p>
            <a:r>
              <a:rPr lang="cs-CZ" sz="1600" b="1" dirty="0"/>
              <a:t>Kolová výzva: </a:t>
            </a:r>
            <a:r>
              <a:rPr lang="cs-CZ" sz="1600" dirty="0"/>
              <a:t>vyhodnocení po uzavření</a:t>
            </a:r>
          </a:p>
          <a:p>
            <a:r>
              <a:rPr lang="cs-CZ" sz="1600" b="1" dirty="0"/>
              <a:t>Alokace:                                       </a:t>
            </a:r>
            <a:r>
              <a:rPr lang="cs-CZ" sz="1600" dirty="0" smtClean="0"/>
              <a:t>1.072.070,00 </a:t>
            </a:r>
            <a:r>
              <a:rPr lang="cs-CZ" sz="1600" dirty="0"/>
              <a:t>Kč</a:t>
            </a:r>
          </a:p>
          <a:p>
            <a:r>
              <a:rPr lang="cs-CZ" sz="1600" b="1" dirty="0"/>
              <a:t>Celkové způsobilé výdaje: </a:t>
            </a:r>
            <a:r>
              <a:rPr lang="cs-CZ" sz="1600" dirty="0"/>
              <a:t>min. 200.000 Kč   max. </a:t>
            </a:r>
            <a:r>
              <a:rPr lang="cs-CZ" sz="1600" dirty="0"/>
              <a:t>1.072.070,00 Kč</a:t>
            </a:r>
          </a:p>
          <a:p>
            <a:r>
              <a:rPr lang="cs-CZ" b="1" dirty="0" smtClean="0"/>
              <a:t>Financování </a:t>
            </a:r>
            <a:r>
              <a:rPr lang="cs-CZ" b="1" dirty="0"/>
              <a:t>ex-post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BE47B5C8-BCB8-45FA-B349-6040616FC409}"/>
              </a:ext>
            </a:extLst>
          </p:cNvPr>
          <p:cNvSpPr/>
          <p:nvPr/>
        </p:nvSpPr>
        <p:spPr>
          <a:xfrm>
            <a:off x="2585499" y="390939"/>
            <a:ext cx="8911687" cy="171615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b="1" dirty="0"/>
              <a:t>5</a:t>
            </a:r>
            <a:r>
              <a:rPr lang="cs-CZ" sz="3600" b="1" dirty="0" smtClean="0"/>
              <a:t>. </a:t>
            </a:r>
            <a:r>
              <a:rPr lang="cs-CZ" sz="3600" b="1" dirty="0"/>
              <a:t>Výzva – </a:t>
            </a:r>
            <a:r>
              <a:rPr lang="cs-CZ" sz="3600" b="1" dirty="0"/>
              <a:t>Infrastruktura pro vzdělávání</a:t>
            </a:r>
            <a:endParaRPr lang="cs-CZ" sz="3600" b="1" dirty="0"/>
          </a:p>
        </p:txBody>
      </p:sp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3C252B2A-6C7F-4EA4-A9E5-9B9E129D2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35" y="5507366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14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12A13BDB-72C6-42E7-9508-7B2D9B86A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86" y="5871028"/>
            <a:ext cx="6604000" cy="9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0310358F-2657-45E1-9344-9524974D70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1632194"/>
              </p:ext>
            </p:extLst>
          </p:nvPr>
        </p:nvGraphicFramePr>
        <p:xfrm>
          <a:off x="2464904" y="165653"/>
          <a:ext cx="9395792" cy="913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223C0CBF-9480-48BF-A26A-0E42F2662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530" y="1140480"/>
            <a:ext cx="10482470" cy="4668862"/>
          </a:xfrm>
        </p:spPr>
        <p:txBody>
          <a:bodyPr>
            <a:normAutofit/>
          </a:bodyPr>
          <a:lstStyle/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Výzvy MAS jsou podvýzvami IROP vyhlašované ŘO MMR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nadřazené výzvy: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Integrované projekty CLLD a </a:t>
            </a:r>
            <a:r>
              <a:rPr lang="en-US" b="1" dirty="0"/>
              <a:t>č. </a:t>
            </a:r>
            <a:r>
              <a:rPr lang="en-US" b="1" dirty="0" smtClean="0"/>
              <a:t>6</a:t>
            </a:r>
            <a:r>
              <a:rPr lang="cs-CZ" b="1" dirty="0" smtClean="0"/>
              <a:t>8</a:t>
            </a:r>
            <a:r>
              <a:rPr lang="en-US" b="1" dirty="0" smtClean="0"/>
              <a:t> </a:t>
            </a:r>
            <a:r>
              <a:rPr lang="cs-CZ" sz="1400" b="1" dirty="0" smtClean="0"/>
              <a:t>(</a:t>
            </a:r>
            <a:r>
              <a:rPr lang="cs-CZ" sz="1400" b="1" dirty="0">
                <a:hlinkClick r:id="rId8"/>
              </a:rPr>
              <a:t>http://</a:t>
            </a:r>
            <a:r>
              <a:rPr lang="cs-CZ" sz="1400" b="1" dirty="0" smtClean="0">
                <a:hlinkClick r:id="rId8"/>
              </a:rPr>
              <a:t>www.irop.mmr.cz/</a:t>
            </a:r>
            <a:r>
              <a:rPr lang="cs-CZ" sz="1400" b="1" dirty="0" err="1" smtClean="0">
                <a:hlinkClick r:id="rId8"/>
              </a:rPr>
              <a:t>cs</a:t>
            </a:r>
            <a:r>
              <a:rPr lang="cs-CZ" sz="1400" b="1" dirty="0" smtClean="0">
                <a:hlinkClick r:id="rId8"/>
              </a:rPr>
              <a:t>/</a:t>
            </a:r>
            <a:r>
              <a:rPr lang="cs-CZ" sz="1400" b="1" dirty="0" err="1" smtClean="0">
                <a:hlinkClick r:id="rId8"/>
              </a:rPr>
              <a:t>Vyzvy</a:t>
            </a:r>
            <a:r>
              <a:rPr lang="cs-CZ" sz="1400" b="1" dirty="0" smtClean="0">
                <a:hlinkClick r:id="rId8"/>
              </a:rPr>
              <a:t>/Seznam/Vyzva-c-68-Zvysovani-kvality-a-dostupnosti-Infrast</a:t>
            </a:r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>
              <a:spcBef>
                <a:spcPts val="0"/>
              </a:spcBef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 pro žadatele a příjemce + přílohy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(Závazná pro všechny specifické cíle a výzvy. Žadatel se řídí platnými pravidly v den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vyhlášen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í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výzvy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Specifická pravidla pro žadatele a příjemce + přílohy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Obsahuje informace o oprávněných žadatelích, podporovaných aktivitách, způsobilých výdajích atd.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Specifická pravidla pro žadatele a příjemce výzvy č.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68,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žadatel se řídí platnými specifickými pravidly v den vyhlášení výzvy MAS.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Výzva 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č. </a:t>
            </a: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– MAS MOST Vysočiny – IROP – </a:t>
            </a:r>
            <a:r>
              <a:rPr lang="cs-CZ" b="1" dirty="0"/>
              <a:t>Infrastruktura pro vzdělávání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1 - Kritéria hodnocení formálních náležitostí a přijatelnosti.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2 - Kritéria věcného hodnocení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Interní 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postupy MAS pro IROP</a:t>
            </a:r>
          </a:p>
        </p:txBody>
      </p:sp>
    </p:spTree>
    <p:extLst>
      <p:ext uri="{BB962C8B-B14F-4D97-AF65-F5344CB8AC3E}">
        <p14:creationId xmlns:p14="http://schemas.microsoft.com/office/powerpoint/2010/main" val="399820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769B53FC-F31A-41CE-B02D-7F548FAC2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07" y="5762605"/>
            <a:ext cx="7296450" cy="109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77052EB5-E8D9-4E08-B08D-4234112A1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104" y="476844"/>
            <a:ext cx="7540486" cy="5285761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4D72C5DF-42A1-46AE-86ED-22A6FB56E7E4}"/>
              </a:ext>
            </a:extLst>
          </p:cNvPr>
          <p:cNvSpPr/>
          <p:nvPr/>
        </p:nvSpPr>
        <p:spPr>
          <a:xfrm>
            <a:off x="2160104" y="662610"/>
            <a:ext cx="2504661" cy="29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Místo realizace projektu</a:t>
            </a:r>
          </a:p>
        </p:txBody>
      </p:sp>
    </p:spTree>
    <p:extLst>
      <p:ext uri="{BB962C8B-B14F-4D97-AF65-F5344CB8AC3E}">
        <p14:creationId xmlns:p14="http://schemas.microsoft.com/office/powerpoint/2010/main" val="275753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1" y="64273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749287"/>
            <a:ext cx="9662559" cy="3751627"/>
          </a:xfrm>
          <a:solidFill>
            <a:schemeClr val="bg2">
              <a:lumMod val="9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Společné pro všechny aktivity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kraje 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, organizace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zřizované nebo zakládané 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kraji</a:t>
            </a:r>
          </a:p>
          <a:p>
            <a:pPr marL="400050" lvl="1" indent="0">
              <a:buNone/>
            </a:pP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obce, organizace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zřizované nebo zakládané obcemi                                                                                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nestátní neziskové organizace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církve, církevní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organizace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organizační složky 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státu, příspěvkové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organizace organizačních složek státu                                                                        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Aktivita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Infrastruktura základních škol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školy a školská zařízení v oblasti základního vzdělávání                                                                </a:t>
            </a: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další subjekty podílející se na realizaci vzdělávacích aktivit 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Aktivita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Infrastruktura pro zájmové a neformální vzdělávání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školy a školská zařízení v oblasti  základního vzdělávání                                                                    </a:t>
            </a: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další subjekty podílející se na realizaci vzdělávacích aktivit 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7FBBD35D-40D1-4AFD-BC1A-B5D521E2A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81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93964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1600" b="1" cap="small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1600" b="1" cap="smal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b="1" cap="small" dirty="0"/>
              <a:t>Cílové skupiny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07734" y="1749778"/>
            <a:ext cx="8896878" cy="365759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Společné pro všechny aktivity: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Osoby sociálně vyloučené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Osoby ohrožené sociálním vyloučením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Osoby se speciálními vzdělávacími potřebami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Pedagogičtí pracovníci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Pracovníci a dobrovolní pracovníci organizací působících v oblasti vzdělávání nebo asistenčních služeb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Aktivita „Infrastruktura základních škol“: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Žáci (studenti)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Aktivita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„Infrastruktura pro zájmové, neformální  vzdělávání“: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Žáci (studenti)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Děti v předškolním vzdělávání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Pracovníci a dobrovolní pracovníci organizací působících v oblasti neformálního a zájmového vzdělávání dětí a mládeže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Dospělí v dalším vzdělávání </a:t>
            </a: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B97B04C1-B54C-49F3-A43B-0EFC1305D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84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2342" y="624111"/>
            <a:ext cx="9522270" cy="5685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cap="small" dirty="0"/>
              <a:t>Věcné zaměření 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74574" y="1549244"/>
            <a:ext cx="9530038" cy="392264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Aktivita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Infrastruktura základních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škol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Aktivita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Infrastruktura pro zájmové a neformální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vzdělávání</a:t>
            </a:r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CB93D8C6-1C54-43BE-B52D-4242F2D42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2384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72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4935" y="624110"/>
            <a:ext cx="9709678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INDIKÁTORY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794934" y="1422400"/>
            <a:ext cx="9719734" cy="2006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Společné pro všechny aktivity: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50000 – počet podpořených vzdělávacích zařízení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50001 – kapacita podporovaných zařízení péče o děti nebo vzdělávacích zařízení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794934" y="3654778"/>
            <a:ext cx="9719733" cy="153725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je povinen vybrat indikátor, který odpovídá zvolené aktivitě a náplni projektu. Plánovaná hodnota indikátoru je závazná. 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Nenaplnění či překročení vykazovaného indikátoru k určenému datu jeho naplnění může vést ke krácení nebo nevyplacení dotace. Jeho neudržení po dobu udržitelnosti může mít charakter porušení rozpočtové kázně s následkem finanční sankce.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CE601544-01E5-46D1-89A6-98EB657DE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92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55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4312" y="438579"/>
            <a:ext cx="9877778" cy="10191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chemeClr val="bg1"/>
                </a:solidFill>
              </a:rPr>
              <a:t>Způsobilé výdaje na aktivity projektu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67556" y="1524000"/>
            <a:ext cx="10024533" cy="411391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Aktivita Infrastruktura základních škol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- stavby a stavební práce spojené s výstavbou infrastruktury základních škol včetně vybudování přípojky pro přivedení inženýrských sítí;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- rekonstrukce a stavební úpravy stávající infrastruktury (včetně zabezpečení bezbariérovosti dle vyhlášky č. 398/2009 Sb.);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- pořízení vybavení budov a učeben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; pořízení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kompenzačních pomůcek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; 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zajištění vnitřní konektivity školy a připojení k internetu.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Podpora může být poskytnuta na podporu infrastruktury škol a školských zařízení pro základní vzdělávání podle zákona č. 561/2004 Sb., školský zákon, ve znění pozdějších předpisů, zapsaných v Rejstříku škol a školských zařízení k datu vyhlášení výzvy MAS ve vazbě na: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- klíčové kompetence (komunikace v cizích jazycích, práce s digitálními technologiemi, přírodní vědy, technické a řemeslné obory);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- budování bezbariérovosti škol.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Projektové záměry musí být v souladu s Místním akčním plánem vzdělávání.                    </a:t>
            </a:r>
            <a:endParaRPr lang="cs-CZ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Aktivita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Infrastruktura pro zájmové a neformální vzdělávání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- přístavby, nástavby a stavební práce spojené s vybudováním infrastruktury pro zájmové a neformální vzdělávání;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- rekonstrukce a stavební úpravy stávající infrastruktury (včetně zabezpečení bezbariérovosti dle vyhlášky č. 398/2009 Sb.);                                                                                                   - pořízení vybavení budov a učeben.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Podpora může být poskytnuta pouze ve vazbě na klíčové kompetence (komunikace v cizích jazycích, práce s digitálními technologiemi, přírodní vědy, technické a řemeslné obory).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- Projektové záměry musí být v souladu s Místním akčním plánem vzdělávání nebo s Krajským akčním plánem vzdělávání. </a:t>
            </a:r>
            <a:endParaRPr lang="cs-CZ" sz="1200" dirty="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84A72819-7CB1-495D-B86C-A8D8F3520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47894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1479</TotalTime>
  <Words>931</Words>
  <Application>Microsoft Office PowerPoint</Application>
  <PresentationFormat>Vlastní</PresentationFormat>
  <Paragraphs>115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Stébla</vt:lpstr>
      <vt:lpstr>Seminář pro žadatele výzva č. 5 – IROP – Infrastruktura pro vzdělávání   MAS MOST Vysočiny  17. 2. 2020 v 9:00 kancelář MAS MOST Vysočiny, 1. patro Jupiter clubu, Náměstí 17, Velké Meziříčí</vt:lpstr>
      <vt:lpstr>Prezentace aplikace PowerPoint</vt:lpstr>
      <vt:lpstr>Prezentace aplikace PowerPoint</vt:lpstr>
      <vt:lpstr>Prezentace aplikace PowerPoint</vt:lpstr>
      <vt:lpstr>Oprávnění žadatelé</vt:lpstr>
      <vt:lpstr> Cílové skupiny</vt:lpstr>
      <vt:lpstr>Věcné zaměření </vt:lpstr>
      <vt:lpstr>INDIKÁTORY</vt:lpstr>
      <vt:lpstr>Způsobilé výdaje na aktivity projektu</vt:lpstr>
      <vt:lpstr>Povinné přílohy</vt:lpstr>
      <vt:lpstr>Hodnocení a výběr projektů</vt:lpstr>
      <vt:lpstr>Prezentace aplikace PowerPoint</vt:lpstr>
      <vt:lpstr>Doporučení:</vt:lpstr>
      <vt:lpstr>Kontakty: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Mikroregion Velkomeziříčsko</dc:title>
  <dc:creator>uzivatel</dc:creator>
  <cp:lastModifiedBy>Kutnerova</cp:lastModifiedBy>
  <cp:revision>127</cp:revision>
  <cp:lastPrinted>2018-07-12T09:48:04Z</cp:lastPrinted>
  <dcterms:created xsi:type="dcterms:W3CDTF">2016-06-21T08:51:22Z</dcterms:created>
  <dcterms:modified xsi:type="dcterms:W3CDTF">2020-05-12T09:13:48Z</dcterms:modified>
</cp:coreProperties>
</file>