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sldIdLst>
    <p:sldId id="256" r:id="rId2"/>
    <p:sldId id="309" r:id="rId3"/>
    <p:sldId id="307" r:id="rId4"/>
    <p:sldId id="311" r:id="rId5"/>
    <p:sldId id="316" r:id="rId6"/>
    <p:sldId id="259" r:id="rId7"/>
    <p:sldId id="258" r:id="rId8"/>
    <p:sldId id="274" r:id="rId9"/>
    <p:sldId id="262" r:id="rId10"/>
    <p:sldId id="313" r:id="rId11"/>
    <p:sldId id="275" r:id="rId12"/>
    <p:sldId id="276" r:id="rId13"/>
    <p:sldId id="315" r:id="rId14"/>
    <p:sldId id="314" r:id="rId15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  <a:srgbClr val="06F4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5E5153-D258-443B-B6A2-DD5BF2A08F1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41EACF6-8476-4494-B033-9028ABE839E1}">
      <dgm:prSet/>
      <dgm:spPr>
        <a:solidFill>
          <a:schemeClr val="tx2"/>
        </a:solidFill>
      </dgm:spPr>
      <dgm:t>
        <a:bodyPr/>
        <a:lstStyle/>
        <a:p>
          <a:r>
            <a:rPr lang="cs-CZ" b="1" dirty="0"/>
            <a:t>Dokumenty k výzvě:</a:t>
          </a:r>
          <a:endParaRPr lang="cs-CZ" dirty="0"/>
        </a:p>
      </dgm:t>
    </dgm:pt>
    <dgm:pt modelId="{02B13A95-773D-4CE8-A2E8-B46C6EF2ED8D}" type="parTrans" cxnId="{0F2D6A7A-C136-4E33-870B-0B739B8A1DB7}">
      <dgm:prSet/>
      <dgm:spPr/>
      <dgm:t>
        <a:bodyPr/>
        <a:lstStyle/>
        <a:p>
          <a:endParaRPr lang="cs-CZ"/>
        </a:p>
      </dgm:t>
    </dgm:pt>
    <dgm:pt modelId="{1A307BBD-23E0-4091-9E8C-3A1B0925ED8C}" type="sibTrans" cxnId="{0F2D6A7A-C136-4E33-870B-0B739B8A1DB7}">
      <dgm:prSet/>
      <dgm:spPr/>
      <dgm:t>
        <a:bodyPr/>
        <a:lstStyle/>
        <a:p>
          <a:endParaRPr lang="cs-CZ"/>
        </a:p>
      </dgm:t>
    </dgm:pt>
    <dgm:pt modelId="{B43F2C45-A113-4181-A3EB-25ECE9F085A2}" type="pres">
      <dgm:prSet presAssocID="{CC5E5153-D258-443B-B6A2-DD5BF2A08F10}" presName="linear" presStyleCnt="0">
        <dgm:presLayoutVars>
          <dgm:animLvl val="lvl"/>
          <dgm:resizeHandles val="exact"/>
        </dgm:presLayoutVars>
      </dgm:prSet>
      <dgm:spPr/>
    </dgm:pt>
    <dgm:pt modelId="{92EDC7D2-9530-4DFF-8734-137DA654575B}" type="pres">
      <dgm:prSet presAssocID="{B41EACF6-8476-4494-B033-9028ABE839E1}" presName="parentText" presStyleLbl="node1" presStyleIdx="0" presStyleCnt="1">
        <dgm:presLayoutVars>
          <dgm:chMax val="0"/>
          <dgm:bulletEnabled val="1"/>
        </dgm:presLayoutVars>
      </dgm:prSet>
      <dgm:spPr>
        <a:prstGeom prst="rect">
          <a:avLst/>
        </a:prstGeom>
      </dgm:spPr>
    </dgm:pt>
  </dgm:ptLst>
  <dgm:cxnLst>
    <dgm:cxn modelId="{40429835-B4E9-4D00-86C1-DC6659DB7506}" type="presOf" srcId="{CC5E5153-D258-443B-B6A2-DD5BF2A08F10}" destId="{B43F2C45-A113-4181-A3EB-25ECE9F085A2}" srcOrd="0" destOrd="0" presId="urn:microsoft.com/office/officeart/2005/8/layout/vList2"/>
    <dgm:cxn modelId="{0F2D6A7A-C136-4E33-870B-0B739B8A1DB7}" srcId="{CC5E5153-D258-443B-B6A2-DD5BF2A08F10}" destId="{B41EACF6-8476-4494-B033-9028ABE839E1}" srcOrd="0" destOrd="0" parTransId="{02B13A95-773D-4CE8-A2E8-B46C6EF2ED8D}" sibTransId="{1A307BBD-23E0-4091-9E8C-3A1B0925ED8C}"/>
    <dgm:cxn modelId="{9BEBC1BD-F086-4585-A171-71F9ED320634}" type="presOf" srcId="{B41EACF6-8476-4494-B033-9028ABE839E1}" destId="{92EDC7D2-9530-4DFF-8734-137DA654575B}" srcOrd="0" destOrd="0" presId="urn:microsoft.com/office/officeart/2005/8/layout/vList2"/>
    <dgm:cxn modelId="{C219E4FF-10DB-460D-B98D-F1CF535EB463}" type="presParOf" srcId="{B43F2C45-A113-4181-A3EB-25ECE9F085A2}" destId="{92EDC7D2-9530-4DFF-8734-137DA654575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EDC7D2-9530-4DFF-8734-137DA654575B}">
      <dsp:nvSpPr>
        <dsp:cNvPr id="0" name=""/>
        <dsp:cNvSpPr/>
      </dsp:nvSpPr>
      <dsp:spPr>
        <a:xfrm>
          <a:off x="0" y="2026"/>
          <a:ext cx="9395792" cy="909089"/>
        </a:xfrm>
        <a:prstGeom prst="rect">
          <a:avLst/>
        </a:prstGeom>
        <a:solidFill>
          <a:schemeClr val="tx2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b="1" kern="1200" dirty="0"/>
            <a:t>Dokumenty k výzvě:</a:t>
          </a:r>
          <a:endParaRPr lang="cs-CZ" sz="4200" kern="1200" dirty="0"/>
        </a:p>
      </dsp:txBody>
      <dsp:txXfrm>
        <a:off x="0" y="2026"/>
        <a:ext cx="9395792" cy="9090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15.06.2020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227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15.06.2020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840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15.06.2020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6275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15.06.2020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085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15.06.2020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503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15.06.2020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6016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15.06.2020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0280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15.06.2020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051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15.06.2020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4900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15.06.2020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43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15.06.2020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8725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15.06.2020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760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15.06.2020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837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15.06.2020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15.06.2020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581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15.06.2020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818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1FF36-CABB-473B-B6F3-8CCA7F776F0A}" type="datetimeFigureOut">
              <a:rPr lang="cs-CZ" smtClean="0"/>
              <a:t>15.06.2020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471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kutnerov&#225;@masmost.cz" TargetMode="External"/><Relationship Id="rId2" Type="http://schemas.openxmlformats.org/officeDocument/2006/relationships/hyperlink" Target="mailto:info@masmost.cz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jasova@masmost.cz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irop.mmr.cz/cs/vyzvy/seznam/vyzva-c-65-socialni-podnikani-integrovane-projekty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74575" y="490330"/>
            <a:ext cx="9530038" cy="4673110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Seminář pro žadatele</a:t>
            </a:r>
            <a:br>
              <a:rPr lang="cs-CZ" sz="4000" b="1" dirty="0"/>
            </a:br>
            <a:br>
              <a:rPr lang="cs-CZ" sz="4000" b="1" dirty="0"/>
            </a:br>
            <a:r>
              <a:rPr lang="cs-CZ" sz="4000" b="1" dirty="0"/>
              <a:t>výzva č. 6 – IROP – Podpora sociálního podnikání</a:t>
            </a:r>
            <a:br>
              <a:rPr lang="cs-CZ" sz="4000" b="1" dirty="0"/>
            </a:br>
            <a:br>
              <a:rPr lang="cs-CZ" sz="4400" b="1" dirty="0">
                <a:cs typeface="Calibri" panose="020F0502020204030204" pitchFamily="34" charset="0"/>
              </a:rPr>
            </a:br>
            <a:r>
              <a:rPr lang="cs-CZ" sz="4000" b="1" dirty="0"/>
              <a:t>MAS MOST Vysočiny</a:t>
            </a:r>
            <a:br>
              <a:rPr lang="cs-CZ" sz="4000" b="1" dirty="0"/>
            </a:br>
            <a:br>
              <a:rPr lang="cs-CZ" sz="4000" b="1" dirty="0"/>
            </a:br>
            <a:r>
              <a:rPr lang="cs-CZ" sz="2000" b="1" dirty="0"/>
              <a:t>15. 6. 2020 v 9:00</a:t>
            </a:r>
            <a:br>
              <a:rPr lang="cs-CZ" sz="2000" b="1" dirty="0"/>
            </a:br>
            <a:r>
              <a:rPr lang="cs-CZ" sz="2000" b="1" dirty="0"/>
              <a:t>kancelář MAS MOST Vysočiny, 1. patro Jupiter clubu, Náměstí 17, Velké Meziříčí</a:t>
            </a:r>
            <a:endParaRPr lang="cs-CZ" sz="4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50" y="5521880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5575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DAC6E410-80A1-468A-B89B-5B8118513F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5" y="5869375"/>
            <a:ext cx="6585250" cy="98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89043" y="624110"/>
            <a:ext cx="9715569" cy="57251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800" b="1" dirty="0"/>
              <a:t>Povinné přílohy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501420" y="1341625"/>
            <a:ext cx="10003192" cy="3885468"/>
          </a:xfrm>
          <a:solidFill>
            <a:schemeClr val="bg2">
              <a:lumMod val="90000"/>
            </a:schemeClr>
          </a:solidFill>
        </p:spPr>
        <p:txBody>
          <a:bodyPr numCol="2">
            <a:noAutofit/>
          </a:bodyPr>
          <a:lstStyle/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Plná moc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Zadávací a výběrová řízení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Doklady o právní subjektivitě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Doklad o prokázání právních vztahů k majetku, který je předmětem projektu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Podnikatelský plán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Územní rozhodnutí nebo územní souhlas nebo veřejnoprávní smlouva nahrazující územní řízení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Žádost o stavební povolení nebo ohlášení, případně stavební povolení nebo souhlas s provedením ohlášeného stavebního záměru nebo veřejnoprávní smlouva nahrazující stavební povolení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Projektová dokumentace pro vydání stavebního povolení nebo pro ohlášení stavby.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Položkový rozpočet stavby</a:t>
            </a:r>
          </a:p>
          <a:p>
            <a:pPr>
              <a:spcBef>
                <a:spcPts val="60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Výpis z rejstříku trestů - příloha zrušena</a:t>
            </a:r>
          </a:p>
          <a:p>
            <a:pPr>
              <a:spcBef>
                <a:spcPts val="60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Doklady potvrzující, že OSVČ spadá do cílové skupiny</a:t>
            </a:r>
          </a:p>
          <a:p>
            <a:pPr>
              <a:spcBef>
                <a:spcPts val="60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Čestné prohlášení o skutečném majiteli</a:t>
            </a:r>
          </a:p>
          <a:p>
            <a:pPr>
              <a:spcBef>
                <a:spcPts val="600"/>
              </a:spcBef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815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2053" y="624110"/>
            <a:ext cx="9662560" cy="57251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400" b="1" dirty="0"/>
              <a:t>Hodnocení a výběr projektů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42052" y="1411111"/>
            <a:ext cx="9662559" cy="2943175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Žadatel má zajištěnou administrativní, finanční a provozní kapacitu k realizaci a udržitelnosti projektu.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Cílové hodnoty indikátorů odpovídají cílům projektu.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Minimálně 85% způsobilých výdajů projektu je zaměřeno na hlavní aktivity projektu.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Podrobné informace v příloze č. 1 – Kritéria hodnocení formálních náležitostí a přijatelnosti</a:t>
            </a:r>
          </a:p>
          <a:p>
            <a:pPr marL="0" indent="0">
              <a:buNone/>
            </a:pP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1842052" y="1377243"/>
            <a:ext cx="9662560" cy="4572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Kontrola přijatelnosti a formálních náležitostí projektu - obecná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02F3667-F149-4BDD-8B43-1760F518C2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3" y="5623849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7866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262684" y="609938"/>
            <a:ext cx="8908898" cy="54186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b="1" dirty="0"/>
              <a:t>Kritéria věcného hodnocení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5413C6E-4DB3-49A1-B0DE-09C94ACD2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91478"/>
            <a:ext cx="8915400" cy="1841579"/>
          </a:xfrm>
        </p:spPr>
        <p:txBody>
          <a:bodyPr>
            <a:normAutofit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Preferenční kritéria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– při bodové shodě projektů budou rozhodovat o pořadí přidělené body za tato kritéria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Detailní informace v Příloze č. 2 Výzvy: Kritéria věcného hodnocení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10" name="Zaoblený obdélník 4">
            <a:extLst>
              <a:ext uri="{FF2B5EF4-FFF2-40B4-BE49-F238E27FC236}">
                <a16:creationId xmlns:a16="http://schemas.microsoft.com/office/drawing/2014/main" id="{BD307FBA-9A71-44D5-BE84-E370283FCBAB}"/>
              </a:ext>
            </a:extLst>
          </p:cNvPr>
          <p:cNvSpPr/>
          <p:nvPr/>
        </p:nvSpPr>
        <p:spPr>
          <a:xfrm>
            <a:off x="2262684" y="4020542"/>
            <a:ext cx="9562669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Projekt úspěšně projde věcným hodnocením, když získá minimálně 25 bodů ze 50</a:t>
            </a:r>
            <a:r>
              <a:rPr lang="cs-CZ" dirty="0"/>
              <a:t>.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4EAA18C-0E7B-49F3-85B6-53403343B5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4" y="5652535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9823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0DBF46-5DB7-4872-9C0F-339548276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56522"/>
            <a:ext cx="8915400" cy="4120164"/>
          </a:xfrm>
        </p:spPr>
        <p:txBody>
          <a:bodyPr>
            <a:normAutofit/>
          </a:bodyPr>
          <a:lstStyle/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Realizace projektu nesmí být ukončena před podáním žádosti o podporu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Etapy projektu mohou být minimálně 3 měsíce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Postupovat v souladu se specifickými a obecnými pravidly pro žadatele a příjemce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Žádost o podporu finalizovat a podat v MS2014+ dříve než poslední den před ukončením příjmu žádostí ve výzvě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Projekt musí být předložen do správné výzvy a </a:t>
            </a:r>
            <a:r>
              <a:rPr lang="cs-CZ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podvýzvy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 MAS MOST Vysočiny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Doložit všechny povinné přílohy a u nerelevantních příloh uvést, že příloha není pro projekt relevantní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Jednoznačně vymezovat způsobilé výdaje projektu, rozdělení na hlavní (min.</a:t>
            </a:r>
          </a:p>
          <a:p>
            <a:pPr marL="0" indent="0">
              <a:buNone/>
            </a:pP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      85%) a vedlejší (max. 15%) aktivity</a:t>
            </a:r>
          </a:p>
          <a:p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F4A873-9C8C-41EE-9468-FB053CCAD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807347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/>
              <a:t>Doporučení: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7DEDFE1-A124-4BB9-B281-C5FAA4BE87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4" y="5638021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2377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D154F9-2F9B-4B18-B4D3-1E294D72C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MAS MOST Vysočiny, Náměstí 17, 594 01 Velké Meziříčí             </a:t>
            </a:r>
          </a:p>
          <a:p>
            <a:r>
              <a:rPr lang="cs-CZ" dirty="0"/>
              <a:t>JUDr. Diana </a:t>
            </a:r>
            <a:r>
              <a:rPr lang="cs-CZ" dirty="0" err="1"/>
              <a:t>Kutnerová</a:t>
            </a:r>
            <a:r>
              <a:rPr lang="cs-CZ" dirty="0"/>
              <a:t>, tel.: 566 782 013, 731 112 713, </a:t>
            </a:r>
          </a:p>
          <a:p>
            <a:pPr marL="400050" lvl="1" indent="0">
              <a:buNone/>
            </a:pPr>
            <a:r>
              <a:rPr lang="cs-CZ" dirty="0"/>
              <a:t>e-mail: </a:t>
            </a:r>
            <a:r>
              <a:rPr lang="cs-CZ" dirty="0">
                <a:hlinkClick r:id="rId2"/>
              </a:rPr>
              <a:t>info@masmost.cz</a:t>
            </a:r>
            <a:r>
              <a:rPr lang="cs-CZ" dirty="0"/>
              <a:t>, </a:t>
            </a:r>
            <a:r>
              <a:rPr lang="cs-CZ" dirty="0">
                <a:hlinkClick r:id="rId3"/>
              </a:rPr>
              <a:t>kutnerová@masmost.cz</a:t>
            </a:r>
            <a:r>
              <a:rPr lang="cs-CZ" dirty="0"/>
              <a:t>	                                                                        </a:t>
            </a:r>
          </a:p>
          <a:p>
            <a:r>
              <a:rPr lang="cs-CZ" dirty="0"/>
              <a:t>Mgr. Naděžda Jašová, tel.: 566 782 012, 774 493 522, </a:t>
            </a:r>
          </a:p>
          <a:p>
            <a:pPr marL="400050" lvl="1" indent="0">
              <a:buNone/>
            </a:pPr>
            <a:r>
              <a:rPr lang="cs-CZ" dirty="0"/>
              <a:t>e-mail</a:t>
            </a:r>
            <a:r>
              <a:rPr lang="cs-CZ"/>
              <a:t>: </a:t>
            </a:r>
            <a:r>
              <a:rPr lang="cs-CZ">
                <a:hlinkClick r:id="rId4"/>
              </a:rPr>
              <a:t>jasova@masmost.cz</a:t>
            </a:r>
            <a:endParaRPr lang="cs-CZ"/>
          </a:p>
          <a:p>
            <a:pPr marL="400050" lvl="1" indent="0">
              <a:buNone/>
            </a:pPr>
            <a:r>
              <a:rPr lang="cs-CZ"/>
              <a:t> </a:t>
            </a:r>
            <a:endParaRPr lang="cs-CZ" dirty="0"/>
          </a:p>
          <a:p>
            <a:pPr marL="400050" lvl="1" indent="0">
              <a:buNone/>
            </a:pPr>
            <a:endParaRPr lang="cs-CZ" dirty="0"/>
          </a:p>
          <a:p>
            <a:pPr marL="400050" lvl="1" indent="0">
              <a:buNone/>
            </a:pPr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5D6F045-8FB3-4647-B3B4-C28708FA9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75406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/>
              <a:t>Kontakty: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61160660-1F8F-46C1-8364-6FF0073C35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4" y="5638021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9278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B72979-2ABC-478B-A9A3-A46D4FB30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5499" y="2293258"/>
            <a:ext cx="8915400" cy="4545242"/>
          </a:xfrm>
        </p:spPr>
        <p:txBody>
          <a:bodyPr/>
          <a:lstStyle/>
          <a:p>
            <a:r>
              <a:rPr lang="cs-CZ" sz="1600" b="1" dirty="0"/>
              <a:t>Termíny:</a:t>
            </a:r>
            <a:r>
              <a:rPr lang="cs-CZ" sz="1600" dirty="0"/>
              <a:t> vyhlášení a zpřístupnění        7.5.2020 12:00:00</a:t>
            </a:r>
          </a:p>
          <a:p>
            <a:r>
              <a:rPr lang="cs-CZ" sz="1600" dirty="0"/>
              <a:t>		       ukončení příjmu žádostí       3.7.2020 23:00:00</a:t>
            </a:r>
          </a:p>
          <a:p>
            <a:r>
              <a:rPr lang="cs-CZ" sz="1600" b="1" dirty="0"/>
              <a:t>Realizace projektů:                               </a:t>
            </a:r>
            <a:r>
              <a:rPr lang="cs-CZ" sz="1600" dirty="0"/>
              <a:t>1. 1. 2014 – 31. 12. 2021</a:t>
            </a:r>
          </a:p>
          <a:p>
            <a:pPr marL="400050" lvl="1" indent="0">
              <a:buNone/>
            </a:pPr>
            <a:r>
              <a:rPr lang="cs-CZ" sz="1400" dirty="0"/>
              <a:t>- realizace projektů nesmí být ukončena před podáním žádosti</a:t>
            </a:r>
          </a:p>
          <a:p>
            <a:r>
              <a:rPr lang="cs-CZ" sz="1600" b="1" dirty="0"/>
              <a:t>Kolová výzva: </a:t>
            </a:r>
            <a:r>
              <a:rPr lang="cs-CZ" sz="1600" dirty="0"/>
              <a:t>vyhodnocení po uzavření</a:t>
            </a:r>
          </a:p>
          <a:p>
            <a:r>
              <a:rPr lang="cs-CZ" sz="1600" b="1" dirty="0"/>
              <a:t>Alokace:                                       	</a:t>
            </a:r>
            <a:r>
              <a:rPr lang="cs-CZ" sz="1600" dirty="0"/>
              <a:t>4.789.810,00 Kč</a:t>
            </a:r>
          </a:p>
          <a:p>
            <a:r>
              <a:rPr lang="cs-CZ" sz="1600" b="1" dirty="0"/>
              <a:t>Celkové způsobilé výdaje: 		</a:t>
            </a:r>
            <a:r>
              <a:rPr lang="cs-CZ" sz="1600" dirty="0"/>
              <a:t>min. 500.000,00 Kč,   max. 4.789.810,00 Kč</a:t>
            </a:r>
          </a:p>
          <a:p>
            <a:r>
              <a:rPr lang="cs-CZ" b="1" dirty="0"/>
              <a:t>Financování ex-post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BE47B5C8-BCB8-45FA-B349-6040616FC409}"/>
              </a:ext>
            </a:extLst>
          </p:cNvPr>
          <p:cNvSpPr/>
          <p:nvPr/>
        </p:nvSpPr>
        <p:spPr>
          <a:xfrm>
            <a:off x="2585499" y="390939"/>
            <a:ext cx="8911687" cy="1716157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3600" b="1" dirty="0"/>
              <a:t>6. Výzva – Podpora sociálního podnikání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3C252B2A-6C7F-4EA4-A9E5-9B9E129D27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35" y="5507366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9145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12A13BDB-72C6-42E7-9508-7B2D9B86A0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86" y="5871028"/>
            <a:ext cx="6604000" cy="991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310358F-2657-45E1-9344-9524974D70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1632194"/>
              </p:ext>
            </p:extLst>
          </p:nvPr>
        </p:nvGraphicFramePr>
        <p:xfrm>
          <a:off x="2464904" y="165653"/>
          <a:ext cx="9395792" cy="913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3C0CBF-9480-48BF-A26A-0E42F2662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9530" y="1140480"/>
            <a:ext cx="10482470" cy="4668862"/>
          </a:xfrm>
        </p:spPr>
        <p:txBody>
          <a:bodyPr>
            <a:normAutofit/>
          </a:bodyPr>
          <a:lstStyle/>
          <a:p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Výzvy MAS jsou podvýzvami IROP vyhlašované ŘO MMR 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nadřazené výzvy: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Integrované projekty CLLD a </a:t>
            </a:r>
            <a:r>
              <a:rPr lang="en-US" b="1" dirty="0"/>
              <a:t>č. 6</a:t>
            </a:r>
            <a:r>
              <a:rPr lang="cs-CZ" b="1" dirty="0"/>
              <a:t>5</a:t>
            </a:r>
            <a:r>
              <a:rPr lang="en-US" b="1" dirty="0"/>
              <a:t> </a:t>
            </a:r>
            <a:r>
              <a:rPr lang="cs-CZ" sz="1400" b="1" dirty="0"/>
              <a:t>(</a:t>
            </a:r>
            <a:r>
              <a:rPr lang="cs-CZ" sz="1400" b="1" dirty="0">
                <a:hlinkClick r:id="rId8"/>
              </a:rPr>
              <a:t>https://irop.mmr.cz/</a:t>
            </a:r>
            <a:r>
              <a:rPr lang="cs-CZ" sz="1400" b="1" dirty="0" err="1">
                <a:hlinkClick r:id="rId8"/>
              </a:rPr>
              <a:t>cs</a:t>
            </a:r>
            <a:r>
              <a:rPr lang="cs-CZ" sz="1400" b="1" dirty="0">
                <a:hlinkClick r:id="rId8"/>
              </a:rPr>
              <a:t>/</a:t>
            </a:r>
            <a:r>
              <a:rPr lang="cs-CZ" sz="1400" b="1" dirty="0" err="1">
                <a:hlinkClick r:id="rId8"/>
              </a:rPr>
              <a:t>vyzvy</a:t>
            </a:r>
            <a:r>
              <a:rPr lang="cs-CZ" sz="1400" b="1" dirty="0">
                <a:hlinkClick r:id="rId8"/>
              </a:rPr>
              <a:t>/seznam/vyzva-c-65-socialni-podnikani-integrovane-projekty</a:t>
            </a:r>
            <a:r>
              <a:rPr lang="cs-CZ" sz="1400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85750">
              <a:spcBef>
                <a:spcPts val="0"/>
              </a:spcBef>
            </a:pP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Obecná pravidla pro žadatele a příjemce + přílohy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(Závazná pro všechny specifické cíle a výzvy. Žadatel se řídí platnými pravidly v den vyhlášení výzvy.)</a:t>
            </a:r>
          </a:p>
          <a:p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Specifická pravidla pro žadatele a příjemce + přílohy</a:t>
            </a:r>
          </a:p>
          <a:p>
            <a:pPr lvl="1">
              <a:spcBef>
                <a:spcPts val="60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Obsahuje informace o oprávněných žadatelích, podporovaných aktivitách, způsobilých výdajích atd.</a:t>
            </a:r>
          </a:p>
          <a:p>
            <a:pPr lvl="1">
              <a:spcBef>
                <a:spcPts val="60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 Specifická pravidla pro žadatele a příjemce výzvy č. 65, žadatel se řídí platnými specifickými pravidly v den vyhlášení výzvy MAS. </a:t>
            </a:r>
          </a:p>
          <a:p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Výzva č.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 – MAS MOST Vysočiny – IROP – </a:t>
            </a:r>
            <a:r>
              <a:rPr lang="cs-CZ" b="1" dirty="0"/>
              <a:t>Podpora sociálního podnikání</a:t>
            </a:r>
          </a:p>
          <a:p>
            <a:pPr lvl="1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Příloha č. 1 - Kritéria hodnocení formálních náležitostí a přijatelnosti.</a:t>
            </a:r>
          </a:p>
          <a:p>
            <a:pPr lvl="1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Příloha č. 2 - Kritéria věcného hodnocení.</a:t>
            </a:r>
          </a:p>
          <a:p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Interní postupy MAS pro IROP</a:t>
            </a:r>
          </a:p>
        </p:txBody>
      </p:sp>
    </p:spTree>
    <p:extLst>
      <p:ext uri="{BB962C8B-B14F-4D97-AF65-F5344CB8AC3E}">
        <p14:creationId xmlns:p14="http://schemas.microsoft.com/office/powerpoint/2010/main" val="3998204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769B53FC-F31A-41CE-B02D-7F548FAC2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07" y="5762605"/>
            <a:ext cx="7296450" cy="109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77052EB5-E8D9-4E08-B08D-4234112A14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104" y="476844"/>
            <a:ext cx="7540486" cy="5285761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4D72C5DF-42A1-46AE-86ED-22A6FB56E7E4}"/>
              </a:ext>
            </a:extLst>
          </p:cNvPr>
          <p:cNvSpPr/>
          <p:nvPr/>
        </p:nvSpPr>
        <p:spPr>
          <a:xfrm>
            <a:off x="2160104" y="662610"/>
            <a:ext cx="2504661" cy="2915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Místo realizace projektu</a:t>
            </a:r>
          </a:p>
        </p:txBody>
      </p:sp>
    </p:spTree>
    <p:extLst>
      <p:ext uri="{BB962C8B-B14F-4D97-AF65-F5344CB8AC3E}">
        <p14:creationId xmlns:p14="http://schemas.microsoft.com/office/powerpoint/2010/main" val="2757532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2051" y="642730"/>
            <a:ext cx="9662560" cy="57251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800" b="1" dirty="0"/>
              <a:t>Oprávnění žadatelé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42052" y="1749287"/>
            <a:ext cx="9662559" cy="3751627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osoby samostatně výdělečně činné podle zákona č. 155/1995 Sb., o důchodovém pojištění, v platném znění; 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obchodní korporace vymezené zákonem č. 90/2012 Sb., o obchodních korporacích, v platném znění; 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nestátní neziskové organizace; 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církve; 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církevní organizace. </a:t>
            </a: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FBBD35D-40D1-4AFD-BC1A-B5D521E2A8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50" y="5637918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2817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19870" y="624110"/>
            <a:ext cx="9484742" cy="939647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br>
              <a:rPr lang="cs-CZ" sz="1600" b="1" cap="small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2800" b="1" cap="small" dirty="0"/>
              <a:t>Cílové skupiny</a:t>
            </a:r>
            <a:endParaRPr lang="cs-CZ" sz="28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033516" y="1749778"/>
            <a:ext cx="9471096" cy="3657599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uchazeči o zaměstnání evidovaní na Úřadu práce ČR déle než 1 rok;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uchazeči o zaměstnání, kteří mají opakovaně problém s uplatněním na trhu práce, jejichž doba evidence na Úřadu práce ČR dosáhla v posledních 2 letech souborné délky minimálně 12 měsíců;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osoby, které opustily výkon trestu, a to do 12 měsíců od ukončení výkonu trestu a osoby vykonávající trest odnětí svobody formou domácího vězení;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osoby, které opustily zařízení pro výkon ústavní nebo ochranné výchovny, a to do 12 měsíců od opuštění zařízení;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osoby se zdravotním postižením podle § 67 zákona č. 435/2004 Sb., o zaměstnanosti, ve znění pozdějších předpisů;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azylanti do 12 měsíců od získání azylu, kteří jsou současně uchazeči o zaměstnání evidovanými na Úřadu práce ČR.</a:t>
            </a:r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97B04C1-B54C-49F3-A43B-0EFC1305D2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4" y="5623849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3848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2342" y="624111"/>
            <a:ext cx="9522270" cy="568586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400" b="1" cap="small" dirty="0"/>
              <a:t>Věcné zaměření </a:t>
            </a:r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974574" y="1535596"/>
            <a:ext cx="9530038" cy="3922641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Sociální podnikání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CB93D8C6-1C54-43BE-B52D-4242F2D424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50" y="5623848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1729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4935" y="624110"/>
            <a:ext cx="9709678" cy="57251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400" b="1" dirty="0"/>
              <a:t>INDIKÁTORY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1794934" y="1422399"/>
            <a:ext cx="9719734" cy="215331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01 05 – Počet nových podniků, které dostávají podporu 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04 00 – Zvýšení zaměstnanosti v podporovaných podnicích 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04 03 – Zvýšení zaměstnanosti v podporovaných podnicích se zaměřením na znevýhodněné skupiny 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794934" y="3654778"/>
            <a:ext cx="9719733" cy="1537252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Žadatel je povinen vybrat indikátor, který odpovídá zvolené aktivitě a náplni projektu. Plánovaná hodnota indikátoru je závazná. 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Nenaplnění či překročení vykazovaného indikátoru k určenému datu jeho naplnění může vést ke krácení nebo nevyplacení dotace. Jeho neudržení po dobu udržitelnosti může mít charakter porušení rozpočtové kázně s následkem finanční sankce. 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CE601544-01E5-46D1-89A6-98EB657DEE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92" y="5637918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5555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4312" y="438579"/>
            <a:ext cx="9877778" cy="101916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b="1" dirty="0">
                <a:solidFill>
                  <a:schemeClr val="bg1"/>
                </a:solidFill>
              </a:rPr>
              <a:t>Způsobilé výdaje na aktivity projektu</a:t>
            </a:r>
            <a:endParaRPr lang="cs-CZ" sz="22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67556" y="1842448"/>
            <a:ext cx="10024533" cy="3439236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</a:rPr>
              <a:t>Výstavba, rekonstrukce a vybavení sociálních podniků</a:t>
            </a:r>
            <a:endParaRPr lang="cs-CZ" sz="1200" dirty="0">
              <a:solidFill>
                <a:schemeClr val="tx1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4A72819-7CB1-495D-B86C-A8D8F35209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4" y="5637918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4478947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1513</TotalTime>
  <Words>933</Words>
  <Application>Microsoft Office PowerPoint</Application>
  <PresentationFormat>Širokoúhlá obrazovka</PresentationFormat>
  <Paragraphs>88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Gothic</vt:lpstr>
      <vt:lpstr>Wingdings</vt:lpstr>
      <vt:lpstr>Wingdings 3</vt:lpstr>
      <vt:lpstr>Stébla</vt:lpstr>
      <vt:lpstr>Seminář pro žadatele  výzva č. 6 – IROP – Podpora sociálního podnikání  MAS MOST Vysočiny  15. 6. 2020 v 9:00 kancelář MAS MOST Vysočiny, 1. patro Jupiter clubu, Náměstí 17, Velké Meziříčí</vt:lpstr>
      <vt:lpstr>Prezentace aplikace PowerPoint</vt:lpstr>
      <vt:lpstr>Prezentace aplikace PowerPoint</vt:lpstr>
      <vt:lpstr>Prezentace aplikace PowerPoint</vt:lpstr>
      <vt:lpstr>Oprávnění žadatelé</vt:lpstr>
      <vt:lpstr> Cílové skupiny</vt:lpstr>
      <vt:lpstr>Věcné zaměření </vt:lpstr>
      <vt:lpstr>INDIKÁTORY</vt:lpstr>
      <vt:lpstr>Způsobilé výdaje na aktivity projektu</vt:lpstr>
      <vt:lpstr>Povinné přílohy</vt:lpstr>
      <vt:lpstr>Hodnocení a výběr projektů</vt:lpstr>
      <vt:lpstr>Prezentace aplikace PowerPoint</vt:lpstr>
      <vt:lpstr>Doporučení:</vt:lpstr>
      <vt:lpstr>Kontakty: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Mikroregion Velkomeziříčsko</dc:title>
  <dc:creator>uzivatel</dc:creator>
  <cp:lastModifiedBy>MAS Most</cp:lastModifiedBy>
  <cp:revision>133</cp:revision>
  <cp:lastPrinted>2018-07-12T09:48:04Z</cp:lastPrinted>
  <dcterms:created xsi:type="dcterms:W3CDTF">2016-06-21T08:51:22Z</dcterms:created>
  <dcterms:modified xsi:type="dcterms:W3CDTF">2020-06-15T07:18:35Z</dcterms:modified>
</cp:coreProperties>
</file>