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7" r:id="rId4"/>
    <p:sldId id="311" r:id="rId5"/>
    <p:sldId id="316" r:id="rId6"/>
    <p:sldId id="259" r:id="rId7"/>
    <p:sldId id="258" r:id="rId8"/>
    <p:sldId id="274" r:id="rId9"/>
    <p:sldId id="262" r:id="rId10"/>
    <p:sldId id="313" r:id="rId11"/>
    <p:sldId id="275" r:id="rId12"/>
    <p:sldId id="276" r:id="rId13"/>
    <p:sldId id="315" r:id="rId14"/>
    <p:sldId id="31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</dgm:pt>
    <dgm:pt modelId="{92EDC7D2-9530-4DFF-8734-137DA654575B}" type="pres">
      <dgm:prSet presAssocID="{B41EACF6-8476-4494-B033-9028ABE839E1}" presName="parentText" presStyleLbl="node1" presStyleIdx="0" presStyleCnt="1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2026"/>
          <a:ext cx="9395792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2026"/>
        <a:ext cx="9395792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14.07.2020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kutnerov&#225;@masmost.cz" TargetMode="External"/><Relationship Id="rId2" Type="http://schemas.openxmlformats.org/officeDocument/2006/relationships/hyperlink" Target="mailto:info@masmos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sova@masmost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irop.mmr.cz/cs/vyzvy/seznam/vyzva-c-62-socialni-infrastruktura-integrovane-pro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490330"/>
            <a:ext cx="9530038" cy="467311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r>
              <a:rPr lang="cs-CZ" sz="4000" b="1" dirty="0"/>
              <a:t>výzva č. 8 – IROP – Komunitní centra</a:t>
            </a:r>
            <a:br>
              <a:rPr lang="cs-CZ" sz="4000" b="1" dirty="0"/>
            </a:br>
            <a:br>
              <a:rPr lang="cs-CZ" sz="4400" b="1" dirty="0">
                <a:cs typeface="Calibri" panose="020F0502020204030204" pitchFamily="34" charset="0"/>
              </a:rPr>
            </a:br>
            <a:b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b="1" dirty="0"/>
              <a:t>MAS MOST Vysočiny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2000" b="1" dirty="0"/>
              <a:t>16. 7. 2020, 9:00 hod.</a:t>
            </a:r>
            <a:br>
              <a:rPr lang="cs-CZ" sz="2000" b="1" dirty="0"/>
            </a:br>
            <a:r>
              <a:rPr lang="cs-CZ" sz="2000" b="1" dirty="0"/>
              <a:t>kancelář MAS MOST Vysočiny, 1. patro Jupiter clubu, Náměstí 17, Velké Meziříčí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0" y="5521880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AC6E410-80A1-468A-B89B-5B8118513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5" y="5869375"/>
            <a:ext cx="6585250" cy="98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501420" y="1341625"/>
            <a:ext cx="10003192" cy="3885468"/>
          </a:xfrm>
          <a:solidFill>
            <a:schemeClr val="bg2">
              <a:lumMod val="90000"/>
            </a:schemeClr>
          </a:solidFill>
        </p:spPr>
        <p:txBody>
          <a:bodyPr numCol="2">
            <a:noAutofit/>
          </a:bodyPr>
          <a:lstStyle/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Plná moc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Doklady o právní subjektivitě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Doklad o prokázání právních vztahů k majetku, který je předmětem projektu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Souhlasné stanovisko kraje o souhlasu s jeho krajským střednědobým plánem rozvoje sociálních služeb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Pověřovací akt, popř. vyjádření objednatele služeb o úmyslu poskytovatele služeb pověřit výkonem služby obecného hospodářského zájmu v souladu s Rozhodnutím Komise 2012/21/EU.</a:t>
            </a:r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294317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má zajištěnou administrativní, finanční a provozní kapacitu k realizaci a udržitelnosti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Kritéria hodnocení formálních náležitostí a přijatelnosti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2F3667-F149-4BDD-8B43-1760F518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3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1841579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Preferenční kritéria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při bodové shodě projektů budou rozhodovat o pořadí přidělené body za tato kritéria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Detailní informace v Příloze č. 2 - Kritéria věcného hodnocení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id="{BD307FBA-9A71-44D5-BE84-E370283FCBAB}"/>
              </a:ext>
            </a:extLst>
          </p:cNvPr>
          <p:cNvSpPr/>
          <p:nvPr/>
        </p:nvSpPr>
        <p:spPr>
          <a:xfrm>
            <a:off x="2262684" y="4020542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15 bodů ze 30</a:t>
            </a:r>
            <a:r>
              <a:rPr lang="cs-CZ" dirty="0"/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4EAA18C-0E7B-49F3-85B6-53403343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52535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120164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pPr marL="0" indent="0"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     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7DEDFE1-A124-4BB9-B281-C5FAA4BE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info@masmost.cz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kutnerová@masmost.cz</a:t>
            </a:r>
            <a:r>
              <a:rPr lang="cs-CZ" dirty="0"/>
              <a:t>	                                                                        </a:t>
            </a:r>
          </a:p>
          <a:p>
            <a:r>
              <a:rPr lang="cs-CZ" dirty="0"/>
              <a:t>Mgr. Naděžda Jašová, tel.: 566 782 012, 774 493 522, </a:t>
            </a:r>
          </a:p>
          <a:p>
            <a:pPr marL="400050" lvl="1" indent="0">
              <a:buNone/>
            </a:pPr>
            <a:r>
              <a:rPr lang="cs-CZ" dirty="0"/>
              <a:t>e-mail</a:t>
            </a:r>
            <a:r>
              <a:rPr lang="cs-CZ"/>
              <a:t>: </a:t>
            </a:r>
            <a:r>
              <a:rPr lang="cs-CZ">
                <a:hlinkClick r:id="rId4"/>
              </a:rPr>
              <a:t>jasova@masmost.cz</a:t>
            </a:r>
            <a:endParaRPr lang="cs-CZ"/>
          </a:p>
          <a:p>
            <a:pPr marL="400050" lvl="1" indent="0">
              <a:buNone/>
            </a:pPr>
            <a:r>
              <a:rPr lang="cs-CZ"/>
              <a:t> 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1160660-1F8F-46C1-8364-6FF0073C3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2293258"/>
            <a:ext cx="8915400" cy="4545242"/>
          </a:xfrm>
        </p:spPr>
        <p:txBody>
          <a:bodyPr/>
          <a:lstStyle/>
          <a:p>
            <a:r>
              <a:rPr lang="cs-CZ" sz="1600" b="1" dirty="0"/>
              <a:t>Termíny:</a:t>
            </a:r>
            <a:r>
              <a:rPr lang="cs-CZ" sz="1600" dirty="0"/>
              <a:t> vyhlášení a zpřístupnění        1.7.2020 12:00:00</a:t>
            </a:r>
          </a:p>
          <a:p>
            <a:r>
              <a:rPr lang="cs-CZ" sz="1600" dirty="0"/>
              <a:t>		       ukončení příjmu žádostí       31.7.2020 12:00:00</a:t>
            </a:r>
          </a:p>
          <a:p>
            <a:r>
              <a:rPr lang="cs-CZ" sz="1600" b="1" dirty="0"/>
              <a:t>Realizace projektů:                               </a:t>
            </a:r>
            <a:r>
              <a:rPr lang="cs-CZ" sz="1600" dirty="0"/>
              <a:t>1. 1. 2014 – 31. 12. 2021</a:t>
            </a:r>
          </a:p>
          <a:p>
            <a:pPr marL="400050" lvl="1" indent="0">
              <a:buNone/>
            </a:pPr>
            <a:r>
              <a:rPr lang="cs-CZ" sz="1400" dirty="0"/>
              <a:t>- realizace projektů nesmí být ukončena před podáním žádosti</a:t>
            </a:r>
          </a:p>
          <a:p>
            <a:r>
              <a:rPr lang="cs-CZ" sz="1600" b="1" dirty="0"/>
              <a:t>Kolová výzva: </a:t>
            </a:r>
            <a:r>
              <a:rPr lang="cs-CZ" sz="1600" dirty="0"/>
              <a:t>vyhodnocení po uzavření</a:t>
            </a:r>
          </a:p>
          <a:p>
            <a:r>
              <a:rPr lang="cs-CZ" sz="1600" b="1" dirty="0"/>
              <a:t>Alokace:                                       	</a:t>
            </a:r>
            <a:r>
              <a:rPr lang="cs-CZ" sz="1600" dirty="0"/>
              <a:t>3.500.000,00 Kč</a:t>
            </a:r>
          </a:p>
          <a:p>
            <a:r>
              <a:rPr lang="cs-CZ" sz="1600" b="1" dirty="0"/>
              <a:t>Celkové způsobilé výdaje: 		</a:t>
            </a:r>
            <a:r>
              <a:rPr lang="cs-CZ" sz="1600" dirty="0"/>
              <a:t>min. výše 500.000,00 Kč,   max. 3.500.000,00 Kč</a:t>
            </a:r>
          </a:p>
          <a:p>
            <a:r>
              <a:rPr lang="cs-CZ" b="1" dirty="0"/>
              <a:t>Financování 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E47B5C8-BCB8-45FA-B349-6040616FC409}"/>
              </a:ext>
            </a:extLst>
          </p:cNvPr>
          <p:cNvSpPr/>
          <p:nvPr/>
        </p:nvSpPr>
        <p:spPr>
          <a:xfrm>
            <a:off x="2585499" y="390939"/>
            <a:ext cx="8911687" cy="171615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8. Výzva – Komunitní centra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C252B2A-6C7F-4EA4-A9E5-9B9E129D2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5" y="5507366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2A13BDB-72C6-42E7-9508-7B2D9B86A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6" y="5871028"/>
            <a:ext cx="6604000" cy="9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632194"/>
              </p:ext>
            </p:extLst>
          </p:nvPr>
        </p:nvGraphicFramePr>
        <p:xfrm>
          <a:off x="2464904" y="165653"/>
          <a:ext cx="9395792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530" y="1140480"/>
            <a:ext cx="10482470" cy="4668862"/>
          </a:xfrm>
        </p:spPr>
        <p:txBody>
          <a:bodyPr>
            <a:normAutofit/>
          </a:bodyPr>
          <a:lstStyle/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podvýzvami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Integrované projekty CLLD a </a:t>
            </a:r>
            <a:r>
              <a:rPr lang="en-US" b="1" dirty="0"/>
              <a:t>č. 6</a:t>
            </a:r>
            <a:r>
              <a:rPr lang="cs-CZ" b="1" dirty="0"/>
              <a:t>2</a:t>
            </a:r>
            <a:r>
              <a:rPr lang="en-US" b="1" dirty="0"/>
              <a:t> </a:t>
            </a:r>
            <a:r>
              <a:rPr lang="cs-CZ" sz="1400" b="1" dirty="0"/>
              <a:t>(</a:t>
            </a:r>
            <a:r>
              <a:rPr lang="cs-CZ" sz="1400" dirty="0">
                <a:hlinkClick r:id="rId8"/>
              </a:rPr>
              <a:t>https://irop.mmr.cz/cs/</a:t>
            </a:r>
            <a:r>
              <a:rPr lang="cs-CZ" sz="1400" dirty="0" err="1">
                <a:hlinkClick r:id="rId8"/>
              </a:rPr>
              <a:t>vyzvy</a:t>
            </a:r>
            <a:r>
              <a:rPr lang="cs-CZ" sz="1400" dirty="0">
                <a:hlinkClick r:id="rId8"/>
              </a:rPr>
              <a:t>/seznam/vyzva-c-62-socialni-infrastruktura-integrovane-pro</a:t>
            </a:r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>
              <a:spcBef>
                <a:spcPts val="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(Závazná pro všechny specifické cíle a výzvy. Žadatel se řídí platnými pravidly v den vyhlášení výzvy.)</a:t>
            </a:r>
          </a:p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informace o oprávněných žadatelích, podporovaných aktivitách, způsobilých výdajích atd.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Specifická pravidla pro žadatele a příjemce výzvy č. 62, žadatel se řídí platnými specifickými pravidly v den vyhlášení výzvy MAS. 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Výzva č. 8 – MAS MOST Vysočiny – IROP – Komunitní centra</a:t>
            </a:r>
            <a:endParaRPr lang="cs-CZ" b="1" dirty="0"/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hodnocení formálních náležitostí a přijatelnosti.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hodnocení.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Interní postupy MAS pro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769B53FC-F31A-41CE-B02D-7F548FAC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7" y="5762605"/>
            <a:ext cx="7296450" cy="109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4" y="476844"/>
            <a:ext cx="7540486" cy="528576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1" y="64273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749287"/>
            <a:ext cx="9662559" cy="375162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Kraje a organizace zřizované a zakládané kraji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Obce a organizace zřizované a zakládané obcemi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Dobrovolné svazky obcí a organizace zřizované a zakládané dobrovolnými svazky obcí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Nestátní neziskové organizace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Církve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Církevní organizace</a:t>
            </a: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BBD35D-40D1-4AFD-BC1A-B5D521E2A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81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3964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b="1" cap="small" dirty="0"/>
              <a:t>Cílové skupiny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07734" y="1749778"/>
            <a:ext cx="8896878" cy="36575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Osoby sociálně vyloučené či osoby ohrožené sociálním vyloučením, osoby se zdravotním postižením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97B04C1-B54C-49F3-A43B-0EFC1305D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8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2342" y="624111"/>
            <a:ext cx="9522270" cy="568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cap="small" dirty="0"/>
              <a:t>Věcné zaměření 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74574" y="1535596"/>
            <a:ext cx="9530038" cy="39226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Rozvoj komunitních center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93D8C6-1C54-43BE-B52D-4242F2D42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2384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4935" y="624110"/>
            <a:ext cx="9709678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794934" y="1422400"/>
            <a:ext cx="9719734" cy="2006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675 10 – Kapacita služeb a sociální práce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554 01 – Počet podpořených zázemí pro služby a sociální práci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554 02 – Počet poskytovaných druhů sociálních služeb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4934" y="3654778"/>
            <a:ext cx="9719733" cy="15372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jeho naplnění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E601544-01E5-46D1-89A6-98EB657DE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92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4312" y="438579"/>
            <a:ext cx="9877778" cy="10191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aktivity projektu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40934" y="1709382"/>
            <a:ext cx="10024533" cy="343923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Stavby a stavební práce spojené s výstavbou infrastruktury komunitního centra včetně vybudování přípojky pro přivedení inženýrských sítí</a:t>
            </a:r>
          </a:p>
          <a:p>
            <a:r>
              <a:rPr lang="cs-CZ" sz="2400" dirty="0">
                <a:solidFill>
                  <a:schemeClr val="tx1"/>
                </a:solidFill>
              </a:rPr>
              <a:t>Rekonstrukce a stavební úpravy existujícího objektu a zázemí pro poskytování aktivit komunitních center včetně sociálních služeb, budou-li v projektu poskytovány</a:t>
            </a:r>
          </a:p>
          <a:p>
            <a:r>
              <a:rPr lang="cs-CZ" sz="2400" dirty="0">
                <a:solidFill>
                  <a:schemeClr val="tx1"/>
                </a:solidFill>
              </a:rPr>
              <a:t>Vybavení pro zajištění provozu zařízení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4A72819-7CB1-495D-B86C-A8D8F3520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4789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1536</TotalTime>
  <Words>850</Words>
  <Application>Microsoft Office PowerPoint</Application>
  <PresentationFormat>Širokoúhlá obrazovka</PresentationFormat>
  <Paragraphs>87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3</vt:lpstr>
      <vt:lpstr>Stébla</vt:lpstr>
      <vt:lpstr>Seminář pro žadatele výzva č. 8 – IROP – Komunitní centra   MAS MOST Vysočiny  16. 7. 2020, 9:00 hod.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Oprávnění žadatelé</vt:lpstr>
      <vt:lpstr> Cílové skupiny</vt:lpstr>
      <vt:lpstr>Věcné zaměření </vt:lpstr>
      <vt:lpstr>INDIKÁTORY</vt:lpstr>
      <vt:lpstr>Způsobilé výdaje na aktivity projektu</vt:lpstr>
      <vt:lpstr>Povinné přílohy</vt:lpstr>
      <vt:lpstr>Hodnocení a výběr projektů</vt:lpstr>
      <vt:lpstr>Prezentace aplikace PowerPoint</vt:lpstr>
      <vt:lpstr>Doporučení:</vt:lpstr>
      <vt:lpstr>Kontakty: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Jasova</cp:lastModifiedBy>
  <cp:revision>137</cp:revision>
  <cp:lastPrinted>2018-07-12T09:48:04Z</cp:lastPrinted>
  <dcterms:created xsi:type="dcterms:W3CDTF">2016-06-21T08:51:22Z</dcterms:created>
  <dcterms:modified xsi:type="dcterms:W3CDTF">2020-07-14T07:26:07Z</dcterms:modified>
</cp:coreProperties>
</file>