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8" r:id="rId4"/>
    <p:sldId id="307" r:id="rId5"/>
    <p:sldId id="311" r:id="rId6"/>
    <p:sldId id="258" r:id="rId7"/>
    <p:sldId id="259" r:id="rId8"/>
    <p:sldId id="260" r:id="rId9"/>
    <p:sldId id="261" r:id="rId10"/>
    <p:sldId id="310" r:id="rId11"/>
    <p:sldId id="287" r:id="rId12"/>
    <p:sldId id="262" r:id="rId13"/>
    <p:sldId id="265" r:id="rId14"/>
    <p:sldId id="267" r:id="rId15"/>
    <p:sldId id="291" r:id="rId16"/>
    <p:sldId id="292" r:id="rId17"/>
    <p:sldId id="294" r:id="rId18"/>
    <p:sldId id="268" r:id="rId19"/>
    <p:sldId id="271" r:id="rId20"/>
    <p:sldId id="273" r:id="rId21"/>
    <p:sldId id="274" r:id="rId22"/>
    <p:sldId id="313" r:id="rId23"/>
    <p:sldId id="275" r:id="rId24"/>
    <p:sldId id="276" r:id="rId25"/>
    <p:sldId id="315" r:id="rId26"/>
    <p:sldId id="314" r:id="rId2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2EDC7D2-9530-4DFF-8734-137DA654575B}" type="pres">
      <dgm:prSet presAssocID="{B41EACF6-8476-4494-B033-9028ABE839E1}" presName="parentText" presStyleLbl="node1" presStyleIdx="0" presStyleCnt="1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2026"/>
          <a:ext cx="9039708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2026"/>
        <a:ext cx="9039708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24. 7. 2018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ww.irop.mmr.cz/cs/Vyzvy/Seznam/Vyzva-c-53-Udrzitelna-doprava-integrovane-projekty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1351723"/>
            <a:ext cx="9530038" cy="2849216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r>
              <a:rPr lang="cs-CZ" sz="4000" b="1" dirty="0"/>
              <a:t>IROP výzva č. 1 – Bezpečná doprava</a:t>
            </a:r>
            <a:br>
              <a:rPr lang="cs-CZ" sz="4000" b="1" dirty="0"/>
            </a:br>
            <a:r>
              <a:rPr lang="cs-CZ" sz="4000" b="1" dirty="0"/>
              <a:t>MAS MOST Vysočina</a:t>
            </a:r>
            <a:br>
              <a:rPr lang="cs-CZ" sz="4000" b="1" dirty="0"/>
            </a:b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2000" b="1" dirty="0" smtClean="0"/>
              <a:t>25. </a:t>
            </a:r>
            <a:r>
              <a:rPr lang="cs-CZ" sz="2000" b="1" dirty="0"/>
              <a:t>7. 2018 v </a:t>
            </a:r>
            <a:r>
              <a:rPr lang="cs-CZ" sz="2000" b="1" dirty="0" smtClean="0"/>
              <a:t>9:00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/>
              <a:t>kancelář MAS MOST Vysočiny, </a:t>
            </a:r>
            <a:r>
              <a:rPr lang="cs-CZ" sz="2000" b="1" dirty="0" smtClean="0"/>
              <a:t>1. </a:t>
            </a:r>
            <a:r>
              <a:rPr lang="cs-CZ" sz="2000" b="1" dirty="0"/>
              <a:t>patro Jupiter clubu, Náměstí 17, Velké Meziříčí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94756" y="5068712"/>
            <a:ext cx="7461956" cy="58702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488808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8CC9BB33-FB3A-418D-8F84-E0179861E789}"/>
              </a:ext>
            </a:extLst>
          </p:cNvPr>
          <p:cNvSpPr/>
          <p:nvPr/>
        </p:nvSpPr>
        <p:spPr>
          <a:xfrm>
            <a:off x="7924800" y="323353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9829FCDC-41C5-4623-95B9-67D25E5C229C}"/>
              </a:ext>
            </a:extLst>
          </p:cNvPr>
          <p:cNvSpPr/>
          <p:nvPr/>
        </p:nvSpPr>
        <p:spPr>
          <a:xfrm>
            <a:off x="2589212" y="601557"/>
            <a:ext cx="8911686" cy="110797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cap="small" dirty="0">
                <a:solidFill>
                  <a:schemeClr val="bg1"/>
                </a:solidFill>
              </a:rPr>
              <a:t>Podpora terminálů a parkovacích systémů</a:t>
            </a:r>
            <a:r>
              <a:rPr lang="cs-CZ" b="1" cap="small" dirty="0">
                <a:solidFill>
                  <a:schemeClr val="bg1"/>
                </a:solidFill>
              </a:rPr>
              <a:t/>
            </a:r>
            <a:br>
              <a:rPr lang="cs-CZ" b="1" cap="small" dirty="0">
                <a:solidFill>
                  <a:schemeClr val="bg1"/>
                </a:solidFill>
              </a:rPr>
            </a:br>
            <a:r>
              <a:rPr lang="cs-CZ" sz="2000" b="1" cap="small" dirty="0">
                <a:solidFill>
                  <a:schemeClr val="bg1"/>
                </a:solidFill>
              </a:rPr>
              <a:t/>
            </a:r>
            <a:br>
              <a:rPr lang="cs-CZ" sz="2000" b="1" cap="small" dirty="0">
                <a:solidFill>
                  <a:schemeClr val="bg1"/>
                </a:solidFill>
              </a:rPr>
            </a:br>
            <a:r>
              <a:rPr lang="cs-CZ" sz="2400" b="1" cap="small" dirty="0">
                <a:solidFill>
                  <a:schemeClr val="bg1"/>
                </a:solidFill>
              </a:rPr>
              <a:t>Věcné zaměření - Podporované aktivity</a:t>
            </a:r>
            <a:endParaRPr lang="cs-CZ" sz="2400" dirty="0"/>
          </a:p>
        </p:txBody>
      </p:sp>
      <p:sp>
        <p:nvSpPr>
          <p:cNvPr id="6" name="Zástupný symbol pro obsah 3">
            <a:extLst>
              <a:ext uri="{FF2B5EF4-FFF2-40B4-BE49-F238E27FC236}">
                <a16:creationId xmlns:a16="http://schemas.microsoft.com/office/drawing/2014/main" xmlns="" id="{827A20D6-7359-4066-AD66-55E229746FC5}"/>
              </a:ext>
            </a:extLst>
          </p:cNvPr>
          <p:cNvSpPr txBox="1">
            <a:spLocks/>
          </p:cNvSpPr>
          <p:nvPr/>
        </p:nvSpPr>
        <p:spPr>
          <a:xfrm>
            <a:off x="2589212" y="2054087"/>
            <a:ext cx="8602133" cy="38041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Rekonstrukce, modernizace a výstavba terminálů jako významných přestupních uzlů veřejné dopravy, jejichž parametry odpovídají zařazení do odpovídající kategorie přestupního uzlu dle ČSN 73 6425-2</a:t>
            </a:r>
          </a:p>
          <a:p>
            <a:r>
              <a:rPr lang="cs-CZ" b="1" dirty="0"/>
              <a:t>Rekonstrukce, modernizace a výstavba samostatných parkovacích systémů P+R, K+R, B+R jako prvků podporujících </a:t>
            </a:r>
            <a:r>
              <a:rPr lang="cs-CZ" b="1" dirty="0" err="1"/>
              <a:t>multimodalitu</a:t>
            </a:r>
            <a:endParaRPr lang="cs-CZ" b="1" dirty="0"/>
          </a:p>
          <a:p>
            <a:r>
              <a:rPr lang="cs-CZ" b="1" dirty="0"/>
              <a:t>Rekonstrukce, modernizace a výstavba samostatných parkovacích systémů P+G jako prvků podporujících </a:t>
            </a:r>
            <a:r>
              <a:rPr lang="cs-CZ" b="1" dirty="0" err="1"/>
              <a:t>multimodalitu</a:t>
            </a:r>
            <a:r>
              <a:rPr lang="cs-CZ" b="1" dirty="0"/>
              <a:t>, který vyvolá v přímé vazbě vznik nové pěší zóny nahrazující uliční prostor původně přístupný automobilové dopravě.</a:t>
            </a:r>
          </a:p>
          <a:p>
            <a:r>
              <a:rPr lang="cs-CZ" dirty="0">
                <a:solidFill>
                  <a:schemeClr val="tx1"/>
                </a:solidFill>
              </a:rPr>
              <a:t>Není možná kombinace obou aktivit v jedné žádosti o podporu !!!</a:t>
            </a:r>
          </a:p>
        </p:txBody>
      </p:sp>
    </p:spTree>
    <p:extLst>
      <p:ext uri="{BB962C8B-B14F-4D97-AF65-F5344CB8AC3E}">
        <p14:creationId xmlns:p14="http://schemas.microsoft.com/office/powerpoint/2010/main" val="1394807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26" y="1577009"/>
            <a:ext cx="9516786" cy="48900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cs-CZ" sz="1700" b="1" dirty="0">
                <a:solidFill>
                  <a:schemeClr val="tx1"/>
                </a:solidFill>
              </a:rPr>
              <a:t>je možná realizace souvisejících prvků zvyšujících bezpečnost dopravy</a:t>
            </a:r>
            <a:r>
              <a:rPr lang="cs-CZ" sz="1700" dirty="0">
                <a:solidFill>
                  <a:schemeClr val="tx1"/>
                </a:solidFill>
              </a:rPr>
              <a:t> (např. bezbariérové komunikace pro pěší, veřejné osvětlení, prvky inteligentních dopravních systémů), telematiky pro veřejnou dopravu (např. informační systémy pro cestující) a zmírňujících a kompenzačních opatření pro minimalizaci negativních vlivů na životní prostředí (např. výsadba doprovodné zeleně), vždy při současné rekonstrukci, modernizaci nebo výstavbě terminálu či samostatného parkovacího systému</a:t>
            </a:r>
            <a:r>
              <a:rPr lang="cs-CZ" sz="16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chemeClr val="tx1"/>
                </a:solidFill>
              </a:rPr>
              <a:t>										</a:t>
            </a: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realizace stavbou vyvolaných investic, </a:t>
            </a:r>
          </a:p>
          <a:p>
            <a:r>
              <a:rPr lang="cs-CZ" sz="1600" dirty="0">
                <a:solidFill>
                  <a:schemeClr val="tx1"/>
                </a:solidFill>
              </a:rPr>
              <a:t>zpracování projektových dokumentací, </a:t>
            </a:r>
          </a:p>
          <a:p>
            <a:r>
              <a:rPr lang="cs-CZ" sz="1600" dirty="0">
                <a:solidFill>
                  <a:schemeClr val="tx1"/>
                </a:solidFill>
              </a:rPr>
              <a:t>výkup nemovitostí podmiňujících výstavbu, </a:t>
            </a:r>
          </a:p>
          <a:p>
            <a:r>
              <a:rPr lang="cs-CZ" sz="1600" dirty="0">
                <a:solidFill>
                  <a:schemeClr val="tx1"/>
                </a:solidFill>
              </a:rPr>
              <a:t>provádění inženýrské činnosti ve výstavbě, </a:t>
            </a:r>
          </a:p>
          <a:p>
            <a:r>
              <a:rPr lang="cs-CZ" sz="1600" dirty="0">
                <a:solidFill>
                  <a:schemeClr val="tx1"/>
                </a:solidFill>
              </a:rPr>
              <a:t>zpracování studie proveditelnosti, </a:t>
            </a:r>
          </a:p>
          <a:p>
            <a:r>
              <a:rPr lang="cs-CZ" sz="1600" dirty="0">
                <a:solidFill>
                  <a:schemeClr val="tx1"/>
                </a:solidFill>
              </a:rPr>
              <a:t>povinná publicita. </a:t>
            </a:r>
          </a:p>
          <a:p>
            <a:pPr marL="0" indent="0">
              <a:buNone/>
            </a:pP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261620" y="3429000"/>
            <a:ext cx="2314223" cy="457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Vedlejší aktivity </a:t>
            </a: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xmlns="" id="{972ADB89-E591-487C-BD29-C8E751C46398}"/>
              </a:ext>
            </a:extLst>
          </p:cNvPr>
          <p:cNvSpPr txBox="1">
            <a:spLocks/>
          </p:cNvSpPr>
          <p:nvPr/>
        </p:nvSpPr>
        <p:spPr>
          <a:xfrm>
            <a:off x="2261620" y="698899"/>
            <a:ext cx="8911687" cy="6854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400" b="1" cap="small" dirty="0">
                <a:solidFill>
                  <a:schemeClr val="bg1"/>
                </a:solidFill>
              </a:rPr>
              <a:t>Podpora terminálů a parkovacích systémů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36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1498" y="438579"/>
            <a:ext cx="9700591" cy="10191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</a:t>
            </a:r>
            <a:r>
              <a:rPr lang="cs-CZ" sz="2400" b="1" u="sng" dirty="0">
                <a:solidFill>
                  <a:schemeClr val="bg1"/>
                </a:solidFill>
              </a:rPr>
              <a:t>hlavní</a:t>
            </a:r>
            <a:r>
              <a:rPr lang="cs-CZ" sz="2400" b="1" dirty="0">
                <a:solidFill>
                  <a:schemeClr val="bg1"/>
                </a:solidFill>
              </a:rPr>
              <a:t> aktivity projektu – </a:t>
            </a:r>
            <a:r>
              <a:rPr lang="cs-CZ" sz="2200" b="1" dirty="0">
                <a:solidFill>
                  <a:schemeClr val="bg1"/>
                </a:solidFill>
              </a:rPr>
              <a:t>Bezpečnost dopravy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88533" y="1683026"/>
            <a:ext cx="10103556" cy="517497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na realizaci chodníků a pásů, výdaje související s komunikací pro pěší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(podchody, lávky, části mostních objektů a propustků, na kterých je komunikace pro pěší vedena, opěrné zdi, násypy, svahy a příkopy, místa pro přecházení, přechody pro chodce, přejezdy pro cyklisty, jejich nasvětlení a ochranné ostrůvky, nástupiště autobusových, trolejbusových a tramvajových zastávek včetně bezbariérového propojení nástupišť a další), </a:t>
            </a:r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světelné signalizační zařízení, veřejné osvětlení, bezpečnostní opatření 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realizovaná na silnici, místní komunikaci či dráze, </a:t>
            </a:r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opatření pro cyklisty, dešťové vpusti, připojení sousedních nemovitostí, vegetační úpravy </a:t>
            </a:r>
          </a:p>
          <a:p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související výdaje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příprava staveniště,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demolice objektů podmiňujících výstavbu,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manipulace s kulturními vrstvami zeminy,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rekultivace ploch původně zastavěných pozemků</a:t>
            </a:r>
          </a:p>
          <a:p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Další výdaje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být součástí položkového rozpočtu stavby podle předložené projektové dokumentace;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projektová dokumentace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všechny položky zahrnovat v rámci stavebních objektů nebo provozních souborů stavby; příjemce bude se žádostí o platbu předkládat přehled čerpání z jednotlivých položek rozpočtu stavby.</a:t>
            </a:r>
          </a:p>
          <a:p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478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086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2500" b="1" dirty="0">
                <a:solidFill>
                  <a:schemeClr val="bg1"/>
                </a:solidFill>
              </a:rPr>
              <a:t>Způsobilé výdaje na </a:t>
            </a:r>
            <a:r>
              <a:rPr lang="cs-CZ" sz="2500" b="1" u="sng" dirty="0">
                <a:solidFill>
                  <a:schemeClr val="bg1"/>
                </a:solidFill>
              </a:rPr>
              <a:t>hlavní</a:t>
            </a:r>
            <a:r>
              <a:rPr lang="cs-CZ" sz="2500" b="1" dirty="0">
                <a:solidFill>
                  <a:schemeClr val="bg1"/>
                </a:solidFill>
              </a:rPr>
              <a:t> aktivity projektu - </a:t>
            </a:r>
            <a:r>
              <a:rPr lang="cs-CZ" sz="2500" b="1" dirty="0" err="1">
                <a:solidFill>
                  <a:schemeClr val="bg1"/>
                </a:solidFill>
              </a:rPr>
              <a:t>Cyklodoprava</a:t>
            </a:r>
            <a:r>
              <a:rPr lang="cs-CZ" sz="25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2500" dirty="0">
                <a:solidFill>
                  <a:schemeClr val="tx2">
                    <a:lumMod val="50000"/>
                  </a:schemeClr>
                </a:solidFill>
              </a:rPr>
            </a:br>
            <a:endParaRPr lang="cs-CZ" sz="2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7911" y="1470992"/>
            <a:ext cx="10296701" cy="479434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na realizaci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samostatných stezek pro cyklisty, stezek pro cyklisty a chodce, jízdních pruhů pro cyklisty nebo společných pásů pro cyklisty a chodce v přidruženém prostoru silnic a místních komunikací včetně všech konstrukčních vrstev,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související s komunikací pro cyklisty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(volně dostupné pevné stojany a uzamykatelných boxů na jízdní kola, detekce jejich obsazenosti, jejich zastřešení, osvětlení a přímé napojení na komunikaci pro cyklisty, podchody, lávky, části mostních objektů a propustků, na kterých je komunikace pro cyklisty vedena, opěrné zdi, násypy, svahy a příkopy, přejezdy pro cyklisty, místa pro přecházení a přechody pro chodce, jejich nasvětlení a ochranné ostrůvky, bezpečnostní opatření realizovaná na silnici, místní komunikaci nebo dráze, vegetační úpravy nezpevněných pozemků dotčených stavbou, veřejné osvětlení komunikace pro cyklisty ad.)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související výdaje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Příprava staveniště,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demolice objektů podmiňujících výstavbu,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manipulace s kulturními vrstvami zeminy,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rekultivace ploch původně zastavěných pozemků.</a:t>
            </a:r>
          </a:p>
          <a:p>
            <a:pPr>
              <a:lnSpc>
                <a:spcPct val="160000"/>
              </a:lnSpc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847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6622" y="2111022"/>
            <a:ext cx="10307990" cy="38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 algn="just"/>
            <a:r>
              <a:rPr lang="cs-CZ" dirty="0">
                <a:solidFill>
                  <a:schemeClr val="tx1"/>
                </a:solidFill>
              </a:rPr>
              <a:t>výdaje musí být součástí položkového rozpočtu stavby podle předložené projektové dokumentace; </a:t>
            </a:r>
            <a:r>
              <a:rPr lang="cs-CZ" b="1" dirty="0">
                <a:solidFill>
                  <a:schemeClr val="tx1"/>
                </a:solidFill>
              </a:rPr>
              <a:t>projektová dokumentace </a:t>
            </a:r>
            <a:r>
              <a:rPr lang="cs-CZ" dirty="0">
                <a:solidFill>
                  <a:schemeClr val="tx1"/>
                </a:solidFill>
              </a:rPr>
              <a:t>musí všechny položky zahrnovat v rámci stavebních objektů nebo provozních souborů stavby; příjemce bude se žádostí o platbu předkládat přehled čerpání z jednotlivých položek rozpočtu stavby.</a:t>
            </a:r>
          </a:p>
          <a:p>
            <a:pPr marL="0" lv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                   </a:t>
            </a:r>
            <a:r>
              <a:rPr lang="cs-CZ" b="1" dirty="0">
                <a:solidFill>
                  <a:schemeClr val="tx1"/>
                </a:solidFill>
              </a:rPr>
              <a:t>-  pokud nemá </a:t>
            </a:r>
            <a:r>
              <a:rPr lang="cs-CZ" dirty="0">
                <a:solidFill>
                  <a:schemeClr val="tx1"/>
                </a:solidFill>
              </a:rPr>
              <a:t>plátce DPH k podporovaným aktivitám nárok na odpočet na                 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                      vstupu,</a:t>
            </a:r>
            <a:endParaRPr lang="cs-CZ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                    - </a:t>
            </a:r>
            <a:r>
              <a:rPr lang="cs-CZ" b="1" dirty="0">
                <a:solidFill>
                  <a:schemeClr val="tx1"/>
                </a:solidFill>
              </a:rPr>
              <a:t>DPH</a:t>
            </a:r>
            <a:r>
              <a:rPr lang="cs-CZ" dirty="0">
                <a:solidFill>
                  <a:schemeClr val="tx1"/>
                </a:solidFill>
              </a:rPr>
              <a:t> je způsobilým výdajem, jen je-li způsobilým výdajem plnění, ke kterému se            			vztahuje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82773" y="4011122"/>
            <a:ext cx="914400" cy="68862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DPH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xmlns="" id="{4C4104FA-7050-4B47-8BE0-720191EA8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74086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2500" b="1" dirty="0">
                <a:solidFill>
                  <a:schemeClr val="bg1"/>
                </a:solidFill>
              </a:rPr>
              <a:t>Způsobilé výdaje na </a:t>
            </a:r>
            <a:r>
              <a:rPr lang="cs-CZ" sz="2500" b="1" u="sng" dirty="0">
                <a:solidFill>
                  <a:schemeClr val="bg1"/>
                </a:solidFill>
              </a:rPr>
              <a:t>hlavní</a:t>
            </a:r>
            <a:r>
              <a:rPr lang="cs-CZ" sz="2500" b="1" dirty="0">
                <a:solidFill>
                  <a:schemeClr val="bg1"/>
                </a:solidFill>
              </a:rPr>
              <a:t> aktivity projektu - </a:t>
            </a:r>
            <a:r>
              <a:rPr lang="cs-CZ" sz="2500" b="1" dirty="0" err="1">
                <a:solidFill>
                  <a:schemeClr val="bg1"/>
                </a:solidFill>
              </a:rPr>
              <a:t>Cyklodoprava</a:t>
            </a:r>
            <a:r>
              <a:rPr lang="cs-CZ" sz="25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2500" dirty="0">
                <a:solidFill>
                  <a:schemeClr val="tx2">
                    <a:lumMod val="50000"/>
                  </a:schemeClr>
                </a:solidFill>
              </a:rPr>
            </a:b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186060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2297" y="547511"/>
            <a:ext cx="9702316" cy="804211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cs-CZ" sz="1800" b="1" dirty="0">
                <a:solidFill>
                  <a:schemeClr val="bg1"/>
                </a:solidFill>
              </a:rPr>
              <a:t/>
            </a:r>
            <a:br>
              <a:rPr lang="cs-CZ" sz="1800" b="1" dirty="0">
                <a:solidFill>
                  <a:schemeClr val="bg1"/>
                </a:solidFill>
              </a:rPr>
            </a:br>
            <a:r>
              <a:rPr lang="cs-CZ" sz="2300" b="1" dirty="0">
                <a:solidFill>
                  <a:schemeClr val="bg1"/>
                </a:solidFill>
              </a:rPr>
              <a:t>Způsobilé výdaje na </a:t>
            </a:r>
            <a:r>
              <a:rPr lang="cs-CZ" sz="2300" b="1" u="sng" dirty="0">
                <a:solidFill>
                  <a:schemeClr val="bg1"/>
                </a:solidFill>
              </a:rPr>
              <a:t>hlavní</a:t>
            </a:r>
            <a:r>
              <a:rPr lang="cs-CZ" sz="2300" b="1" dirty="0">
                <a:solidFill>
                  <a:schemeClr val="bg1"/>
                </a:solidFill>
              </a:rPr>
              <a:t> aktivity projektu terminálů</a:t>
            </a:r>
            <a:endParaRPr lang="cs-CZ" sz="23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8889" y="1783645"/>
            <a:ext cx="10375723" cy="452684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endParaRPr lang="cs-CZ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komunikace, plochy, zastávkové pruhy a zálivy, příjezdová a odjezdová stání pro vozidla veřejné dopravy, včetně všech konstrukčních vrstev,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odstavná a manipulační stání pro vozidla veřejné dopravy, včetně všech konstrukčních vrstev,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opěrné zdi, násypy, svahy a příkopy,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nástupiště a nástupní ostrůvky zastávek,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komunikace pro pěší přizpůsobené osobám s omezenou schopností pohybu a orientace v úsecích procházejících terminálem a parkovacím systémem nebo sloužící jako propojení nástupišť – samostatné stezky pro pěší, stezky pro cyklisty a chodce, chodníky, pásy pro chodce, společné pásy pro cyklisty a chodce v přidruženém prostoru, včetně všech konstrukčních vrstev,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komunikace pro cyklisty v úsecích procházejících terminálem a parkovacím systémem – samostatné stezky pro cyklisty, stezky pro cyklisty a chodce, pásy pro cyklisty, společné pásy pro cyklisty a chodce v přidruženém prostoru, včetně všech konstrukčních vrstev</a:t>
            </a:r>
            <a:r>
              <a:rPr lang="cs-CZ" dirty="0">
                <a:solidFill>
                  <a:schemeClr val="tx1"/>
                </a:solidFill>
              </a:rPr>
              <a:t>,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67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8889" y="1417983"/>
            <a:ext cx="10375723" cy="489250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místa pro přecházení, přechody pro chodce, přejezdy pro cyklisty, jejich nasvětlení, ochranné ostrůvky,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podchody, nadchody, rampy a lávky pro chodce,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zastřešení nástupišť, přístřešky, označníky, lavice, osvětlení, odpadkové koše a ostatní mobiliář zastávek,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schodiště, eskalátory, výtahy, pohyblivé chodníky,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svislé a vodorovné dopravní značení a zvýrazňující prvky,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provozní budovy a objekty sloužící obsluze, řízení veřejné dopravy, dopravcům a cestujícím jako zázemí, kryté uzavřené prostory pro cestující (haly, vestibuly, čekárny),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plochy pro stání autobusů neveřejné dopravy (např. zájezdové autobusy) a pro stání vozidel nehromadné veřejné dopravy (např. taxi), včetně všech konstrukčních vrstev,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o způsobilých výdajích ve Specifických pravidlech pro žadatele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63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5061" y="624110"/>
            <a:ext cx="9609551" cy="581838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Další způsobilé výdaje – terminály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8889" y="1648178"/>
            <a:ext cx="10375723" cy="484293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související výdaje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	- příprava staveniště,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- demolice objektů podmiňujících výstavbu,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- manipulace s kulturními vrstvami zeminy,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- rekultivace ploch původně zastavěných pozemků,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být součástí položkového rozpočtu stavby podle předložené projektové dokumentace; projektová dokumentace musí všechny položky zahrnovat v rámci stavebních objektů nebo provozních souborů stavby; příjemce bude se žádostí o platbu předkládat přehled čerpání z jednotlivých položek rozpočtu stavby.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pořízení dlouhodobého a drobného hmotného majetku – HW – výpočetní IT technika, jiné telematické vybavení a související konstrukční prvky pro informační, odbavovací, platební, navigační, řídicí a dispečerské systémy,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pořízení dlouhodobého a drobného nehmotného majetku – SW – běžné aplikace počítačového software, individuálně vyvinutý software, firmware, jiné telematické aplikace pro informační, odbavovací, platební, navigační, řídicí a dispečerské systémy. </a:t>
            </a:r>
          </a:p>
          <a:p>
            <a:pPr marL="0" indent="0">
              <a:buNone/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 marL="0" indent="0">
              <a:buNone/>
            </a:pPr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pokud nemá žadatel jakožto plátce DPH k podporovaným aktivitám nárok na odpočet na vstupu, 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- DPH je způsobilým výdajem, jen je-li způsobilým výdajem plnění, ke kterému se vztahuje. 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550505" y="5633892"/>
            <a:ext cx="835378" cy="3725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DPH</a:t>
            </a:r>
          </a:p>
        </p:txBody>
      </p:sp>
    </p:spTree>
    <p:extLst>
      <p:ext uri="{BB962C8B-B14F-4D97-AF65-F5344CB8AC3E}">
        <p14:creationId xmlns:p14="http://schemas.microsoft.com/office/powerpoint/2010/main" val="1293869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5911" y="624110"/>
            <a:ext cx="9788701" cy="86013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</a:t>
            </a:r>
            <a:r>
              <a:rPr lang="cs-CZ" sz="2400" b="1" u="sng" dirty="0">
                <a:solidFill>
                  <a:schemeClr val="bg1"/>
                </a:solidFill>
              </a:rPr>
              <a:t>vedlejší </a:t>
            </a:r>
            <a:r>
              <a:rPr lang="cs-CZ" sz="2400" b="1" dirty="0">
                <a:solidFill>
                  <a:schemeClr val="bg1"/>
                </a:solidFill>
              </a:rPr>
              <a:t>aktivity projektu</a:t>
            </a:r>
            <a:endParaRPr lang="cs-CZ" sz="18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15911" y="2259220"/>
            <a:ext cx="9777412" cy="397467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lvl="0">
              <a:lnSpc>
                <a:spcPct val="17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Výdaje na vedlejší aktivity projektu celkem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jsou způsobilé do výše 15 % celkových způsobilých výdajů projektu.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Část výdajů na vedlejší aktivity projektu nad 15 % celkových způsobilých výdajů projektu je nezpůsobilá.</a:t>
            </a:r>
          </a:p>
          <a:p>
            <a:pPr lvl="0">
              <a:lnSpc>
                <a:spcPct val="17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musí být součástí položkového rozpočtu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stavby</a:t>
            </a:r>
          </a:p>
          <a:p>
            <a:pPr lvl="0">
              <a:lnSpc>
                <a:spcPct val="17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bližší specifikace ve Specifických pravidlech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26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vedlejší aktivity projektu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24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2400" b="1" dirty="0"/>
              <a:t>Projektová dokumentace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7244" y="2111022"/>
            <a:ext cx="10127368" cy="38002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výdaje na zpracování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dokumentací v procesu EIA (oznámení, dokumentace),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dokumentace pro vydání územního rozhodnutí (DUR), dokumentace k oznámení o záměru v území (DOZU),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projektové dokumentace pro vydání stavebního povolení (DSP), projektové dokumentace pro ohlášení stavby (DOS),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projektové dokumentace pro provádění stavby (PDPS), zadávací dokumentace stavby (ZDS), realizační dokumentace stavby (RDS),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dokumentace skutečného provedení stavby (DSPS),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dokumentace návrhu dopravního značení,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souvisejících průzkumů, geodetických zaměření, studií a posouzení.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91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Termíny:</a:t>
            </a:r>
            <a:r>
              <a:rPr lang="cs-CZ" dirty="0"/>
              <a:t> vyhlášení a zpřístupnění     28. 6. 2018</a:t>
            </a:r>
          </a:p>
          <a:p>
            <a:pPr marL="0" indent="0">
              <a:buNone/>
            </a:pPr>
            <a:r>
              <a:rPr lang="cs-CZ" dirty="0"/>
              <a:t>		       ukončení příjmu žádostí      7.  9. 2018 23:59:00</a:t>
            </a:r>
          </a:p>
          <a:p>
            <a:r>
              <a:rPr lang="cs-CZ" b="1" dirty="0"/>
              <a:t>Realizace projektů:   </a:t>
            </a:r>
            <a:r>
              <a:rPr lang="cs-CZ" dirty="0"/>
              <a:t>1. 1. 2014 – 31. 8. 2019 do 23:59:00</a:t>
            </a:r>
          </a:p>
          <a:p>
            <a:pPr marL="400050" lvl="1" indent="0">
              <a:buNone/>
            </a:pPr>
            <a:r>
              <a:rPr lang="cs-CZ" dirty="0"/>
              <a:t>- realizace projektů nesmí být ukončena před podáním žádosti</a:t>
            </a:r>
          </a:p>
          <a:p>
            <a:r>
              <a:rPr lang="cs-CZ" b="1" dirty="0"/>
              <a:t>Kolová výzva: </a:t>
            </a:r>
            <a:r>
              <a:rPr lang="cs-CZ" dirty="0"/>
              <a:t>vyhodnocení po uzavření</a:t>
            </a:r>
          </a:p>
          <a:p>
            <a:r>
              <a:rPr lang="cs-CZ" b="1" dirty="0"/>
              <a:t>Alokace: </a:t>
            </a:r>
            <a:r>
              <a:rPr lang="cs-CZ" dirty="0"/>
              <a:t>8. 925.350 Kč</a:t>
            </a:r>
          </a:p>
          <a:p>
            <a:r>
              <a:rPr lang="cs-CZ" b="1" dirty="0"/>
              <a:t>Celkové způsobilé výdaje: </a:t>
            </a:r>
            <a:r>
              <a:rPr lang="cs-CZ" dirty="0"/>
              <a:t>min. 100.000 Kč   max. 5.000.000 Kč</a:t>
            </a:r>
          </a:p>
          <a:p>
            <a:r>
              <a:rPr lang="cs-CZ" b="1" dirty="0"/>
              <a:t>Financování 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BE47B5C8-BCB8-45FA-B349-6040616FC409}"/>
              </a:ext>
            </a:extLst>
          </p:cNvPr>
          <p:cNvSpPr/>
          <p:nvPr/>
        </p:nvSpPr>
        <p:spPr>
          <a:xfrm>
            <a:off x="2589212" y="589721"/>
            <a:ext cx="8911687" cy="9144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1. Výzva – Bezpečná doprava</a:t>
            </a:r>
          </a:p>
        </p:txBody>
      </p:sp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40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Způsobilé výdaje na vedlejší aktivity projektů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8578" y="1501422"/>
            <a:ext cx="10466034" cy="4409800"/>
          </a:xfrm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</a:t>
            </a:r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na zabezpečení výstavby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technický dozor investora (TDI),</a:t>
            </a:r>
          </a:p>
          <a:p>
            <a:pPr marL="0" indent="0">
              <a:buNone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    autorský dozor (AD),</a:t>
            </a:r>
          </a:p>
          <a:p>
            <a:pPr marL="0" lvl="1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    zajištění bezpečnosti a ochrany zdraví při práci (BOZP),</a:t>
            </a:r>
          </a:p>
          <a:p>
            <a:pPr marL="0" indent="0">
              <a:buNone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    geodetické práce, zkoušky materiálů a konstrukcí na staveništi</a:t>
            </a:r>
          </a:p>
          <a:p>
            <a:pPr marL="0" lv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na inženýring projektu zahrnující projednání a podání projektových dokumentací stavby a souvisejících žádostí pro příslušná správní řízení.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na zpracování studie proveditelnosti (dle </a:t>
            </a:r>
            <a:r>
              <a:rPr lang="cs-CZ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příl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č. 4 těchto Pravidel)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Výdaje na zpracování auditu bezpečnosti pozemní komunikace v aktivitě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„Bezpečnost dopravy“.</a:t>
            </a:r>
          </a:p>
          <a:p>
            <a:pPr marL="0" lvl="0" indent="0">
              <a:buNone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</a:t>
            </a:r>
          </a:p>
          <a:p>
            <a:pPr marL="0" lvl="0" indent="0">
              <a:buNone/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na povinné informační a propagační nástroje podle kap. 13 Obecných pravidel</a:t>
            </a:r>
          </a:p>
          <a:p>
            <a:pPr marL="0" lvl="0" indent="0">
              <a:buNone/>
            </a:pPr>
            <a:endParaRPr lang="cs-C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nemá plátce DPH k podporovaným aktivitám nárok na odpočet na vstupu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0" lvl="0" indent="0">
              <a:buNone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DPH je způsobilým výdajem, jen je-li způsobilým výdajem plnění, ke kterému se vztahuje.</a:t>
            </a:r>
          </a:p>
          <a:p>
            <a:pPr lvl="0"/>
            <a:endParaRPr lang="cs-CZ" sz="1400" b="1" dirty="0"/>
          </a:p>
          <a:p>
            <a:pPr marL="0" indent="0">
              <a:buNone/>
            </a:pPr>
            <a:endParaRPr lang="cs-CZ" sz="1400" b="1" dirty="0"/>
          </a:p>
        </p:txBody>
      </p:sp>
      <p:sp>
        <p:nvSpPr>
          <p:cNvPr id="4" name="Zaoblený obdélník 3"/>
          <p:cNvSpPr/>
          <p:nvPr/>
        </p:nvSpPr>
        <p:spPr>
          <a:xfrm>
            <a:off x="1113675" y="1539522"/>
            <a:ext cx="1625599" cy="62935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700" b="1" dirty="0"/>
              <a:t>Zabezpečení výstavby      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049868" y="3465689"/>
            <a:ext cx="3680176" cy="59831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700" b="1" dirty="0">
                <a:solidFill>
                  <a:schemeClr val="bg1"/>
                </a:solidFill>
              </a:rPr>
              <a:t>Pořízení služeb bezprostředně souvisejících s realizací projektu 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049868" y="4492978"/>
            <a:ext cx="2460978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700" b="1" dirty="0">
                <a:solidFill>
                  <a:schemeClr val="bg1"/>
                </a:solidFill>
              </a:rPr>
              <a:t>Povinná publicita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1049868" y="5147733"/>
            <a:ext cx="2370666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700" b="1" dirty="0"/>
              <a:t>DPH</a:t>
            </a:r>
          </a:p>
        </p:txBody>
      </p:sp>
    </p:spTree>
    <p:extLst>
      <p:ext uri="{BB962C8B-B14F-4D97-AF65-F5344CB8AC3E}">
        <p14:creationId xmlns:p14="http://schemas.microsoft.com/office/powerpoint/2010/main" val="2958846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602980" y="1422400"/>
            <a:ext cx="8911687" cy="33086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Terminály a parkovací systémy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 11 0 - Počet osob přepravených veřejnou dopravou  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 20 1 - Počet nových nebo rekonstruovaných přestupních terminálů ve veřejné dopravě (výstupový indikátor)             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74 00 1 - Počet vytvořených parkovacích míst (výstupový indikátor)</a:t>
            </a: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 40 1 - Počet parkovacích míst pro jízdní kola (výstupový indikátor)                                                                                         </a:t>
            </a:r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Bezpečnost dopravy                                                                      </a:t>
            </a: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 00 1 - Počet realizací vedoucích ke zvýšení bezpečnosti v dopravě (výstupový indikátor)                                        </a:t>
            </a:r>
          </a:p>
          <a:p>
            <a:r>
              <a:rPr lang="cs-CZ" sz="1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Cyklodoprava</a:t>
            </a:r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 10 0 - Délka nově vybudovaných cyklostezek a cyklotras (výstupový indikátor)       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 40 1 - Počet parkovacích míst pro jízdní kola (výstupový in.)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425148" y="4969565"/>
            <a:ext cx="9079464" cy="15372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jeho naplnění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501420" y="1457739"/>
            <a:ext cx="10003192" cy="5247861"/>
          </a:xfrm>
          <a:solidFill>
            <a:schemeClr val="bg2">
              <a:lumMod val="90000"/>
            </a:schemeClr>
          </a:solidFill>
        </p:spPr>
        <p:txBody>
          <a:bodyPr numCol="2">
            <a:noAutofit/>
          </a:bodyPr>
          <a:lstStyle/>
          <a:p>
            <a:pPr marL="0">
              <a:spcBef>
                <a:spcPts val="60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Společné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Plná moc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Karta souladu projektu s principy udržitelné mobility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</a:t>
            </a:r>
          </a:p>
          <a:p>
            <a:pPr marL="0">
              <a:spcBef>
                <a:spcPts val="60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Terminály a parkovací systémy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Smlouva o veřejných službách v přepravě cestujících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pPr marL="400050" lvl="2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</a:t>
            </a:r>
          </a:p>
          <a:p>
            <a:pPr marL="400050" lvl="2">
              <a:spcBef>
                <a:spcPts val="600"/>
              </a:spcBef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Doklad o prokázání právních vztahů k nemovitému majetku, který je předmětem projektu </a:t>
            </a:r>
          </a:p>
          <a:p>
            <a:pPr marL="457200" lvl="3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zohledňující podíl způsobilých výdajů projektu na vegetaci a zeleň </a:t>
            </a:r>
          </a:p>
          <a:p>
            <a:pPr marL="0" lvl="1">
              <a:spcBef>
                <a:spcPts val="600"/>
              </a:spcBef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Bezpečnost dopravy a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cyklodoprava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</a:p>
          <a:p>
            <a:pPr marL="457200" lvl="3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pPr marL="457200" lvl="3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pPr marL="457200" lvl="3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</a:t>
            </a:r>
          </a:p>
          <a:p>
            <a:pPr marL="457200" lvl="3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Výpočet čistých jiných peněžních příjmů </a:t>
            </a:r>
          </a:p>
          <a:p>
            <a:pPr marL="457200" lvl="3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Smlouva o spolupráci </a:t>
            </a:r>
          </a:p>
          <a:p>
            <a:pPr marL="457200" lvl="3">
              <a:spcBef>
                <a:spcPts val="600"/>
              </a:spcBef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zohledňující podíl způsobilých výdajů projektu na vegetaci a zeleň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533424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je v souladu s Dopravní politikou ČR 2014-2020.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v obcích, které mají méně než 50 tis. obyvatel, dokládá Kartu souladu projektu s principy udržitelné mobility.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přispívá k eliminaci negativních vlivů dopravy na životní prostředí.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má zajištěnou administrativní, finanční a provozní kapacitu k realizaci a udržitelnosti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hodnocení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eCBA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/finanční analýze projekt dosáhne minimálně stanovené hodnoty ukazatelů.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Kritéria formálního hodnocení a přijatelnosti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4982818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Preferenční kritéria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při bodové shodě projektů budou rozhodovat o pořadí přidělené body za tato kritéria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Aktivita – BEZPEČNOST DOPRAVY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Projekt je realizován v místech, kde před realizací projektu nebyl chodník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Projekt zahrnuje realizaci bezpečnostních prvků (přechody pro chodce, místa pro přecházení, veřejné osvětlení, semafory, lávky, opěrné zídky a jiná opatření podél/přes pozemní komunikace zatížené intenzivní automobilovou dopravou)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Aktivita –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Cyklodoprava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Délka nově vybudované cyklostezky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 rámci projektu je řešena přímá návaznost cyklostezky k nástupnímu místu zastávky veřejné dopravy.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Aktivita – Terminály a parkovací systémy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Projekt řeší vybudování/modernizaci terminálu vč. přístupových komunikací nebo osvětlení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Projekt zahrnuje vybudování nových parkovacích míst pro automobily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xmlns="" id="{BD307FBA-9A71-44D5-BE84-E370283FCBAB}"/>
              </a:ext>
            </a:extLst>
          </p:cNvPr>
          <p:cNvSpPr/>
          <p:nvPr/>
        </p:nvSpPr>
        <p:spPr>
          <a:xfrm>
            <a:off x="2080591" y="6385370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50 bodů ze 100</a:t>
            </a:r>
            <a:r>
              <a:rPr lang="cs-CZ" dirty="0"/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770782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info@masmost.cz                                                                        </a:t>
            </a:r>
          </a:p>
          <a:p>
            <a:r>
              <a:rPr lang="cs-CZ" dirty="0"/>
              <a:t>Mgr. Naděžda Jašová, tel.: 566 782 012, 774 493 522, </a:t>
            </a:r>
          </a:p>
          <a:p>
            <a:pPr marL="400050" lvl="1" indent="0">
              <a:buNone/>
            </a:pPr>
            <a:r>
              <a:rPr lang="cs-CZ" dirty="0"/>
              <a:t>e-mail: jasova@masmost.cz 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90AD856-03D1-4CE5-B1C4-A4B452ACA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730" y="1325217"/>
            <a:ext cx="10099882" cy="4586005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	Doprava:									</a:t>
            </a:r>
            <a:r>
              <a:rPr lang="cs-CZ" b="1" dirty="0" err="1"/>
              <a:t>Cyklodoprava</a:t>
            </a:r>
            <a:r>
              <a:rPr lang="cs-CZ" b="1" dirty="0"/>
              <a:t>:							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	Terminály a parkovací systémy</a:t>
            </a:r>
          </a:p>
          <a:p>
            <a:pPr lvl="1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15F6E165-7588-4209-992E-AED295E1F278}"/>
              </a:ext>
            </a:extLst>
          </p:cNvPr>
          <p:cNvSpPr/>
          <p:nvPr/>
        </p:nvSpPr>
        <p:spPr>
          <a:xfrm>
            <a:off x="1702168" y="1801314"/>
            <a:ext cx="4052711" cy="1512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Rekonstrukce, modernizace a výstavba komunikací pro pěší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A6110C47-110A-4876-BBD3-03A16962AF25}"/>
              </a:ext>
            </a:extLst>
          </p:cNvPr>
          <p:cNvSpPr/>
          <p:nvPr/>
        </p:nvSpPr>
        <p:spPr>
          <a:xfrm>
            <a:off x="6875425" y="1801314"/>
            <a:ext cx="4255910" cy="1512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Rekonstrukce, modernizace a výstavba komunikací pro cyklisty a liniových opatření pro cyklisty v hlavním dopravním prostoru pozemních komunikací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E05C8730-8205-450C-A000-2585C235BF1F}"/>
              </a:ext>
            </a:extLst>
          </p:cNvPr>
          <p:cNvSpPr/>
          <p:nvPr/>
        </p:nvSpPr>
        <p:spPr>
          <a:xfrm>
            <a:off x="1702167" y="4160200"/>
            <a:ext cx="9429167" cy="2073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Rekonstrukce, modernizace a výstavba terminálů jako významných přestupních uzlů veřejné dopravy; samostatných parkovacích systémů P+R, K+R, B+R jako prvků podporujících </a:t>
            </a:r>
            <a:r>
              <a:rPr lang="cs-CZ" b="1" dirty="0" err="1"/>
              <a:t>multimodalitu</a:t>
            </a:r>
            <a:r>
              <a:rPr lang="cs-CZ" b="1" dirty="0"/>
              <a:t> a P+G jako prvků podporujících </a:t>
            </a:r>
            <a:r>
              <a:rPr lang="cs-CZ" b="1" dirty="0" err="1"/>
              <a:t>multimodalitu</a:t>
            </a:r>
            <a:r>
              <a:rPr lang="cs-CZ" b="1" dirty="0"/>
              <a:t>, který vyvolá v přímé vazbě vznik nové pěší zóny nahrazující uliční prostor původně přístupný automobilové dopravě.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xmlns="" id="{CD95C994-96F1-410E-B094-1F125DBC960E}"/>
              </a:ext>
            </a:extLst>
          </p:cNvPr>
          <p:cNvGrpSpPr/>
          <p:nvPr/>
        </p:nvGrpSpPr>
        <p:grpSpPr>
          <a:xfrm>
            <a:off x="1747562" y="416128"/>
            <a:ext cx="9039708" cy="909089"/>
            <a:chOff x="0" y="2026"/>
            <a:chExt cx="9039708" cy="909089"/>
          </a:xfrm>
        </p:grpSpPr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xmlns="" id="{6FCCF1C2-2525-42D3-A4CE-29C514AA5505}"/>
                </a:ext>
              </a:extLst>
            </p:cNvPr>
            <p:cNvSpPr/>
            <p:nvPr/>
          </p:nvSpPr>
          <p:spPr>
            <a:xfrm>
              <a:off x="0" y="2026"/>
              <a:ext cx="9039708" cy="90908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xmlns="" id="{29C5D0B5-8477-426F-A033-0E5D0CB6C094}"/>
                </a:ext>
              </a:extLst>
            </p:cNvPr>
            <p:cNvSpPr txBox="1"/>
            <p:nvPr/>
          </p:nvSpPr>
          <p:spPr>
            <a:xfrm>
              <a:off x="0" y="2027"/>
              <a:ext cx="9039708" cy="8030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0020" tIns="160020" rIns="160020" bIns="160020" numCol="1" spcCol="1270" anchor="ctr" anchorCtr="0">
              <a:noAutofit/>
            </a:bodyPr>
            <a:lstStyle/>
            <a:p>
              <a:pPr lvl="0" defTabSz="1866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b="1" dirty="0"/>
                <a:t>Typ podporovaných operací: </a:t>
              </a:r>
              <a:endParaRPr lang="cs-CZ" sz="4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09851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4067461"/>
              </p:ext>
            </p:extLst>
          </p:nvPr>
        </p:nvGraphicFramePr>
        <p:xfrm>
          <a:off x="2464905" y="490207"/>
          <a:ext cx="9039708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904" y="1510748"/>
            <a:ext cx="9727096" cy="5181599"/>
          </a:xfrm>
        </p:spPr>
        <p:txBody>
          <a:bodyPr>
            <a:no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podvýzvami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53. Výzva IROP – udržitelná doprava</a:t>
            </a: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http://www.irop.mmr.cz/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cs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/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Vyzvy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/Seznam/Vyzva-c-53-Udrzitelna-doprava-integrovane-projekty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 Integrované projekty CLLD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 – závazná osnova (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cyklodoprava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/chodníky)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Karta souladu projektu s principy udržitelné dopravy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Postup pro podání žádosti o podporu v prostředí MS2014+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Výzva č. 1 – MAS MOST Vysočiny – IROP – Bezpečná doprava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formálního  hodnocení a přijatelnosti </a:t>
            </a:r>
          </a:p>
          <a:p>
            <a:pPr lvl="1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</a:t>
            </a:r>
          </a:p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Interní postupy MAS pro strategický rámec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313" y="493498"/>
            <a:ext cx="9079381" cy="6364502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000" b="1" cap="small" dirty="0">
                <a:solidFill>
                  <a:schemeClr val="bg1"/>
                </a:solidFill>
              </a:rPr>
              <a:t>Podpora bezpečnosti dopravy</a:t>
            </a:r>
            <a:br>
              <a:rPr lang="cs-CZ" sz="2000" b="1" cap="small" dirty="0">
                <a:solidFill>
                  <a:schemeClr val="bg1"/>
                </a:solidFill>
              </a:rPr>
            </a:br>
            <a:r>
              <a:rPr lang="cs-CZ" sz="1800" b="1" cap="small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18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400" b="1" cap="small" dirty="0"/>
              <a:t>Věcné zaměření - Podporované aktivity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85157" y="2122311"/>
            <a:ext cx="8919454" cy="447727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1600" b="1" dirty="0">
                <a:solidFill>
                  <a:schemeClr val="tx1"/>
                </a:solidFill>
              </a:rPr>
              <a:t>Rekonstrukce, modernizace a výstavba chodníků podél silnic I., II. , III. Třídy a místních komunikací, přizpůsobených osobám s omezenou schopností pohybu a orientace, včetně přechodů pro chodce a míst pro přecházení</a:t>
            </a:r>
          </a:p>
          <a:p>
            <a:r>
              <a:rPr lang="cs-CZ" sz="1600" b="1" dirty="0">
                <a:solidFill>
                  <a:schemeClr val="tx1"/>
                </a:solidFill>
              </a:rPr>
              <a:t>Rekonstrukce, modernizace a výstavba bezbariérových komunikací pro pěší k zastávkám veřejné hromadné dopravy</a:t>
            </a:r>
          </a:p>
          <a:p>
            <a:r>
              <a:rPr lang="cs-CZ" sz="1600" b="1" dirty="0">
                <a:solidFill>
                  <a:schemeClr val="tx1"/>
                </a:solidFill>
              </a:rPr>
              <a:t>Rekonstrukce, modernizace a výstavba podchodů nebo lávek pro chodce přes silnice I., II, a III. třídy, místní komunikace, železniční a tramvajovou dráhu, přizpůsobených osobám s omezenou schopností pohybu a orientace a navazujících na bezbariérové komunikace pro pěší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Je možná kombinace uvedených aktivit!</a:t>
            </a:r>
          </a:p>
          <a:p>
            <a:pPr marL="0" lv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Je možná realizace souvisejících prvků zvyšujících bezpečnost železniční, silniční, cyklistické a pěší dopravy (např. veřejné osvětlení, prvky inteligentních dopravních systémů) a zmírňujících a kompenzačních opatření pro minimalizaci negativních vlivů na životní prostředí (např. výsadba doprovodné zeleně), vždy při současné rekonstrukci, modernizaci nebo výstavbě komunikace pro pěší!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000" b="1" cap="small" dirty="0">
                <a:solidFill>
                  <a:schemeClr val="bg1"/>
                </a:solidFill>
              </a:rPr>
              <a:t>Podpora bezpečnosti dopravy</a:t>
            </a:r>
            <a:r>
              <a:rPr lang="cs-CZ" sz="1800" b="1" cap="small" dirty="0">
                <a:solidFill>
                  <a:schemeClr val="bg1"/>
                </a:solidFill>
              </a:rPr>
              <a:t/>
            </a:r>
            <a:br>
              <a:rPr lang="cs-CZ" sz="1800" b="1" cap="small" dirty="0">
                <a:solidFill>
                  <a:schemeClr val="bg1"/>
                </a:solidFill>
              </a:rPr>
            </a:br>
            <a: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400" b="1" cap="small" dirty="0"/>
              <a:t>Věcné zaměření - Podporované aktivity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07734" y="2111022"/>
            <a:ext cx="8896878" cy="447530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900" b="1" dirty="0">
                <a:solidFill>
                  <a:schemeClr val="tx1"/>
                </a:solidFill>
              </a:rPr>
              <a:t>Vedlejší aktivity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chemeClr val="tx1"/>
                </a:solidFill>
              </a:rPr>
              <a:t>Realizace stavbou vyvolaných investic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chemeClr val="tx1"/>
                </a:solidFill>
              </a:rPr>
              <a:t>Zpracování projektových dokumentací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chemeClr val="tx1"/>
                </a:solidFill>
              </a:rPr>
              <a:t>Výkup nemovitostí podmiňujících výstavbu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chemeClr val="tx1"/>
                </a:solidFill>
              </a:rPr>
              <a:t>Provádění inženýrské činnosti ve výstavbě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chemeClr val="tx1"/>
                </a:solidFill>
              </a:rPr>
              <a:t>Povinná publicita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848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91409" y="624110"/>
            <a:ext cx="9013202" cy="128089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b="1" cap="small" dirty="0">
                <a:solidFill>
                  <a:schemeClr val="bg1"/>
                </a:solidFill>
              </a:rPr>
              <a:t>Podpora cyklodopravy</a:t>
            </a:r>
            <a:r>
              <a:rPr lang="cs-CZ" sz="2400" b="1" cap="small" dirty="0">
                <a:solidFill>
                  <a:schemeClr val="bg1"/>
                </a:solidFill>
              </a:rPr>
              <a:t/>
            </a:r>
            <a:br>
              <a:rPr lang="cs-CZ" sz="2400" b="1" cap="small" dirty="0">
                <a:solidFill>
                  <a:schemeClr val="bg1"/>
                </a:solidFill>
              </a:rPr>
            </a:br>
            <a:r>
              <a:rPr lang="cs-CZ" sz="2000" b="1" cap="small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20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400" b="1" cap="small" dirty="0"/>
              <a:t>Věcné zaměření - Podporované aktivity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491409" y="2429779"/>
            <a:ext cx="9013202" cy="380411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cs-CZ" sz="1700" b="1" dirty="0">
                <a:solidFill>
                  <a:schemeClr val="tx1"/>
                </a:solidFill>
              </a:rPr>
              <a:t>Výstavba samostatných stezek pro cyklisty nebo stezek pro cyklisty a chodce se společným nebo odděleným provozem </a:t>
            </a:r>
            <a:r>
              <a:rPr lang="cs-CZ" sz="1700" dirty="0">
                <a:solidFill>
                  <a:schemeClr val="tx1"/>
                </a:solidFill>
              </a:rPr>
              <a:t>s dopravním značením C8a,b, C9a,b nebo C10a,b, sloužících k dopravě do zaměstnání, škol a za službami</a:t>
            </a:r>
          </a:p>
          <a:p>
            <a:pPr algn="just"/>
            <a:r>
              <a:rPr lang="cs-CZ" sz="1700" b="1" dirty="0">
                <a:solidFill>
                  <a:schemeClr val="tx1"/>
                </a:solidFill>
              </a:rPr>
              <a:t>Výstavba jízdních pruhů pro cyklisty nebo společných pásů pro cyklisty a chodce v přidruženém prostoru silnic a místních komunikací </a:t>
            </a:r>
            <a:r>
              <a:rPr lang="cs-CZ" sz="1700" dirty="0">
                <a:solidFill>
                  <a:schemeClr val="tx1"/>
                </a:solidFill>
              </a:rPr>
              <a:t>s dopravním značením C8a,b, C9a,b nebo C10a,b, sloužících k dopravě do zaměstnání, škol a za službami</a:t>
            </a:r>
          </a:p>
          <a:p>
            <a:pPr algn="just"/>
            <a:r>
              <a:rPr lang="cs-CZ" sz="1700" b="1" dirty="0">
                <a:solidFill>
                  <a:schemeClr val="tx1"/>
                </a:solidFill>
              </a:rPr>
              <a:t>Realizace liniových opatření pro cyklisty v hlavním dopravním prostoru silnic a místních komunikací v podobě vyhrazených jízdních pruhů pro cyklisty, piktogramových koridorů pro cyklisty nebo vyhrazených jízdních pruhů pro autobusy a jízdní kola, sloužících k dopravě do zaměstnání, škol a za službami</a:t>
            </a:r>
            <a:endParaRPr lang="cs-CZ" sz="1700" b="1" dirty="0"/>
          </a:p>
        </p:txBody>
      </p:sp>
    </p:spTree>
    <p:extLst>
      <p:ext uri="{BB962C8B-B14F-4D97-AF65-F5344CB8AC3E}">
        <p14:creationId xmlns:p14="http://schemas.microsoft.com/office/powerpoint/2010/main" val="922799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000" b="1" cap="small" dirty="0">
                <a:solidFill>
                  <a:schemeClr val="bg1"/>
                </a:solidFill>
              </a:rPr>
              <a:t>Podpora cyklodopravy</a:t>
            </a:r>
            <a:br>
              <a:rPr lang="cs-CZ" sz="2000" b="1" cap="small" dirty="0">
                <a:solidFill>
                  <a:schemeClr val="bg1"/>
                </a:solidFill>
              </a:rPr>
            </a:br>
            <a:r>
              <a:rPr lang="cs-CZ" sz="1800" b="1" cap="small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18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400" b="1" cap="small" dirty="0"/>
              <a:t>Věcné zaměření - Podporované aktivity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923822" y="2133600"/>
            <a:ext cx="8602133" cy="3804109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možná kombinace uvedených aktivit!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možná realizace související doprovodné infrastruktury pro cyklisty (např. stojany na jízdní kola), zmírňujících a kompenzačních opatření pro minimalizaci negativních vlivů na životní prostředí (např. výsadba doprovodné zeleně) a souvisejících prvků zvyšujících bezpečnost cyklistické dopravy (např. veřejné osvětlení, prvky inteligentních dopravních systémů), vždy při současné rekonstrukci, modernizaci nebo výstavbě komunikace pro cyklisty nebo liniového opatření pro cyklisty!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Smlouva o spolupráci -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být k žádosti o podporu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přiložena v případě, že projekt má být realizován na území více obcí a žadatelem je jedna z těchto obcí.</a:t>
            </a:r>
          </a:p>
        </p:txBody>
      </p:sp>
    </p:spTree>
    <p:extLst>
      <p:ext uri="{BB962C8B-B14F-4D97-AF65-F5344CB8AC3E}">
        <p14:creationId xmlns:p14="http://schemas.microsoft.com/office/powerpoint/2010/main" val="242090143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1315</TotalTime>
  <Words>2039</Words>
  <Application>Microsoft Office PowerPoint</Application>
  <PresentationFormat>Širokoúhlá obrazovka</PresentationFormat>
  <Paragraphs>239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Wingdings</vt:lpstr>
      <vt:lpstr>Wingdings 3</vt:lpstr>
      <vt:lpstr>Stébla</vt:lpstr>
      <vt:lpstr>Seminář pro žadatele IROP výzva č. 1 – Bezpečná doprava MAS MOST Vysočina  25. 7. 2018 v 9:00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Prezentace aplikace PowerPoint</vt:lpstr>
      <vt:lpstr>Podpora bezpečnosti dopravy  Věcné zaměření - Podporované aktivity</vt:lpstr>
      <vt:lpstr>Podpora bezpečnosti dopravy  Věcné zaměření - Podporované aktivity</vt:lpstr>
      <vt:lpstr>Podpora cyklodopravy  Věcné zaměření - Podporované aktivity</vt:lpstr>
      <vt:lpstr>Podpora cyklodopravy  Věcné zaměření - Podporované aktivity</vt:lpstr>
      <vt:lpstr>Prezentace aplikace PowerPoint</vt:lpstr>
      <vt:lpstr>Prezentace aplikace PowerPoint</vt:lpstr>
      <vt:lpstr>Způsobilé výdaje na hlavní aktivity projektu – Bezpečnost dopravy</vt:lpstr>
      <vt:lpstr>Způsobilé výdaje na hlavní aktivity projektu - Cyklodoprava </vt:lpstr>
      <vt:lpstr>Způsobilé výdaje na hlavní aktivity projektu - Cyklodoprava </vt:lpstr>
      <vt:lpstr> Způsobilé výdaje na hlavní aktivity projektu terminálů</vt:lpstr>
      <vt:lpstr>Prezentace aplikace PowerPoint</vt:lpstr>
      <vt:lpstr>Další způsobilé výdaje – terminály</vt:lpstr>
      <vt:lpstr>Způsobilé výdaje na vedlejší aktivity projektu</vt:lpstr>
      <vt:lpstr>Způsobilé výdaje na vedlejší aktivity projektu Projektová dokumentace</vt:lpstr>
      <vt:lpstr>Způsobilé výdaje na vedlejší aktivity projektů</vt:lpstr>
      <vt:lpstr>INDIKÁTORY</vt:lpstr>
      <vt:lpstr>Povinné přílohy</vt:lpstr>
      <vt:lpstr>Hodnocení a výběr projektů</vt:lpstr>
      <vt:lpstr>Prezentace aplikace PowerPoint</vt:lpstr>
      <vt:lpstr>Doporučení:</vt:lpstr>
      <vt:lpstr>Kontakty: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uzivatel</cp:lastModifiedBy>
  <cp:revision>105</cp:revision>
  <cp:lastPrinted>2018-07-12T09:48:04Z</cp:lastPrinted>
  <dcterms:created xsi:type="dcterms:W3CDTF">2016-06-21T08:51:22Z</dcterms:created>
  <dcterms:modified xsi:type="dcterms:W3CDTF">2018-07-24T06:45:35Z</dcterms:modified>
</cp:coreProperties>
</file>