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8" r:id="rId4"/>
    <p:sldId id="307" r:id="rId5"/>
    <p:sldId id="311" r:id="rId6"/>
    <p:sldId id="258" r:id="rId7"/>
    <p:sldId id="316" r:id="rId8"/>
    <p:sldId id="320" r:id="rId9"/>
    <p:sldId id="317" r:id="rId10"/>
    <p:sldId id="274" r:id="rId11"/>
    <p:sldId id="318" r:id="rId12"/>
    <p:sldId id="313" r:id="rId13"/>
    <p:sldId id="275" r:id="rId14"/>
    <p:sldId id="276" r:id="rId15"/>
    <p:sldId id="315" r:id="rId16"/>
    <p:sldId id="319" r:id="rId17"/>
    <p:sldId id="314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</dgm:pt>
    <dgm:pt modelId="{92EDC7D2-9530-4DFF-8734-137DA654575B}" type="pres">
      <dgm:prSet presAssocID="{B41EACF6-8476-4494-B033-9028ABE839E1}" presName="parentText" presStyleLbl="node1" presStyleIdx="0" presStyleCnt="1" custLinFactNeighborX="0" custLinFactNeighborY="-8211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0"/>
          <a:ext cx="9039708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0"/>
        <a:ext cx="9039708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irop.mmr.cz/cs/Vyzvy/Seznam/Vyzva-c-53-Udrzitelna-doprava-integrovane-projekty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1351723"/>
            <a:ext cx="9530038" cy="2849216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IROP výzva č. 2 – ŘÍZENÍ RIZIK</a:t>
            </a:r>
            <a:br>
              <a:rPr lang="cs-CZ" sz="4000" b="1" dirty="0"/>
            </a:br>
            <a:r>
              <a:rPr lang="cs-CZ" sz="4000" b="1" dirty="0"/>
              <a:t>MAS MOST Vysočina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2000" b="1" dirty="0"/>
              <a:t>23. 8. 2018 v 9:00</a:t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94756" y="5068712"/>
            <a:ext cx="7461956" cy="58702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488808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92924" y="1478113"/>
            <a:ext cx="8911687" cy="22538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57001 – Počet nové techniky a věcných prostředků složek IZS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425148" y="4252956"/>
            <a:ext cx="9079464" cy="2253861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CE5973-BC7F-42D3-B4F8-3433335DD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6204"/>
            <a:ext cx="8915400" cy="5094514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Kancelář MAS provádí kontrolu formálních náležitostí a přijatelnosti (dále jen FNP) – max. délka kontroly: do 15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prac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dnů od ukončení příjmu žádostí.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Žadatel má 5 dní na opravu chyb FNP (oprava max. 2x).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Žadatel má 15 kalendářních dní na odvolání proti rozhodnutí.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 uplynutí všech lhůt probíhá věcné hodnocení všech projektů ve výzvě, které provádí Výběrová komise MAS (max. délka hodnocení: do 20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prac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dnů od ukončení kontroly FNP,  tj.  po  uplynutí  lhůty  pro  podání  žádosti  o  přezkum  a  vyřešení  případných přezkumů v hodnocení).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Žadatel má opět 15 kalendářních dní na odvolání proti rozhodnutí.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Poté následuje finální rozhodnutí Rozhodovacího orgánu MAS o výběru projektů (max. délka lhůty pro vydání rozhodnutí – do 10 pracovních dnů od ukončení věcného hodnocení , tj. po uplynutí lhůty pro podání žádosti o přezkum a vyřešení případných přezkumů v hodnocení).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Vybrané žádosti jsou následně předány ke kontrole na CRR, které provede závěrečné ověření způsobilosti projektu (max. délka ověření způsobilosti do 30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prac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dnů od ukončení hodnocení MAS).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992487D-FAC2-4FF3-86DB-CFB37EC80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68239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Harmonogram po podání žádosti o podporu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610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200" b="1" dirty="0">
                <a:latin typeface="+mj-lt"/>
                <a:cs typeface="Calibri" panose="020F0502020204030204" pitchFamily="34" charset="0"/>
              </a:rPr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89043" y="1792356"/>
            <a:ext cx="9745998" cy="3511825"/>
          </a:xfrm>
          <a:solidFill>
            <a:schemeClr val="bg2">
              <a:lumMod val="90000"/>
            </a:schemeClr>
          </a:solidFill>
        </p:spPr>
        <p:txBody>
          <a:bodyPr numCol="1">
            <a:noAutofit/>
          </a:bodyPr>
          <a:lstStyle/>
          <a:p>
            <a:pPr marL="400050" lvl="2"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Plná moc</a:t>
            </a:r>
          </a:p>
          <a:p>
            <a:pPr marL="400050" lvl="2"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Zadávací a výběrová řízení</a:t>
            </a:r>
          </a:p>
          <a:p>
            <a:pPr marL="400050" lvl="2"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Stanovisko HZS kraje</a:t>
            </a:r>
          </a:p>
          <a:p>
            <a:pPr marL="400050" lvl="2"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Studie proveditelnosti</a:t>
            </a:r>
          </a:p>
          <a:p>
            <a:pPr marL="400050" lvl="2"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Výpočet čistých jiných finančních příjmů</a:t>
            </a:r>
          </a:p>
          <a:p>
            <a:pPr marL="400050" lvl="2"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Doložení počtu zásahů SDH za poslední kalendářní rok</a:t>
            </a:r>
          </a:p>
          <a:p>
            <a:pPr marL="400050" lvl="2"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Doklad prokazující stáří stávající techniky</a:t>
            </a: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53342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interních postupech MAS MOST Vysočiny je  uveden způsob hodnocení projektů, upravují možnost podání žádosti o přezkum výsledku každé části hodnocení, postup v případě, že souhrnná alokace projektů splňujících hodnocení přesahuje celkovou alokaci výzvy, problematiku náhradních projektů pro případ, že požadavky na dotaci převyšují alokaci výzvy.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formálního hodnocení a přijatelnosti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(detaily napravitelných a nenapravitelných kritérií)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2684" y="1391478"/>
            <a:ext cx="9241928" cy="498281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Finanční náročnost projektu.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Celkové způsobilé výdaje se pro hodnocení zaokrouhlují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matematicky na 1 desetinné místo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Potřebnost projektu.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Bodovací kritérium se vztahuje k počtu zásahů 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Stávající technika: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V případně nákupu vozidla (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JSDH má techniku stejného typu mladší 7 let včetně)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id="{BD307FBA-9A71-44D5-BE84-E370283FCBAB}"/>
              </a:ext>
            </a:extLst>
          </p:cNvPr>
          <p:cNvSpPr/>
          <p:nvPr/>
        </p:nvSpPr>
        <p:spPr>
          <a:xfrm>
            <a:off x="2080591" y="6385370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15 bodů ze 30!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770782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BB27E8-F6C4-40E0-9BC0-9471D7D4B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4155" y="1214243"/>
            <a:ext cx="9750457" cy="597032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Žádost o podporu podána v </a:t>
            </a:r>
            <a:r>
              <a:rPr lang="cs-CZ" b="1" dirty="0"/>
              <a:t>předepsané formě, podepsána oprávněným zástupcem žadatele.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Jsou doloženy </a:t>
            </a:r>
            <a:r>
              <a:rPr lang="cs-CZ" b="1" dirty="0"/>
              <a:t>všechny povinné přílohy </a:t>
            </a:r>
            <a:r>
              <a:rPr lang="cs-CZ" dirty="0"/>
              <a:t>a obsahově splňují náležitosti, požadované ŘO.</a:t>
            </a:r>
          </a:p>
          <a:p>
            <a:pPr>
              <a:spcBef>
                <a:spcPts val="600"/>
              </a:spcBef>
            </a:pPr>
            <a:r>
              <a:rPr lang="cs-CZ" dirty="0"/>
              <a:t>Projekt je svým zaměřením v </a:t>
            </a:r>
            <a:r>
              <a:rPr lang="cs-CZ" b="1" dirty="0"/>
              <a:t>souladu s výzvou ŘO.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Výsledky projektu jsou </a:t>
            </a:r>
            <a:r>
              <a:rPr lang="cs-CZ" b="1" dirty="0"/>
              <a:t>udržitelné.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Projekt nemá </a:t>
            </a:r>
            <a:r>
              <a:rPr lang="cs-CZ" b="1" dirty="0"/>
              <a:t>negativní vliv na žádnou z horizontálních priorit IROP.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Projekt v souladu s </a:t>
            </a:r>
            <a:r>
              <a:rPr lang="cs-CZ" b="1" dirty="0"/>
              <a:t>pravidly veřejné podpory, statut. zástupce </a:t>
            </a:r>
            <a:r>
              <a:rPr lang="cs-CZ" b="1" dirty="0" err="1"/>
              <a:t>žad</a:t>
            </a:r>
            <a:r>
              <a:rPr lang="cs-CZ" b="1" dirty="0"/>
              <a:t>. trestně bezúhonný*.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Výdaje na </a:t>
            </a:r>
            <a:r>
              <a:rPr lang="cs-CZ" b="1" dirty="0"/>
              <a:t>hlavní aktivity projektu odpovídají tržním cenám.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b="1" dirty="0"/>
              <a:t>Cílové hodnoty indikátorů odpovídají </a:t>
            </a:r>
            <a:r>
              <a:rPr lang="cs-CZ" dirty="0"/>
              <a:t>cílům projektu.</a:t>
            </a:r>
          </a:p>
          <a:p>
            <a:pPr>
              <a:spcBef>
                <a:spcPts val="600"/>
              </a:spcBef>
            </a:pPr>
            <a:r>
              <a:rPr lang="cs-CZ" dirty="0"/>
              <a:t>Žadatel má zajištěnou </a:t>
            </a:r>
            <a:r>
              <a:rPr lang="cs-CZ" b="1" dirty="0"/>
              <a:t>administrativní, finanční a provozní kapacitu k realizaci a udržitelnosti projektu</a:t>
            </a:r>
            <a:r>
              <a:rPr lang="cs-CZ" dirty="0"/>
              <a:t>.</a:t>
            </a:r>
          </a:p>
          <a:p>
            <a:pPr>
              <a:spcBef>
                <a:spcPts val="600"/>
              </a:spcBef>
            </a:pPr>
            <a:r>
              <a:rPr lang="cs-CZ" dirty="0"/>
              <a:t>V hodnocení </a:t>
            </a:r>
            <a:r>
              <a:rPr lang="cs-CZ" dirty="0" err="1"/>
              <a:t>eCBA</a:t>
            </a:r>
            <a:r>
              <a:rPr lang="cs-CZ" dirty="0"/>
              <a:t>/</a:t>
            </a:r>
            <a:r>
              <a:rPr lang="cs-CZ" b="1" dirty="0"/>
              <a:t>finanční analýze projekt dosáhne minimálně hodnoty ukazatelů stanovené ve výzvě.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Projekt je v souladu </a:t>
            </a:r>
            <a:r>
              <a:rPr lang="cs-CZ" b="1" dirty="0"/>
              <a:t>s Koncepcí ochrany obyvatelstva do 2020 s výhledem do roku 2030.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Projekt je v souladu </a:t>
            </a:r>
            <a:r>
              <a:rPr lang="cs-CZ" b="1" dirty="0"/>
              <a:t>se Strategií přizpůsobení se změně klimatu v podmínkách ČR v aktuálním znění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2C55BB4-A39F-4DD2-92A7-BFEEC3F33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155" y="307911"/>
            <a:ext cx="9750457" cy="90633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KRITÉRIA PRO VÝBĚR A HODNOCENÍ PROJEKTŮ – ZÁVĚREČNÉ OVĚŘENÍ ZPŮSOBILOSTI PROJEKTŮ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15049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info@masmost.cz                                                                        </a:t>
            </a:r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e-mail: jasova@masmost.cz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34679"/>
          </a:xfrm>
        </p:spPr>
        <p:txBody>
          <a:bodyPr/>
          <a:lstStyle/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Termíny: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vyhlášení a zpřístupnění        7. 8. 2018 12:00:00</a:t>
            </a:r>
          </a:p>
          <a:p>
            <a:pPr marL="0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		       ukončení příjmu </a:t>
            </a:r>
            <a:r>
              <a:rPr lang="cs-CZ" sz="2200">
                <a:latin typeface="Calibri" panose="020F0502020204030204" pitchFamily="34" charset="0"/>
                <a:cs typeface="Calibri" panose="020F0502020204030204" pitchFamily="34" charset="0"/>
              </a:rPr>
              <a:t>žádostí       18.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9. 2018 23:59:00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Realizace projektů:  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1. 1. 2014 – 31. 8. 2019 do 23:59:00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realizace projektů nesmí být ukončena před podáním žádosti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Kolová výzva: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vyhodnocení po uzavření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Alokace: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3.622.540 Kč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Celkové způsobilé výdaje: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min. 100.000 Kč   max. 3.622.540 Kč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Financování 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E47B5C8-BCB8-45FA-B349-6040616FC409}"/>
              </a:ext>
            </a:extLst>
          </p:cNvPr>
          <p:cNvSpPr/>
          <p:nvPr/>
        </p:nvSpPr>
        <p:spPr>
          <a:xfrm>
            <a:off x="2589212" y="589721"/>
            <a:ext cx="8911687" cy="9144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2. Výzva – Hasiči – řízení rizik</a:t>
            </a:r>
          </a:p>
        </p:txBody>
      </p:sp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0AD856-03D1-4CE5-B1C4-A4B452ACA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730" y="1325217"/>
            <a:ext cx="10099882" cy="4586005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																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	</a:t>
            </a:r>
            <a:endParaRPr lang="cs-CZ" dirty="0"/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CD95C994-96F1-410E-B094-1F125DBC960E}"/>
              </a:ext>
            </a:extLst>
          </p:cNvPr>
          <p:cNvGrpSpPr/>
          <p:nvPr/>
        </p:nvGrpSpPr>
        <p:grpSpPr>
          <a:xfrm>
            <a:off x="1747562" y="416128"/>
            <a:ext cx="9039708" cy="909089"/>
            <a:chOff x="0" y="2026"/>
            <a:chExt cx="9039708" cy="909089"/>
          </a:xfrm>
        </p:grpSpPr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6FCCF1C2-2525-42D3-A4CE-29C514AA5505}"/>
                </a:ext>
              </a:extLst>
            </p:cNvPr>
            <p:cNvSpPr/>
            <p:nvPr/>
          </p:nvSpPr>
          <p:spPr>
            <a:xfrm>
              <a:off x="0" y="2026"/>
              <a:ext cx="9039708" cy="90908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29C5D0B5-8477-426F-A033-0E5D0CB6C094}"/>
                </a:ext>
              </a:extLst>
            </p:cNvPr>
            <p:cNvSpPr txBox="1"/>
            <p:nvPr/>
          </p:nvSpPr>
          <p:spPr>
            <a:xfrm>
              <a:off x="0" y="2027"/>
              <a:ext cx="9039708" cy="8030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0020" tIns="160020" rIns="160020" bIns="160020" numCol="1" spcCol="1270" anchor="ctr" anchorCtr="0">
              <a:noAutofit/>
            </a:bodyPr>
            <a:lstStyle/>
            <a:p>
              <a:pPr lvl="0" defTabSz="1866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/>
                <a:t>Typ podporovaných operací: </a:t>
              </a:r>
              <a:endParaRPr lang="cs-CZ" sz="4200" kern="1200" dirty="0"/>
            </a:p>
          </p:txBody>
        </p:sp>
      </p:grpSp>
      <p:sp>
        <p:nvSpPr>
          <p:cNvPr id="2" name="Obdélník 1">
            <a:extLst>
              <a:ext uri="{FF2B5EF4-FFF2-40B4-BE49-F238E27FC236}">
                <a16:creationId xmlns:a16="http://schemas.microsoft.com/office/drawing/2014/main" id="{C16E27E6-C790-42CD-8FDF-EA0CA03B92E8}"/>
              </a:ext>
            </a:extLst>
          </p:cNvPr>
          <p:cNvSpPr/>
          <p:nvPr/>
        </p:nvSpPr>
        <p:spPr>
          <a:xfrm>
            <a:off x="1747562" y="1854883"/>
            <a:ext cx="10099882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Technika pro integrovaný záchranný systém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Posílení vybavení základních složek integrovaného záchranného systému technikou a věcnými prostředky k zajištění jejich připravenosti s důrazem na přizpůsobení se změnám klimatu a novým rizikům</a:t>
            </a:r>
          </a:p>
        </p:txBody>
      </p:sp>
    </p:spTree>
    <p:extLst>
      <p:ext uri="{BB962C8B-B14F-4D97-AF65-F5344CB8AC3E}">
        <p14:creationId xmlns:p14="http://schemas.microsoft.com/office/powerpoint/2010/main" val="3309851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4105531"/>
              </p:ext>
            </p:extLst>
          </p:nvPr>
        </p:nvGraphicFramePr>
        <p:xfrm>
          <a:off x="2464905" y="490207"/>
          <a:ext cx="9039708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904" y="1510748"/>
            <a:ext cx="9727096" cy="5181599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</a:t>
            </a:r>
            <a:r>
              <a:rPr lang="cs-CZ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podvýzvami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53. Výzva IROP – udržitelná doprava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http://www.irop.mmr.cz/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cs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/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Vyzvy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/Seznam/Vyzva-c-53-Udrzitelna-doprava-integrovane-projekty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a Integrované projekty CLLD</a:t>
            </a: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</a:t>
            </a: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Postup pro podání žádosti o podporu v prostředí MS2014+</a:t>
            </a: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Výzva č. 2 – MAS MOST Vysočiny – IROP – Řízení rizik</a:t>
            </a:r>
          </a:p>
          <a:p>
            <a:pPr lvl="1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formálního  hodnocení a přijatelnosti </a:t>
            </a:r>
          </a:p>
          <a:p>
            <a:pPr lvl="1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</a:t>
            </a: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Interní postupy MAS pro strategický rámec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13" y="493498"/>
            <a:ext cx="9079381" cy="6364502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000" b="1" cap="small" dirty="0">
                <a:solidFill>
                  <a:schemeClr val="bg1"/>
                </a:solidFill>
              </a:rPr>
              <a:t>Podpora Hasiči – řízení rizik</a:t>
            </a:r>
            <a:br>
              <a:rPr lang="cs-CZ" sz="2000" b="1" cap="small" dirty="0">
                <a:solidFill>
                  <a:schemeClr val="bg1"/>
                </a:solidFill>
              </a:rPr>
            </a:br>
            <a:br>
              <a:rPr lang="cs-CZ" sz="18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400" b="1" cap="small" dirty="0"/>
              <a:t>Podporované aktivity</a:t>
            </a:r>
            <a:endParaRPr lang="cs-CZ" sz="2400" dirty="0"/>
          </a:p>
        </p:txBody>
      </p:sp>
      <p:sp>
        <p:nvSpPr>
          <p:cNvPr id="5" name="Zástupný symbol pro obsah 3">
            <a:extLst>
              <a:ext uri="{FF2B5EF4-FFF2-40B4-BE49-F238E27FC236}">
                <a16:creationId xmlns:a16="http://schemas.microsoft.com/office/drawing/2014/main" id="{3B27C658-9697-494A-B523-4580DC89C139}"/>
              </a:ext>
            </a:extLst>
          </p:cNvPr>
          <p:cNvSpPr txBox="1">
            <a:spLocks/>
          </p:cNvSpPr>
          <p:nvPr/>
        </p:nvSpPr>
        <p:spPr>
          <a:xfrm>
            <a:off x="2585157" y="2519264"/>
            <a:ext cx="8919454" cy="324705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Pořízení specializované techniky a  věcných prostředků pro výkon činností spojených s extrémním suchem.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Posílení vybavení složek IZS pro řešení mimořádných událostí v důsledku sucha, které má dopad na vznik lesních požárů, omezení zásobování vodou či elektrickou energií</a:t>
            </a:r>
          </a:p>
        </p:txBody>
      </p:sp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2037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cap="small" dirty="0">
                <a:solidFill>
                  <a:schemeClr val="bg1"/>
                </a:solidFill>
              </a:rPr>
              <a:t>Způsobilé výdaje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85157" y="1669774"/>
            <a:ext cx="8919454" cy="473102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Hlavní aktivity: vynaloženo min 85 % celkových výdajů projektu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Vedlejší aktivity: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15 %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Pořízení služeb bezprostředně souvisejících s realizací projektu (příprava a realizace zadávacích a výběrových řízení, zpracování studie proveditelnosti, povinná publicita</a:t>
            </a: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 a způsobilé výdaje na hlavní a vedlejší aktivity projektu: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podrobně rozepsány ve Specifických pravidlech  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(pořízení vybavení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mimo oprávněnou oblast rizika a mimo normativ   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     vybavení HZS ČR,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pořízení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vybavení dvou a více setů pro příslušný druh  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     techniky/věcného prostředku)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147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20B41E-0854-4B03-BF47-85B2E81216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90057" y="2133600"/>
            <a:ext cx="9414554" cy="4724400"/>
          </a:xfrm>
        </p:spPr>
        <p:txBody>
          <a:bodyPr>
            <a:no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Velkokapacitní požární cisterna na dopravu vody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Cisterna na pitnou vodu (provedení kontejner – přívěs – automobil)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Hadicový kontejner/přívěs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Mobilní skládací velkoobjemové nádrže na vodu (min. objem 10 m3)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Mobilní elektrocentrála 3 až 8 kW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Osvětlovací souprava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Ruční radiostanice na frekvenci požární ochrany (souprava 3 až 6 ks)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Ponorné čerpadlo (čerpání ze studní)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5067B27F-A0AF-42DB-85E7-0184B6203A3B}"/>
              </a:ext>
            </a:extLst>
          </p:cNvPr>
          <p:cNvSpPr txBox="1">
            <a:spLocks/>
          </p:cNvSpPr>
          <p:nvPr/>
        </p:nvSpPr>
        <p:spPr>
          <a:xfrm>
            <a:off x="2090058" y="624110"/>
            <a:ext cx="9414554" cy="8203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cap="small" dirty="0">
                <a:solidFill>
                  <a:schemeClr val="bg1"/>
                </a:solidFill>
              </a:rPr>
              <a:t>Uznatelné položky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67888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5099C-0729-45D2-9BE5-B6BACBE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3629"/>
          </a:xfrm>
          <a:solidFill>
            <a:schemeClr val="tx2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Nezpůsobilé výdaje obecně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38B7677-456D-4E42-963A-AB013E4F1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794477"/>
            <a:ext cx="8911687" cy="477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3208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1392</TotalTime>
  <Words>1118</Words>
  <Application>Microsoft Office PowerPoint</Application>
  <PresentationFormat>Širokoúhlá obrazovka</PresentationFormat>
  <Paragraphs>119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Stébla</vt:lpstr>
      <vt:lpstr>Seminář pro žadatele IROP výzva č. 2 – ŘÍZENÍ RIZIK MAS MOST Vysočina  23. 8. 2018 v 9:00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Prezentace aplikace PowerPoint</vt:lpstr>
      <vt:lpstr>Podpora Hasiči – řízení rizik  Podporované aktivity</vt:lpstr>
      <vt:lpstr>Způsobilé výdaje</vt:lpstr>
      <vt:lpstr>Prezentace aplikace PowerPoint</vt:lpstr>
      <vt:lpstr>Nezpůsobilé výdaje obecně</vt:lpstr>
      <vt:lpstr>INDIKÁTORY</vt:lpstr>
      <vt:lpstr>Harmonogram po podání žádosti o podporu</vt:lpstr>
      <vt:lpstr>Povinné přílohy</vt:lpstr>
      <vt:lpstr>Hodnocení a výběr projektů</vt:lpstr>
      <vt:lpstr>Prezentace aplikace PowerPoint</vt:lpstr>
      <vt:lpstr>Doporučení:</vt:lpstr>
      <vt:lpstr>KRITÉRIA PRO VÝBĚR A HODNOCENÍ PROJEKTŮ – ZÁVĚREČNÉ OVĚŘENÍ ZPŮSOBILOSTI PROJEKTŮ</vt:lpstr>
      <vt:lpstr>Kontakty: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Velkomeziricsko</cp:lastModifiedBy>
  <cp:revision>116</cp:revision>
  <cp:lastPrinted>2018-07-12T09:48:04Z</cp:lastPrinted>
  <dcterms:created xsi:type="dcterms:W3CDTF">2016-06-21T08:51:22Z</dcterms:created>
  <dcterms:modified xsi:type="dcterms:W3CDTF">2018-09-05T06:14:27Z</dcterms:modified>
</cp:coreProperties>
</file>