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sldIdLst>
    <p:sldId id="256" r:id="rId2"/>
    <p:sldId id="309" r:id="rId3"/>
    <p:sldId id="307" r:id="rId4"/>
    <p:sldId id="311" r:id="rId5"/>
    <p:sldId id="316" r:id="rId6"/>
    <p:sldId id="259" r:id="rId7"/>
    <p:sldId id="258" r:id="rId8"/>
    <p:sldId id="274" r:id="rId9"/>
    <p:sldId id="262" r:id="rId10"/>
    <p:sldId id="313" r:id="rId11"/>
    <p:sldId id="275" r:id="rId12"/>
    <p:sldId id="276" r:id="rId13"/>
    <p:sldId id="315" r:id="rId14"/>
    <p:sldId id="314" r:id="rId1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a:srgbClr val="06F4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4" d="100"/>
          <a:sy n="84" d="100"/>
        </p:scale>
        <p:origin x="-282"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5E5153-D258-443B-B6A2-DD5BF2A08F1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B41EACF6-8476-4494-B033-9028ABE839E1}">
      <dgm:prSet/>
      <dgm:spPr>
        <a:solidFill>
          <a:schemeClr val="tx2"/>
        </a:solidFill>
      </dgm:spPr>
      <dgm:t>
        <a:bodyPr/>
        <a:lstStyle/>
        <a:p>
          <a:r>
            <a:rPr lang="cs-CZ" b="1" dirty="0"/>
            <a:t>Dokumenty k výzvě:</a:t>
          </a:r>
          <a:endParaRPr lang="cs-CZ" dirty="0"/>
        </a:p>
      </dgm:t>
    </dgm:pt>
    <dgm:pt modelId="{02B13A95-773D-4CE8-A2E8-B46C6EF2ED8D}" type="parTrans" cxnId="{0F2D6A7A-C136-4E33-870B-0B739B8A1DB7}">
      <dgm:prSet/>
      <dgm:spPr/>
      <dgm:t>
        <a:bodyPr/>
        <a:lstStyle/>
        <a:p>
          <a:endParaRPr lang="cs-CZ"/>
        </a:p>
      </dgm:t>
    </dgm:pt>
    <dgm:pt modelId="{1A307BBD-23E0-4091-9E8C-3A1B0925ED8C}" type="sibTrans" cxnId="{0F2D6A7A-C136-4E33-870B-0B739B8A1DB7}">
      <dgm:prSet/>
      <dgm:spPr/>
      <dgm:t>
        <a:bodyPr/>
        <a:lstStyle/>
        <a:p>
          <a:endParaRPr lang="cs-CZ"/>
        </a:p>
      </dgm:t>
    </dgm:pt>
    <dgm:pt modelId="{B43F2C45-A113-4181-A3EB-25ECE9F085A2}" type="pres">
      <dgm:prSet presAssocID="{CC5E5153-D258-443B-B6A2-DD5BF2A08F10}" presName="linear" presStyleCnt="0">
        <dgm:presLayoutVars>
          <dgm:animLvl val="lvl"/>
          <dgm:resizeHandles val="exact"/>
        </dgm:presLayoutVars>
      </dgm:prSet>
      <dgm:spPr/>
      <dgm:t>
        <a:bodyPr/>
        <a:lstStyle/>
        <a:p>
          <a:endParaRPr lang="cs-CZ"/>
        </a:p>
      </dgm:t>
    </dgm:pt>
    <dgm:pt modelId="{92EDC7D2-9530-4DFF-8734-137DA654575B}" type="pres">
      <dgm:prSet presAssocID="{B41EACF6-8476-4494-B033-9028ABE839E1}" presName="parentText" presStyleLbl="node1" presStyleIdx="0" presStyleCnt="1">
        <dgm:presLayoutVars>
          <dgm:chMax val="0"/>
          <dgm:bulletEnabled val="1"/>
        </dgm:presLayoutVars>
      </dgm:prSet>
      <dgm:spPr>
        <a:prstGeom prst="rect">
          <a:avLst/>
        </a:prstGeom>
      </dgm:spPr>
      <dgm:t>
        <a:bodyPr/>
        <a:lstStyle/>
        <a:p>
          <a:endParaRPr lang="cs-CZ"/>
        </a:p>
      </dgm:t>
    </dgm:pt>
  </dgm:ptLst>
  <dgm:cxnLst>
    <dgm:cxn modelId="{0F2D6A7A-C136-4E33-870B-0B739B8A1DB7}" srcId="{CC5E5153-D258-443B-B6A2-DD5BF2A08F10}" destId="{B41EACF6-8476-4494-B033-9028ABE839E1}" srcOrd="0" destOrd="0" parTransId="{02B13A95-773D-4CE8-A2E8-B46C6EF2ED8D}" sibTransId="{1A307BBD-23E0-4091-9E8C-3A1B0925ED8C}"/>
    <dgm:cxn modelId="{40429835-B4E9-4D00-86C1-DC6659DB7506}" type="presOf" srcId="{CC5E5153-D258-443B-B6A2-DD5BF2A08F10}" destId="{B43F2C45-A113-4181-A3EB-25ECE9F085A2}" srcOrd="0" destOrd="0" presId="urn:microsoft.com/office/officeart/2005/8/layout/vList2"/>
    <dgm:cxn modelId="{9BEBC1BD-F086-4585-A171-71F9ED320634}" type="presOf" srcId="{B41EACF6-8476-4494-B033-9028ABE839E1}" destId="{92EDC7D2-9530-4DFF-8734-137DA654575B}" srcOrd="0" destOrd="0" presId="urn:microsoft.com/office/officeart/2005/8/layout/vList2"/>
    <dgm:cxn modelId="{C219E4FF-10DB-460D-B98D-F1CF535EB463}" type="presParOf" srcId="{B43F2C45-A113-4181-A3EB-25ECE9F085A2}" destId="{92EDC7D2-9530-4DFF-8734-137DA654575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EDC7D2-9530-4DFF-8734-137DA654575B}">
      <dsp:nvSpPr>
        <dsp:cNvPr id="0" name=""/>
        <dsp:cNvSpPr/>
      </dsp:nvSpPr>
      <dsp:spPr>
        <a:xfrm>
          <a:off x="0" y="2026"/>
          <a:ext cx="9395792" cy="909089"/>
        </a:xfrm>
        <a:prstGeom prst="rect">
          <a:avLst/>
        </a:prstGeom>
        <a:solidFill>
          <a:schemeClr val="tx2"/>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a:lnSpc>
              <a:spcPct val="90000"/>
            </a:lnSpc>
            <a:spcBef>
              <a:spcPct val="0"/>
            </a:spcBef>
            <a:spcAft>
              <a:spcPct val="35000"/>
            </a:spcAft>
          </a:pPr>
          <a:r>
            <a:rPr lang="cs-CZ" sz="4200" b="1" kern="1200" dirty="0"/>
            <a:t>Dokumenty k výzvě:</a:t>
          </a:r>
          <a:endParaRPr lang="cs-CZ" sz="4200" kern="1200" dirty="0"/>
        </a:p>
      </dsp:txBody>
      <dsp:txXfrm>
        <a:off x="0" y="2026"/>
        <a:ext cx="9395792" cy="90908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971FF36-CABB-473B-B6F3-8CCA7F776F0A}" type="datetimeFigureOut">
              <a:rPr lang="cs-CZ" smtClean="0"/>
              <a:t>6.12.2019</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3948227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971FF36-CABB-473B-B6F3-8CCA7F776F0A}" type="datetimeFigureOut">
              <a:rPr lang="cs-CZ" smtClean="0"/>
              <a:t>6.12.2019</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1225840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971FF36-CABB-473B-B6F3-8CCA7F776F0A}" type="datetimeFigureOut">
              <a:rPr lang="cs-CZ" smtClean="0"/>
              <a:t>6.12.2019</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514DF4-C3A4-467D-BD63-A0CD9FA9745B}"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56275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9971FF36-CABB-473B-B6F3-8CCA7F776F0A}" type="datetimeFigureOut">
              <a:rPr lang="cs-CZ" smtClean="0"/>
              <a:t>6.12.2019</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2334085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9971FF36-CABB-473B-B6F3-8CCA7F776F0A}" type="datetimeFigureOut">
              <a:rPr lang="cs-CZ" smtClean="0"/>
              <a:t>6.12.2019</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514DF4-C3A4-467D-BD63-A0CD9FA9745B}"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3503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9971FF36-CABB-473B-B6F3-8CCA7F776F0A}" type="datetimeFigureOut">
              <a:rPr lang="cs-CZ" smtClean="0"/>
              <a:t>6.12.2019</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3293601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971FF36-CABB-473B-B6F3-8CCA7F776F0A}" type="datetimeFigureOut">
              <a:rPr lang="cs-CZ" smtClean="0"/>
              <a:t>6.12.2019</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3319028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971FF36-CABB-473B-B6F3-8CCA7F776F0A}" type="datetimeFigureOut">
              <a:rPr lang="cs-CZ" smtClean="0"/>
              <a:t>6.12.2019</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3580051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971FF36-CABB-473B-B6F3-8CCA7F776F0A}" type="datetimeFigureOut">
              <a:rPr lang="cs-CZ" smtClean="0"/>
              <a:t>6.12.2019</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1294900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971FF36-CABB-473B-B6F3-8CCA7F776F0A}" type="datetimeFigureOut">
              <a:rPr lang="cs-CZ" smtClean="0"/>
              <a:t>6.12.2019</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249643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971FF36-CABB-473B-B6F3-8CCA7F776F0A}" type="datetimeFigureOut">
              <a:rPr lang="cs-CZ" smtClean="0"/>
              <a:t>6.12.2019</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488725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971FF36-CABB-473B-B6F3-8CCA7F776F0A}" type="datetimeFigureOut">
              <a:rPr lang="cs-CZ" smtClean="0"/>
              <a:t>6.12.2019</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4044760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971FF36-CABB-473B-B6F3-8CCA7F776F0A}" type="datetimeFigureOut">
              <a:rPr lang="cs-CZ" smtClean="0"/>
              <a:t>6.12.2019</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1416837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71FF36-CABB-473B-B6F3-8CCA7F776F0A}" type="datetimeFigureOut">
              <a:rPr lang="cs-CZ" smtClean="0"/>
              <a:t>6.12.2019</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39257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971FF36-CABB-473B-B6F3-8CCA7F776F0A}" type="datetimeFigureOut">
              <a:rPr lang="cs-CZ" smtClean="0"/>
              <a:t>6.12.2019</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3862581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971FF36-CABB-473B-B6F3-8CCA7F776F0A}" type="datetimeFigureOut">
              <a:rPr lang="cs-CZ" smtClean="0"/>
              <a:t>6.12.2019</a:t>
            </a:fld>
            <a:endParaRPr lang="cs-CZ"/>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224781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971FF36-CABB-473B-B6F3-8CCA7F776F0A}" type="datetimeFigureOut">
              <a:rPr lang="cs-CZ" smtClean="0"/>
              <a:t>6.12.2019</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4514DF4-C3A4-467D-BD63-A0CD9FA9745B}" type="slidenum">
              <a:rPr lang="cs-CZ" smtClean="0"/>
              <a:t>‹#›</a:t>
            </a:fld>
            <a:endParaRPr lang="cs-CZ"/>
          </a:p>
        </p:txBody>
      </p:sp>
    </p:spTree>
    <p:extLst>
      <p:ext uri="{BB962C8B-B14F-4D97-AF65-F5344CB8AC3E}">
        <p14:creationId xmlns:p14="http://schemas.microsoft.com/office/powerpoint/2010/main" val="3141471870"/>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hyperlink" Target="http://www.irop.mmr.cz/cs/Zadatele-a-prijemci/Dokumenty/Dokumenty/Dokumenty-k-jednotlivym-vyzvam/Vyzva-c-62-Socialni-infrastruktura-in-pr-CLLD/Archiv-specificka-pravidl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974575" y="490330"/>
            <a:ext cx="9530038" cy="4673110"/>
          </a:xfrm>
        </p:spPr>
        <p:txBody>
          <a:bodyPr>
            <a:normAutofit fontScale="90000"/>
          </a:bodyPr>
          <a:lstStyle/>
          <a:p>
            <a:r>
              <a:rPr lang="cs-CZ" sz="4000" b="1" dirty="0"/>
              <a:t>Seminář pro žadatele</a:t>
            </a:r>
            <a:br>
              <a:rPr lang="cs-CZ" sz="4000" b="1" dirty="0"/>
            </a:br>
            <a:r>
              <a:rPr lang="cs-CZ" sz="4000" b="1" dirty="0"/>
              <a:t>výzva č. 4 – IROP –</a:t>
            </a:r>
            <a:br>
              <a:rPr lang="cs-CZ" sz="4000" b="1" dirty="0"/>
            </a:br>
            <a:r>
              <a:rPr lang="cs-CZ" sz="4000" b="1" dirty="0">
                <a:cs typeface="Calibri" panose="020F0502020204030204" pitchFamily="34" charset="0"/>
              </a:rPr>
              <a:t>Zkvalitnění zázemí poskytovatelů </a:t>
            </a:r>
            <a:br>
              <a:rPr lang="cs-CZ" sz="4000" b="1" dirty="0">
                <a:cs typeface="Calibri" panose="020F0502020204030204" pitchFamily="34" charset="0"/>
              </a:rPr>
            </a:br>
            <a:r>
              <a:rPr lang="cs-CZ" sz="4000" b="1" dirty="0">
                <a:cs typeface="Calibri" panose="020F0502020204030204" pitchFamily="34" charset="0"/>
              </a:rPr>
              <a:t>sociálních služeb </a:t>
            </a:r>
            <a:r>
              <a:rPr lang="cs-CZ" sz="4400" b="1" dirty="0">
                <a:cs typeface="Calibri" panose="020F0502020204030204" pitchFamily="34" charset="0"/>
              </a:rPr>
              <a:t/>
            </a:r>
            <a:br>
              <a:rPr lang="cs-CZ" sz="4400" b="1" dirty="0">
                <a:cs typeface="Calibri" panose="020F0502020204030204" pitchFamily="34" charset="0"/>
              </a:rPr>
            </a:br>
            <a:r>
              <a:rPr lang="cs-CZ" sz="4400" b="1" dirty="0">
                <a:latin typeface="Calibri" panose="020F0502020204030204" pitchFamily="34" charset="0"/>
                <a:cs typeface="Calibri" panose="020F0502020204030204" pitchFamily="34" charset="0"/>
              </a:rPr>
              <a:t/>
            </a:r>
            <a:br>
              <a:rPr lang="cs-CZ" sz="4400" b="1" dirty="0">
                <a:latin typeface="Calibri" panose="020F0502020204030204" pitchFamily="34" charset="0"/>
                <a:cs typeface="Calibri" panose="020F0502020204030204" pitchFamily="34" charset="0"/>
              </a:rPr>
            </a:br>
            <a:r>
              <a:rPr lang="cs-CZ" sz="4000" b="1" dirty="0"/>
              <a:t>MAS MOST Vysočina</a:t>
            </a:r>
            <a:br>
              <a:rPr lang="cs-CZ" sz="4000" b="1" dirty="0"/>
            </a:br>
            <a:r>
              <a:rPr lang="cs-CZ" sz="4000" b="1" dirty="0"/>
              <a:t/>
            </a:r>
            <a:br>
              <a:rPr lang="cs-CZ" sz="4000" b="1" dirty="0"/>
            </a:br>
            <a:r>
              <a:rPr lang="cs-CZ" sz="2000" b="1" dirty="0"/>
              <a:t>9. </a:t>
            </a:r>
            <a:r>
              <a:rPr lang="cs-CZ" sz="2000" b="1" smtClean="0"/>
              <a:t>12. </a:t>
            </a:r>
            <a:r>
              <a:rPr lang="cs-CZ" sz="2000" b="1" dirty="0"/>
              <a:t>2019 v 8:00</a:t>
            </a:r>
            <a:br>
              <a:rPr lang="cs-CZ" sz="2000" b="1" dirty="0"/>
            </a:br>
            <a:r>
              <a:rPr lang="cs-CZ" sz="2000" b="1" dirty="0"/>
              <a:t>kancelář MAS MOST Vysočiny, 1. patro Jupiter clubu, Náměstí 17, Velké Meziříčí</a:t>
            </a:r>
            <a:endParaRPr lang="cs-CZ" sz="40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50" y="5521880"/>
            <a:ext cx="8126991" cy="122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5575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xmlns="" id="{DAC6E410-80A1-468A-B89B-5B8118513F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465" y="5869375"/>
            <a:ext cx="6585250" cy="988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Nadpis 1"/>
          <p:cNvSpPr>
            <a:spLocks noGrp="1"/>
          </p:cNvSpPr>
          <p:nvPr>
            <p:ph type="title"/>
          </p:nvPr>
        </p:nvSpPr>
        <p:spPr>
          <a:xfrm>
            <a:off x="1789043" y="624110"/>
            <a:ext cx="9715569" cy="572512"/>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cs-CZ" sz="2800" b="1" dirty="0"/>
              <a:t>Povinné přílohy</a:t>
            </a:r>
          </a:p>
        </p:txBody>
      </p:sp>
      <p:sp>
        <p:nvSpPr>
          <p:cNvPr id="8" name="Zástupný symbol pro obsah 7"/>
          <p:cNvSpPr>
            <a:spLocks noGrp="1"/>
          </p:cNvSpPr>
          <p:nvPr>
            <p:ph idx="1"/>
          </p:nvPr>
        </p:nvSpPr>
        <p:spPr>
          <a:xfrm>
            <a:off x="1501420" y="1341625"/>
            <a:ext cx="10003192" cy="4362489"/>
          </a:xfrm>
          <a:solidFill>
            <a:schemeClr val="bg2">
              <a:lumMod val="90000"/>
            </a:schemeClr>
          </a:solidFill>
        </p:spPr>
        <p:txBody>
          <a:bodyPr numCol="2">
            <a:noAutofit/>
          </a:bodyPr>
          <a:lstStyle/>
          <a:p>
            <a:pPr marL="285750" lvl="1">
              <a:spcBef>
                <a:spcPts val="600"/>
              </a:spcBef>
            </a:pPr>
            <a:r>
              <a:rPr lang="cs-CZ" sz="1800" dirty="0">
                <a:latin typeface="Calibri" panose="020F0502020204030204" pitchFamily="34" charset="0"/>
                <a:cs typeface="Calibri" panose="020F0502020204030204" pitchFamily="34" charset="0"/>
              </a:rPr>
              <a:t>Plná moc</a:t>
            </a:r>
          </a:p>
          <a:p>
            <a:pPr marL="285750" lvl="1">
              <a:spcBef>
                <a:spcPts val="600"/>
              </a:spcBef>
            </a:pPr>
            <a:r>
              <a:rPr lang="cs-CZ" sz="1800" dirty="0">
                <a:latin typeface="Calibri" panose="020F0502020204030204" pitchFamily="34" charset="0"/>
                <a:cs typeface="Calibri" panose="020F0502020204030204" pitchFamily="34" charset="0"/>
              </a:rPr>
              <a:t>Zadávací a výběrová řízení</a:t>
            </a:r>
          </a:p>
          <a:p>
            <a:pPr marL="285750" lvl="1">
              <a:spcBef>
                <a:spcPts val="600"/>
              </a:spcBef>
            </a:pPr>
            <a:r>
              <a:rPr lang="cs-CZ" sz="1800" dirty="0">
                <a:latin typeface="Calibri" panose="020F0502020204030204" pitchFamily="34" charset="0"/>
                <a:cs typeface="Calibri" panose="020F0502020204030204" pitchFamily="34" charset="0"/>
              </a:rPr>
              <a:t>Doklady o právní subjektivitě žadatele</a:t>
            </a:r>
          </a:p>
          <a:p>
            <a:pPr marL="285750" lvl="1">
              <a:spcBef>
                <a:spcPts val="600"/>
              </a:spcBef>
            </a:pPr>
            <a:r>
              <a:rPr lang="cs-CZ" sz="1800" dirty="0">
                <a:latin typeface="Calibri" panose="020F0502020204030204" pitchFamily="34" charset="0"/>
                <a:cs typeface="Calibri" panose="020F0502020204030204" pitchFamily="34" charset="0"/>
              </a:rPr>
              <a:t>Studie proveditelnosti</a:t>
            </a:r>
          </a:p>
          <a:p>
            <a:pPr>
              <a:spcBef>
                <a:spcPts val="600"/>
              </a:spcBef>
            </a:pPr>
            <a:r>
              <a:rPr lang="cs-CZ" dirty="0">
                <a:latin typeface="Calibri" panose="020F0502020204030204" pitchFamily="34" charset="0"/>
                <a:cs typeface="Calibri" panose="020F0502020204030204" pitchFamily="34" charset="0"/>
              </a:rPr>
              <a:t>Doklad o prokázání právních vztahů k majetku, který je předmětem projektu</a:t>
            </a:r>
          </a:p>
          <a:p>
            <a:pPr>
              <a:spcBef>
                <a:spcPts val="600"/>
              </a:spcBef>
            </a:pPr>
            <a:r>
              <a:rPr lang="cs-CZ" dirty="0">
                <a:latin typeface="Calibri" panose="020F0502020204030204" pitchFamily="34" charset="0"/>
                <a:cs typeface="Calibri" panose="020F0502020204030204" pitchFamily="34" charset="0"/>
              </a:rPr>
              <a:t>Žádost o stavební povolení nebo ohlášení. Případně stavební povolení nebo souhlas s provedením ohlášeného stavebního záměru, nebo veřejnoprávní smlouva nahrazující stavební povolení</a:t>
            </a:r>
          </a:p>
          <a:p>
            <a:pPr marL="0" lvl="1">
              <a:spcBef>
                <a:spcPts val="600"/>
              </a:spcBef>
            </a:pPr>
            <a:r>
              <a:rPr lang="cs-CZ" sz="1800" dirty="0">
                <a:latin typeface="Calibri" panose="020F0502020204030204" pitchFamily="34" charset="0"/>
                <a:cs typeface="Calibri" panose="020F0502020204030204" pitchFamily="34" charset="0"/>
              </a:rPr>
              <a:t>Projektová dokumentace pro vydání stavebního povolení nebo pro ohlášení stavby</a:t>
            </a:r>
          </a:p>
          <a:p>
            <a:pPr marL="0" lvl="1">
              <a:spcBef>
                <a:spcPts val="600"/>
              </a:spcBef>
            </a:pPr>
            <a:r>
              <a:rPr lang="cs-CZ" sz="1800" dirty="0">
                <a:latin typeface="Calibri" panose="020F0502020204030204" pitchFamily="34" charset="0"/>
                <a:cs typeface="Calibri" panose="020F0502020204030204" pitchFamily="34" charset="0"/>
              </a:rPr>
              <a:t>Položkový rozpočet stavby</a:t>
            </a:r>
          </a:p>
          <a:p>
            <a:pPr>
              <a:spcBef>
                <a:spcPts val="600"/>
              </a:spcBef>
            </a:pPr>
            <a:r>
              <a:rPr lang="cs-CZ" dirty="0">
                <a:latin typeface="Calibri" panose="020F0502020204030204" pitchFamily="34" charset="0"/>
                <a:cs typeface="Calibri" panose="020F0502020204030204" pitchFamily="34" charset="0"/>
              </a:rPr>
              <a:t>Čestné prohlášení o skutečném majiteli</a:t>
            </a:r>
          </a:p>
          <a:p>
            <a:pPr>
              <a:spcBef>
                <a:spcPts val="600"/>
              </a:spcBef>
            </a:pPr>
            <a:r>
              <a:rPr lang="cs-CZ" dirty="0">
                <a:latin typeface="Calibri" panose="020F0502020204030204" pitchFamily="34" charset="0"/>
                <a:cs typeface="Calibri" panose="020F0502020204030204" pitchFamily="34" charset="0"/>
              </a:rPr>
              <a:t>Územní rozhodnutí nebo územní souhlas nebo veřejnoprávní smlouva nahrazující územní řízení</a:t>
            </a:r>
          </a:p>
          <a:p>
            <a:r>
              <a:rPr lang="cs-CZ" dirty="0">
                <a:latin typeface="Calibri" panose="020F0502020204030204" pitchFamily="34" charset="0"/>
                <a:cs typeface="Calibri" panose="020F0502020204030204" pitchFamily="34" charset="0"/>
              </a:rPr>
              <a:t>Souhlasné stanovisko subjektu, který vydal strategický plán sociálního začleňování, komunitní plán sociálních služeb nebo střednědobý plán rozvoje soc. služeb</a:t>
            </a:r>
          </a:p>
          <a:p>
            <a:r>
              <a:rPr lang="cs-CZ" dirty="0">
                <a:latin typeface="Calibri" panose="020F0502020204030204" pitchFamily="34" charset="0"/>
                <a:cs typeface="Calibri" panose="020F0502020204030204" pitchFamily="34" charset="0"/>
              </a:rPr>
              <a:t>Pověřovací akt, popř. vyjádření objednatele služeb o úmyslu poskytovatele služeb pověřit výkonem služby obecného hospodářského zájmu v souladu s rozhodnutím Komise 2012/21/EU</a:t>
            </a:r>
          </a:p>
        </p:txBody>
      </p:sp>
    </p:spTree>
    <p:extLst>
      <p:ext uri="{BB962C8B-B14F-4D97-AF65-F5344CB8AC3E}">
        <p14:creationId xmlns:p14="http://schemas.microsoft.com/office/powerpoint/2010/main" val="4030815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2053" y="624110"/>
            <a:ext cx="9662560" cy="572512"/>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cs-CZ" sz="2400" b="1" dirty="0"/>
              <a:t>Hodnocení a výběr projektů</a:t>
            </a:r>
          </a:p>
        </p:txBody>
      </p:sp>
      <p:sp>
        <p:nvSpPr>
          <p:cNvPr id="3" name="Zástupný symbol pro obsah 2"/>
          <p:cNvSpPr>
            <a:spLocks noGrp="1"/>
          </p:cNvSpPr>
          <p:nvPr>
            <p:ph idx="1"/>
          </p:nvPr>
        </p:nvSpPr>
        <p:spPr>
          <a:xfrm>
            <a:off x="1842052" y="1411111"/>
            <a:ext cx="9662559" cy="2943175"/>
          </a:xfrm>
          <a:solidFill>
            <a:schemeClr val="bg2">
              <a:lumMod val="90000"/>
            </a:schemeClr>
          </a:solidFill>
        </p:spPr>
        <p:txBody>
          <a:bodyPr>
            <a:normAutofit/>
          </a:bodyPr>
          <a:lstStyle/>
          <a:p>
            <a:pPr marL="0" indent="0">
              <a:buNone/>
            </a:pPr>
            <a:endParaRPr lang="cs-CZ" dirty="0"/>
          </a:p>
          <a:p>
            <a:pPr>
              <a:buFont typeface="Wingdings" panose="05000000000000000000" pitchFamily="2" charset="2"/>
              <a:buChar char="§"/>
            </a:pPr>
            <a:endParaRPr lang="cs-CZ" dirty="0">
              <a:solidFill>
                <a:schemeClr val="tx1"/>
              </a:solidFill>
            </a:endParaRPr>
          </a:p>
          <a:p>
            <a:pPr>
              <a:buFont typeface="Wingdings" panose="05000000000000000000" pitchFamily="2" charset="2"/>
              <a:buChar char="§"/>
            </a:pPr>
            <a:r>
              <a:rPr lang="cs-CZ" dirty="0">
                <a:solidFill>
                  <a:schemeClr val="tx1"/>
                </a:solidFill>
                <a:latin typeface="Calibri" panose="020F0502020204030204" pitchFamily="34" charset="0"/>
                <a:cs typeface="Calibri" panose="020F0502020204030204" pitchFamily="34" charset="0"/>
              </a:rPr>
              <a:t>Žadatel má zajištěnou administrativní, finanční a provozní kapacitu k realizaci a udržitelnosti projektu.</a:t>
            </a:r>
          </a:p>
          <a:p>
            <a:pPr>
              <a:buFont typeface="Wingdings" panose="05000000000000000000" pitchFamily="2" charset="2"/>
              <a:buChar char="§"/>
            </a:pPr>
            <a:r>
              <a:rPr lang="cs-CZ" dirty="0">
                <a:solidFill>
                  <a:schemeClr val="tx1"/>
                </a:solidFill>
                <a:latin typeface="Calibri" panose="020F0502020204030204" pitchFamily="34" charset="0"/>
                <a:cs typeface="Calibri" panose="020F0502020204030204" pitchFamily="34" charset="0"/>
              </a:rPr>
              <a:t>Cílové hodnoty indikátorů odpovídají cílům projektu.</a:t>
            </a:r>
          </a:p>
          <a:p>
            <a:pPr>
              <a:buFont typeface="Wingdings" panose="05000000000000000000" pitchFamily="2" charset="2"/>
              <a:buChar char="§"/>
            </a:pPr>
            <a:r>
              <a:rPr lang="cs-CZ" dirty="0">
                <a:solidFill>
                  <a:schemeClr val="tx1"/>
                </a:solidFill>
                <a:latin typeface="Calibri" panose="020F0502020204030204" pitchFamily="34" charset="0"/>
                <a:cs typeface="Calibri" panose="020F0502020204030204" pitchFamily="34" charset="0"/>
              </a:rPr>
              <a:t>Minimálně 85% způsobilých výdajů projektu je zaměřeno na hlavní aktivity projektu.</a:t>
            </a:r>
          </a:p>
          <a:p>
            <a:pPr>
              <a:buFont typeface="Wingdings" panose="05000000000000000000" pitchFamily="2" charset="2"/>
              <a:buChar char="§"/>
            </a:pPr>
            <a:r>
              <a:rPr lang="cs-CZ" b="1" dirty="0">
                <a:solidFill>
                  <a:schemeClr val="tx1"/>
                </a:solidFill>
                <a:latin typeface="Calibri" panose="020F0502020204030204" pitchFamily="34" charset="0"/>
                <a:cs typeface="Calibri" panose="020F0502020204030204" pitchFamily="34" charset="0"/>
              </a:rPr>
              <a:t>Podrobné informace v příloze č. 1 – Kritéria formálního hodnocení a přijatelnosti</a:t>
            </a:r>
          </a:p>
          <a:p>
            <a:pPr marL="0" indent="0">
              <a:buNone/>
            </a:pPr>
            <a:endParaRPr lang="cs-CZ" sz="1400" dirty="0">
              <a:solidFill>
                <a:schemeClr val="tx1"/>
              </a:solidFill>
            </a:endParaRPr>
          </a:p>
        </p:txBody>
      </p:sp>
      <p:sp>
        <p:nvSpPr>
          <p:cNvPr id="4" name="Zaoblený obdélník 3"/>
          <p:cNvSpPr/>
          <p:nvPr/>
        </p:nvSpPr>
        <p:spPr>
          <a:xfrm>
            <a:off x="1842052" y="1377243"/>
            <a:ext cx="9662560" cy="4572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Kontrola přijatelnosti a formálních náležitostí projektu - obecná</a:t>
            </a:r>
          </a:p>
        </p:txBody>
      </p:sp>
      <p:pic>
        <p:nvPicPr>
          <p:cNvPr id="5" name="Picture 2">
            <a:extLst>
              <a:ext uri="{FF2B5EF4-FFF2-40B4-BE49-F238E27FC236}">
                <a16:creationId xmlns:a16="http://schemas.microsoft.com/office/drawing/2014/main" xmlns="" id="{802F3667-F149-4BDD-8B43-1760F518C2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463" y="5623849"/>
            <a:ext cx="8126991" cy="122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7866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2262684" y="609938"/>
            <a:ext cx="8908898" cy="541866"/>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2000" b="1" dirty="0"/>
              <a:t>Kritéria věcného hodnocení</a:t>
            </a:r>
          </a:p>
        </p:txBody>
      </p:sp>
      <p:sp>
        <p:nvSpPr>
          <p:cNvPr id="6" name="Zástupný symbol pro obsah 5">
            <a:extLst>
              <a:ext uri="{FF2B5EF4-FFF2-40B4-BE49-F238E27FC236}">
                <a16:creationId xmlns:a16="http://schemas.microsoft.com/office/drawing/2014/main" xmlns="" id="{D5413C6E-4DB3-49A1-B0DE-09C94ACD225A}"/>
              </a:ext>
            </a:extLst>
          </p:cNvPr>
          <p:cNvSpPr>
            <a:spLocks noGrp="1"/>
          </p:cNvSpPr>
          <p:nvPr>
            <p:ph idx="1"/>
          </p:nvPr>
        </p:nvSpPr>
        <p:spPr>
          <a:xfrm>
            <a:off x="2589212" y="1391478"/>
            <a:ext cx="8915400" cy="1841579"/>
          </a:xfrm>
        </p:spPr>
        <p:txBody>
          <a:bodyPr>
            <a:normAutofit/>
          </a:bodyPr>
          <a:lstStyle/>
          <a:p>
            <a:r>
              <a:rPr lang="cs-CZ" b="1" dirty="0">
                <a:latin typeface="Calibri" panose="020F0502020204030204" pitchFamily="34" charset="0"/>
                <a:cs typeface="Calibri" panose="020F0502020204030204" pitchFamily="34" charset="0"/>
              </a:rPr>
              <a:t>Preferenční kritéria </a:t>
            </a:r>
            <a:r>
              <a:rPr lang="cs-CZ" dirty="0">
                <a:latin typeface="Calibri" panose="020F0502020204030204" pitchFamily="34" charset="0"/>
                <a:cs typeface="Calibri" panose="020F0502020204030204" pitchFamily="34" charset="0"/>
              </a:rPr>
              <a:t>– při bodové shodě projektů budou rozhodovat o pořadí přidělené body za tato kritéria</a:t>
            </a:r>
          </a:p>
          <a:p>
            <a:r>
              <a:rPr lang="cs-CZ" dirty="0">
                <a:latin typeface="Calibri" panose="020F0502020204030204" pitchFamily="34" charset="0"/>
                <a:cs typeface="Calibri" panose="020F0502020204030204" pitchFamily="34" charset="0"/>
              </a:rPr>
              <a:t>Detailní informace v Příloze č. 2 Výzvy: Kritéria věcného hodnocení</a:t>
            </a:r>
          </a:p>
          <a:p>
            <a:endParaRPr lang="cs-CZ" dirty="0"/>
          </a:p>
          <a:p>
            <a:endParaRPr lang="cs-CZ" dirty="0"/>
          </a:p>
        </p:txBody>
      </p:sp>
      <p:sp>
        <p:nvSpPr>
          <p:cNvPr id="10" name="Zaoblený obdélník 4">
            <a:extLst>
              <a:ext uri="{FF2B5EF4-FFF2-40B4-BE49-F238E27FC236}">
                <a16:creationId xmlns:a16="http://schemas.microsoft.com/office/drawing/2014/main" xmlns="" id="{BD307FBA-9A71-44D5-BE84-E370283FCBAB}"/>
              </a:ext>
            </a:extLst>
          </p:cNvPr>
          <p:cNvSpPr/>
          <p:nvPr/>
        </p:nvSpPr>
        <p:spPr>
          <a:xfrm>
            <a:off x="2262684" y="4020542"/>
            <a:ext cx="9562669"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Projekt úspěšně projde věcným hodnocením, když získá minimálně 30 bodů ze 60</a:t>
            </a:r>
            <a:r>
              <a:rPr lang="cs-CZ" dirty="0"/>
              <a:t>.</a:t>
            </a:r>
            <a:endParaRPr lang="cs-CZ" b="1" dirty="0">
              <a:solidFill>
                <a:schemeClr val="tx1"/>
              </a:solidFill>
            </a:endParaRPr>
          </a:p>
        </p:txBody>
      </p:sp>
      <p:pic>
        <p:nvPicPr>
          <p:cNvPr id="5" name="Picture 2">
            <a:extLst>
              <a:ext uri="{FF2B5EF4-FFF2-40B4-BE49-F238E27FC236}">
                <a16:creationId xmlns:a16="http://schemas.microsoft.com/office/drawing/2014/main" xmlns="" id="{84EAA18C-0E7B-49F3-85B6-53403343B5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464" y="5652535"/>
            <a:ext cx="8126991" cy="122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9823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220DBF46-5DB7-4872-9C0F-339548276CE7}"/>
              </a:ext>
            </a:extLst>
          </p:cNvPr>
          <p:cNvSpPr>
            <a:spLocks noGrp="1"/>
          </p:cNvSpPr>
          <p:nvPr>
            <p:ph idx="1"/>
          </p:nvPr>
        </p:nvSpPr>
        <p:spPr>
          <a:xfrm>
            <a:off x="2589212" y="1656522"/>
            <a:ext cx="8915400" cy="4120164"/>
          </a:xfrm>
        </p:spPr>
        <p:txBody>
          <a:bodyPr>
            <a:normAutofit/>
          </a:bodyPr>
          <a:lstStyle/>
          <a:p>
            <a:r>
              <a:rPr lang="cs-CZ" sz="1900" dirty="0">
                <a:latin typeface="Calibri" panose="020F0502020204030204" pitchFamily="34" charset="0"/>
                <a:cs typeface="Calibri" panose="020F0502020204030204" pitchFamily="34" charset="0"/>
              </a:rPr>
              <a:t>Realizace projektu nesmí být ukončena před podáním žádosti o podporu</a:t>
            </a:r>
          </a:p>
          <a:p>
            <a:r>
              <a:rPr lang="cs-CZ" sz="1900" dirty="0">
                <a:latin typeface="Calibri" panose="020F0502020204030204" pitchFamily="34" charset="0"/>
                <a:cs typeface="Calibri" panose="020F0502020204030204" pitchFamily="34" charset="0"/>
              </a:rPr>
              <a:t>Etapy projektu mohou být minimálně 3 měsíce</a:t>
            </a:r>
          </a:p>
          <a:p>
            <a:r>
              <a:rPr lang="cs-CZ" sz="1900" dirty="0">
                <a:latin typeface="Calibri" panose="020F0502020204030204" pitchFamily="34" charset="0"/>
                <a:cs typeface="Calibri" panose="020F0502020204030204" pitchFamily="34" charset="0"/>
              </a:rPr>
              <a:t>Postupovat v souladu se specifickými a obecnými pravidly pro žadatele a příjemce</a:t>
            </a:r>
          </a:p>
          <a:p>
            <a:r>
              <a:rPr lang="cs-CZ" sz="1900" dirty="0">
                <a:latin typeface="Calibri" panose="020F0502020204030204" pitchFamily="34" charset="0"/>
                <a:cs typeface="Calibri" panose="020F0502020204030204" pitchFamily="34" charset="0"/>
              </a:rPr>
              <a:t>Žádost o podporu finalizovat a podat v MS2014+ dříve než poslední den před ukončením příjmu žádostí ve výzvě</a:t>
            </a:r>
          </a:p>
          <a:p>
            <a:r>
              <a:rPr lang="cs-CZ" sz="1900" dirty="0">
                <a:latin typeface="Calibri" panose="020F0502020204030204" pitchFamily="34" charset="0"/>
                <a:cs typeface="Calibri" panose="020F0502020204030204" pitchFamily="34" charset="0"/>
              </a:rPr>
              <a:t>Projekt musí být předložen do správné výzvy a </a:t>
            </a:r>
            <a:r>
              <a:rPr lang="cs-CZ" sz="1900" dirty="0" err="1">
                <a:latin typeface="Calibri" panose="020F0502020204030204" pitchFamily="34" charset="0"/>
                <a:cs typeface="Calibri" panose="020F0502020204030204" pitchFamily="34" charset="0"/>
              </a:rPr>
              <a:t>podvýzvy</a:t>
            </a:r>
            <a:r>
              <a:rPr lang="cs-CZ" sz="1900" dirty="0">
                <a:latin typeface="Calibri" panose="020F0502020204030204" pitchFamily="34" charset="0"/>
                <a:cs typeface="Calibri" panose="020F0502020204030204" pitchFamily="34" charset="0"/>
              </a:rPr>
              <a:t> MAS MOST Vysočiny</a:t>
            </a:r>
          </a:p>
          <a:p>
            <a:r>
              <a:rPr lang="cs-CZ" sz="1900" dirty="0">
                <a:latin typeface="Calibri" panose="020F0502020204030204" pitchFamily="34" charset="0"/>
                <a:cs typeface="Calibri" panose="020F0502020204030204" pitchFamily="34" charset="0"/>
              </a:rPr>
              <a:t>Doložit všechny povinné přílohy a u nerelevantních příloh uvést, že příloha není pro projekt relevantní</a:t>
            </a:r>
          </a:p>
          <a:p>
            <a:r>
              <a:rPr lang="cs-CZ" sz="1900" dirty="0">
                <a:latin typeface="Calibri" panose="020F0502020204030204" pitchFamily="34" charset="0"/>
                <a:cs typeface="Calibri" panose="020F0502020204030204" pitchFamily="34" charset="0"/>
              </a:rPr>
              <a:t>Jednoznačně vymezovat způsobilé výdaje projektu, rozdělení na hlavní (min.</a:t>
            </a:r>
          </a:p>
          <a:p>
            <a:pPr marL="0" indent="0">
              <a:buNone/>
            </a:pPr>
            <a:r>
              <a:rPr lang="cs-CZ" sz="1900" dirty="0">
                <a:latin typeface="Calibri" panose="020F0502020204030204" pitchFamily="34" charset="0"/>
                <a:cs typeface="Calibri" panose="020F0502020204030204" pitchFamily="34" charset="0"/>
              </a:rPr>
              <a:t>      85%) a vedlejší (max. 15%) aktivity</a:t>
            </a:r>
          </a:p>
          <a:p>
            <a:endParaRPr lang="cs-CZ" dirty="0"/>
          </a:p>
        </p:txBody>
      </p:sp>
      <p:sp>
        <p:nvSpPr>
          <p:cNvPr id="4" name="Nadpis 3">
            <a:extLst>
              <a:ext uri="{FF2B5EF4-FFF2-40B4-BE49-F238E27FC236}">
                <a16:creationId xmlns:a16="http://schemas.microsoft.com/office/drawing/2014/main" xmlns="" id="{F3F4A873-9C8C-41EE-9468-FB053CCADEFE}"/>
              </a:ext>
            </a:extLst>
          </p:cNvPr>
          <p:cNvSpPr>
            <a:spLocks noGrp="1"/>
          </p:cNvSpPr>
          <p:nvPr>
            <p:ph type="title"/>
          </p:nvPr>
        </p:nvSpPr>
        <p:spPr>
          <a:xfrm>
            <a:off x="2592388" y="623888"/>
            <a:ext cx="8912225" cy="80734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b="1" dirty="0"/>
              <a:t>Doporučení:</a:t>
            </a:r>
          </a:p>
        </p:txBody>
      </p:sp>
      <p:pic>
        <p:nvPicPr>
          <p:cNvPr id="5" name="Picture 2">
            <a:extLst>
              <a:ext uri="{FF2B5EF4-FFF2-40B4-BE49-F238E27FC236}">
                <a16:creationId xmlns:a16="http://schemas.microsoft.com/office/drawing/2014/main" xmlns="" id="{57DEDFE1-A124-4BB9-B281-C5FAA4BE87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464" y="5638021"/>
            <a:ext cx="8126991" cy="122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2377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EBD154F9-2F9B-4B18-B4D3-1E294D72C8F9}"/>
              </a:ext>
            </a:extLst>
          </p:cNvPr>
          <p:cNvSpPr>
            <a:spLocks noGrp="1"/>
          </p:cNvSpPr>
          <p:nvPr>
            <p:ph idx="1"/>
          </p:nvPr>
        </p:nvSpPr>
        <p:spPr/>
        <p:txBody>
          <a:bodyPr/>
          <a:lstStyle/>
          <a:p>
            <a:r>
              <a:rPr lang="cs-CZ" dirty="0"/>
              <a:t>MAS MOST Vysočiny, Náměstí 17, 594 01 Velké Meziříčí             </a:t>
            </a:r>
          </a:p>
          <a:p>
            <a:r>
              <a:rPr lang="cs-CZ" dirty="0"/>
              <a:t>JUDr. Diana </a:t>
            </a:r>
            <a:r>
              <a:rPr lang="cs-CZ" dirty="0" err="1"/>
              <a:t>Kutnerová</a:t>
            </a:r>
            <a:r>
              <a:rPr lang="cs-CZ" dirty="0"/>
              <a:t>, tel.: 566 782 013, 731 112 713, </a:t>
            </a:r>
          </a:p>
          <a:p>
            <a:pPr marL="400050" lvl="1" indent="0">
              <a:buNone/>
            </a:pPr>
            <a:r>
              <a:rPr lang="cs-CZ" dirty="0"/>
              <a:t>e-mail: info@masmost.cz                                                                        </a:t>
            </a:r>
          </a:p>
          <a:p>
            <a:r>
              <a:rPr lang="cs-CZ" dirty="0"/>
              <a:t>Mgr. Naděžda Jašová, tel.: 566 782 012, 774 493 522, </a:t>
            </a:r>
          </a:p>
          <a:p>
            <a:pPr marL="400050" lvl="1" indent="0">
              <a:buNone/>
            </a:pPr>
            <a:r>
              <a:rPr lang="cs-CZ" dirty="0"/>
              <a:t>e-mail: jasova@masmost.cz </a:t>
            </a:r>
          </a:p>
          <a:p>
            <a:pPr marL="400050" lvl="1" indent="0">
              <a:buNone/>
            </a:pPr>
            <a:endParaRPr lang="cs-CZ" dirty="0"/>
          </a:p>
          <a:p>
            <a:pPr marL="400050" lvl="1" indent="0">
              <a:buNone/>
            </a:pPr>
            <a:endParaRPr lang="cs-CZ" dirty="0"/>
          </a:p>
        </p:txBody>
      </p:sp>
      <p:sp>
        <p:nvSpPr>
          <p:cNvPr id="4" name="Nadpis 3">
            <a:extLst>
              <a:ext uri="{FF2B5EF4-FFF2-40B4-BE49-F238E27FC236}">
                <a16:creationId xmlns:a16="http://schemas.microsoft.com/office/drawing/2014/main" xmlns="" id="{45D6F045-8FB3-4647-B3B4-C28708FA9BAE}"/>
              </a:ext>
            </a:extLst>
          </p:cNvPr>
          <p:cNvSpPr>
            <a:spLocks noGrp="1"/>
          </p:cNvSpPr>
          <p:nvPr>
            <p:ph type="title"/>
          </p:nvPr>
        </p:nvSpPr>
        <p:spPr>
          <a:xfrm>
            <a:off x="2592388" y="623888"/>
            <a:ext cx="8912225" cy="75406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b="1" dirty="0"/>
              <a:t>Kontakty:</a:t>
            </a:r>
          </a:p>
        </p:txBody>
      </p:sp>
      <p:pic>
        <p:nvPicPr>
          <p:cNvPr id="5" name="Picture 2">
            <a:extLst>
              <a:ext uri="{FF2B5EF4-FFF2-40B4-BE49-F238E27FC236}">
                <a16:creationId xmlns:a16="http://schemas.microsoft.com/office/drawing/2014/main" xmlns="" id="{61160660-1F8F-46C1-8364-6FF0073C35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464" y="5638021"/>
            <a:ext cx="8126991" cy="122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8927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DCB72979-2ABC-478B-A9A3-A46D4FB30319}"/>
              </a:ext>
            </a:extLst>
          </p:cNvPr>
          <p:cNvSpPr>
            <a:spLocks noGrp="1"/>
          </p:cNvSpPr>
          <p:nvPr>
            <p:ph idx="1"/>
          </p:nvPr>
        </p:nvSpPr>
        <p:spPr>
          <a:xfrm>
            <a:off x="2585499" y="2293258"/>
            <a:ext cx="8915400" cy="4545242"/>
          </a:xfrm>
        </p:spPr>
        <p:txBody>
          <a:bodyPr/>
          <a:lstStyle/>
          <a:p>
            <a:r>
              <a:rPr lang="cs-CZ" sz="1600" b="1" dirty="0"/>
              <a:t>Termíny:</a:t>
            </a:r>
            <a:r>
              <a:rPr lang="cs-CZ" sz="1600" dirty="0"/>
              <a:t> vyhlášení a zpřístupnění        22.11.2019 12:00:00</a:t>
            </a:r>
          </a:p>
          <a:p>
            <a:pPr marL="0" indent="0">
              <a:buNone/>
            </a:pPr>
            <a:r>
              <a:rPr lang="cs-CZ" sz="1600" dirty="0"/>
              <a:t>		       ukončení příjmu žádostí       22.12.2019 23.59:00</a:t>
            </a:r>
          </a:p>
          <a:p>
            <a:r>
              <a:rPr lang="cs-CZ" sz="1600" b="1" dirty="0"/>
              <a:t>Realizace projektů:                                </a:t>
            </a:r>
            <a:r>
              <a:rPr lang="cs-CZ" sz="1600" dirty="0"/>
              <a:t>1. 1. 2014 – 31.12. 2020 do 23:59:00</a:t>
            </a:r>
          </a:p>
          <a:p>
            <a:pPr marL="400050" lvl="1" indent="0">
              <a:buNone/>
            </a:pPr>
            <a:r>
              <a:rPr lang="cs-CZ" sz="1400" dirty="0"/>
              <a:t>- realizace projektů nesmí být ukončena před podáním žádosti</a:t>
            </a:r>
          </a:p>
          <a:p>
            <a:r>
              <a:rPr lang="cs-CZ" sz="1600" b="1" dirty="0"/>
              <a:t>Kolová výzva: </a:t>
            </a:r>
            <a:r>
              <a:rPr lang="cs-CZ" sz="1600" dirty="0"/>
              <a:t>vyhodnocení po uzavření</a:t>
            </a:r>
          </a:p>
          <a:p>
            <a:r>
              <a:rPr lang="cs-CZ" sz="1600" b="1" dirty="0"/>
              <a:t>Alokace:                                       </a:t>
            </a:r>
            <a:r>
              <a:rPr lang="cs-CZ" sz="1600" dirty="0"/>
              <a:t>1.375.250,00 Kč</a:t>
            </a:r>
          </a:p>
          <a:p>
            <a:r>
              <a:rPr lang="cs-CZ" sz="1600" b="1" dirty="0"/>
              <a:t>Celkové způsobilé výdaje: </a:t>
            </a:r>
            <a:r>
              <a:rPr lang="cs-CZ" sz="1600" dirty="0"/>
              <a:t>min. 200.000 Kč   max. 1.375.250,00 Kč</a:t>
            </a:r>
          </a:p>
          <a:p>
            <a:r>
              <a:rPr lang="cs-CZ" b="1" dirty="0"/>
              <a:t>Financování ex-post</a:t>
            </a:r>
          </a:p>
          <a:p>
            <a:pPr marL="0" indent="0">
              <a:buNone/>
            </a:pPr>
            <a:endParaRPr lang="cs-CZ" dirty="0"/>
          </a:p>
          <a:p>
            <a:pPr marL="0" indent="0">
              <a:buNone/>
            </a:pPr>
            <a:endParaRPr lang="cs-CZ" dirty="0"/>
          </a:p>
          <a:p>
            <a:pPr marL="0" indent="0">
              <a:buNone/>
            </a:pPr>
            <a:endParaRPr lang="cs-CZ" dirty="0"/>
          </a:p>
          <a:p>
            <a:pPr marL="0" indent="0">
              <a:buNone/>
            </a:pPr>
            <a:endParaRPr lang="cs-CZ" dirty="0"/>
          </a:p>
        </p:txBody>
      </p:sp>
      <p:sp>
        <p:nvSpPr>
          <p:cNvPr id="4" name="Obdélník 3">
            <a:extLst>
              <a:ext uri="{FF2B5EF4-FFF2-40B4-BE49-F238E27FC236}">
                <a16:creationId xmlns:a16="http://schemas.microsoft.com/office/drawing/2014/main" xmlns="" id="{BE47B5C8-BCB8-45FA-B349-6040616FC409}"/>
              </a:ext>
            </a:extLst>
          </p:cNvPr>
          <p:cNvSpPr/>
          <p:nvPr/>
        </p:nvSpPr>
        <p:spPr>
          <a:xfrm>
            <a:off x="2585499" y="390939"/>
            <a:ext cx="8911687" cy="1716157"/>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3600" b="1" dirty="0"/>
              <a:t>4. Výzva – </a:t>
            </a:r>
            <a:r>
              <a:rPr lang="cs-CZ" sz="3600" b="1" dirty="0">
                <a:cs typeface="Calibri" panose="020F0502020204030204" pitchFamily="34" charset="0"/>
              </a:rPr>
              <a:t>Zkvalitnění zázemí poskytovatelů sociálních služeb </a:t>
            </a:r>
            <a:endParaRPr lang="cs-CZ" sz="3600" b="1" dirty="0"/>
          </a:p>
        </p:txBody>
      </p:sp>
      <p:pic>
        <p:nvPicPr>
          <p:cNvPr id="5" name="Picture 2">
            <a:extLst>
              <a:ext uri="{FF2B5EF4-FFF2-40B4-BE49-F238E27FC236}">
                <a16:creationId xmlns:a16="http://schemas.microsoft.com/office/drawing/2014/main" xmlns="" id="{3C252B2A-6C7F-4EA4-A9E5-9B9E129D27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035" y="5507366"/>
            <a:ext cx="8126991" cy="122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9145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xmlns="" id="{12A13BDB-72C6-42E7-9508-7B2D9B86A0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686" y="5871028"/>
            <a:ext cx="6604000" cy="991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Diagram 4">
            <a:extLst>
              <a:ext uri="{FF2B5EF4-FFF2-40B4-BE49-F238E27FC236}">
                <a16:creationId xmlns:a16="http://schemas.microsoft.com/office/drawing/2014/main" xmlns="" id="{0310358F-2657-45E1-9344-9524974D70F0}"/>
              </a:ext>
            </a:extLst>
          </p:cNvPr>
          <p:cNvGraphicFramePr/>
          <p:nvPr>
            <p:extLst>
              <p:ext uri="{D42A27DB-BD31-4B8C-83A1-F6EECF244321}">
                <p14:modId xmlns:p14="http://schemas.microsoft.com/office/powerpoint/2010/main" val="2181632194"/>
              </p:ext>
            </p:extLst>
          </p:nvPr>
        </p:nvGraphicFramePr>
        <p:xfrm>
          <a:off x="2464904" y="165653"/>
          <a:ext cx="9395792" cy="9131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ástupný symbol pro obsah 2">
            <a:extLst>
              <a:ext uri="{FF2B5EF4-FFF2-40B4-BE49-F238E27FC236}">
                <a16:creationId xmlns:a16="http://schemas.microsoft.com/office/drawing/2014/main" xmlns="" id="{223C0CBF-9480-48BF-A26A-0E42F2662338}"/>
              </a:ext>
            </a:extLst>
          </p:cNvPr>
          <p:cNvSpPr>
            <a:spLocks noGrp="1"/>
          </p:cNvSpPr>
          <p:nvPr>
            <p:ph idx="1"/>
          </p:nvPr>
        </p:nvSpPr>
        <p:spPr>
          <a:xfrm>
            <a:off x="1709530" y="1140480"/>
            <a:ext cx="10482470" cy="4668862"/>
          </a:xfrm>
        </p:spPr>
        <p:txBody>
          <a:bodyPr>
            <a:normAutofit lnSpcReduction="10000"/>
          </a:bodyPr>
          <a:lstStyle/>
          <a:p>
            <a:r>
              <a:rPr lang="cs-CZ" sz="1600" b="1" dirty="0">
                <a:latin typeface="Calibri" panose="020F0502020204030204" pitchFamily="34" charset="0"/>
                <a:cs typeface="Calibri" panose="020F0502020204030204" pitchFamily="34" charset="0"/>
              </a:rPr>
              <a:t>Výzvy MAS jsou podvýzvami IROP vyhlašované ŘO MMR </a:t>
            </a:r>
          </a:p>
          <a:p>
            <a:pPr marL="400050" lvl="1" indent="0">
              <a:spcBef>
                <a:spcPts val="0"/>
              </a:spcBef>
              <a:buNone/>
            </a:pPr>
            <a:r>
              <a:rPr lang="cs-CZ" b="1" dirty="0">
                <a:latin typeface="Calibri" panose="020F0502020204030204" pitchFamily="34" charset="0"/>
                <a:cs typeface="Calibri" panose="020F0502020204030204" pitchFamily="34" charset="0"/>
              </a:rPr>
              <a:t>– </a:t>
            </a:r>
            <a:r>
              <a:rPr lang="cs-CZ" dirty="0">
                <a:latin typeface="Calibri" panose="020F0502020204030204" pitchFamily="34" charset="0"/>
                <a:cs typeface="Calibri" panose="020F0502020204030204" pitchFamily="34" charset="0"/>
              </a:rPr>
              <a:t>nadřazené výzvy: </a:t>
            </a:r>
            <a:r>
              <a:rPr lang="cs-CZ" b="1" dirty="0">
                <a:latin typeface="Calibri" panose="020F0502020204030204" pitchFamily="34" charset="0"/>
                <a:cs typeface="Calibri" panose="020F0502020204030204" pitchFamily="34" charset="0"/>
              </a:rPr>
              <a:t>Integrované projekty CLLD a </a:t>
            </a:r>
            <a:r>
              <a:rPr lang="en-US" b="1" dirty="0"/>
              <a:t>č. 62 </a:t>
            </a:r>
            <a:r>
              <a:rPr lang="cs-CZ" b="1" dirty="0"/>
              <a:t>(</a:t>
            </a:r>
            <a:r>
              <a:rPr lang="cs-CZ" dirty="0">
                <a:latin typeface="Calibri" panose="020F0502020204030204" pitchFamily="34" charset="0"/>
                <a:cs typeface="Calibri" panose="020F0502020204030204" pitchFamily="34" charset="0"/>
                <a:hlinkClick r:id="rId8" action="ppaction://hlinksldjump"/>
              </a:rPr>
              <a:t>http://www.irop.mmr.cz/</a:t>
            </a:r>
            <a:r>
              <a:rPr lang="cs-CZ" dirty="0" err="1">
                <a:latin typeface="Calibri" panose="020F0502020204030204" pitchFamily="34" charset="0"/>
                <a:cs typeface="Calibri" panose="020F0502020204030204" pitchFamily="34" charset="0"/>
                <a:hlinkClick r:id="rId8" action="ppaction://hlinksldjump"/>
              </a:rPr>
              <a:t>cs</a:t>
            </a:r>
            <a:r>
              <a:rPr lang="cs-CZ" dirty="0">
                <a:latin typeface="Calibri" panose="020F0502020204030204" pitchFamily="34" charset="0"/>
                <a:cs typeface="Calibri" panose="020F0502020204030204" pitchFamily="34" charset="0"/>
                <a:hlinkClick r:id="rId8" action="ppaction://hlinksldjump"/>
              </a:rPr>
              <a:t>/</a:t>
            </a:r>
            <a:r>
              <a:rPr lang="cs-CZ" dirty="0" err="1">
                <a:latin typeface="Calibri" panose="020F0502020204030204" pitchFamily="34" charset="0"/>
                <a:cs typeface="Calibri" panose="020F0502020204030204" pitchFamily="34" charset="0"/>
                <a:hlinkClick r:id="rId8" action="ppaction://hlinksldjump"/>
              </a:rPr>
              <a:t>Vyzvy</a:t>
            </a:r>
            <a:r>
              <a:rPr lang="cs-CZ" dirty="0">
                <a:latin typeface="Calibri" panose="020F0502020204030204" pitchFamily="34" charset="0"/>
                <a:cs typeface="Calibri" panose="020F0502020204030204" pitchFamily="34" charset="0"/>
                <a:hlinkClick r:id="rId8" action="ppaction://hlinksldjump"/>
              </a:rPr>
              <a:t>/Seznam/Vyzva-c-62-Socialni-infrastruktura-integrovane-pro</a:t>
            </a:r>
            <a:r>
              <a:rPr lang="cs-CZ" dirty="0">
                <a:latin typeface="Calibri" panose="020F0502020204030204" pitchFamily="34" charset="0"/>
                <a:cs typeface="Calibri" panose="020F0502020204030204" pitchFamily="34" charset="0"/>
              </a:rPr>
              <a:t>)</a:t>
            </a:r>
          </a:p>
          <a:p>
            <a:pPr marL="285750">
              <a:spcBef>
                <a:spcPts val="0"/>
              </a:spcBef>
            </a:pPr>
            <a:r>
              <a:rPr lang="cs-CZ" sz="1600" b="1" dirty="0">
                <a:latin typeface="Calibri" panose="020F0502020204030204" pitchFamily="34" charset="0"/>
                <a:cs typeface="Calibri" panose="020F0502020204030204" pitchFamily="34" charset="0"/>
              </a:rPr>
              <a:t>Obecná pravidla pro žadatele a příjemce + přílohy </a:t>
            </a:r>
            <a:r>
              <a:rPr lang="cs-CZ" sz="1600" dirty="0">
                <a:latin typeface="Calibri" panose="020F0502020204030204" pitchFamily="34" charset="0"/>
                <a:cs typeface="Calibri" panose="020F0502020204030204" pitchFamily="34" charset="0"/>
              </a:rPr>
              <a:t>(Závazná pro všechny specifické cíle a výzvy. Žadatel se řídí platnými pravidly v den </a:t>
            </a:r>
            <a:r>
              <a:rPr lang="cs-CZ" sz="1600" b="1" dirty="0">
                <a:latin typeface="Calibri" panose="020F0502020204030204" pitchFamily="34" charset="0"/>
                <a:cs typeface="Calibri" panose="020F0502020204030204" pitchFamily="34" charset="0"/>
              </a:rPr>
              <a:t>vyhlášen</a:t>
            </a:r>
            <a:r>
              <a:rPr lang="cs-CZ" sz="1600" dirty="0">
                <a:latin typeface="Calibri" panose="020F0502020204030204" pitchFamily="34" charset="0"/>
                <a:cs typeface="Calibri" panose="020F0502020204030204" pitchFamily="34" charset="0"/>
              </a:rPr>
              <a:t>í </a:t>
            </a:r>
            <a:r>
              <a:rPr lang="cs-CZ" sz="1600" b="1" dirty="0">
                <a:latin typeface="Calibri" panose="020F0502020204030204" pitchFamily="34" charset="0"/>
                <a:cs typeface="Calibri" panose="020F0502020204030204" pitchFamily="34" charset="0"/>
              </a:rPr>
              <a:t>výzvy</a:t>
            </a:r>
            <a:r>
              <a:rPr lang="cs-CZ" sz="1600" dirty="0">
                <a:latin typeface="Calibri" panose="020F0502020204030204" pitchFamily="34" charset="0"/>
                <a:cs typeface="Calibri" panose="020F0502020204030204" pitchFamily="34" charset="0"/>
              </a:rPr>
              <a:t>.)</a:t>
            </a:r>
          </a:p>
          <a:p>
            <a:r>
              <a:rPr lang="cs-CZ" sz="1600" b="1" dirty="0">
                <a:latin typeface="Calibri" panose="020F0502020204030204" pitchFamily="34" charset="0"/>
                <a:cs typeface="Calibri" panose="020F0502020204030204" pitchFamily="34" charset="0"/>
              </a:rPr>
              <a:t>Specifická pravidla pro žadatele a příjemce + přílohy</a:t>
            </a:r>
          </a:p>
          <a:p>
            <a:pPr lvl="1">
              <a:spcBef>
                <a:spcPts val="600"/>
              </a:spcBef>
            </a:pPr>
            <a:r>
              <a:rPr lang="cs-CZ" dirty="0">
                <a:latin typeface="Calibri" panose="020F0502020204030204" pitchFamily="34" charset="0"/>
                <a:cs typeface="Calibri" panose="020F0502020204030204" pitchFamily="34" charset="0"/>
              </a:rPr>
              <a:t>Obsahuje informace o oprávněných žadatelích, podporovaných aktivitách, způsobilých výdajích atd.</a:t>
            </a:r>
          </a:p>
          <a:p>
            <a:pPr lvl="1">
              <a:spcBef>
                <a:spcPts val="600"/>
              </a:spcBef>
            </a:pPr>
            <a:r>
              <a:rPr lang="cs-CZ" dirty="0">
                <a:latin typeface="Calibri" panose="020F0502020204030204" pitchFamily="34" charset="0"/>
                <a:cs typeface="Calibri" panose="020F0502020204030204" pitchFamily="34" charset="0"/>
              </a:rPr>
              <a:t> Specifická pravidla pro žadatele a příjemce výzvy č. 62, žadatel se řídí platnými specifickými pravidly v den vyhlášení výzvy MAS. Dokumenty naleznete v odkaze:</a:t>
            </a:r>
          </a:p>
          <a:p>
            <a:pPr lvl="1"/>
            <a:r>
              <a:rPr lang="en-US" dirty="0">
                <a:latin typeface="Calibri" panose="020F0502020204030204" pitchFamily="34" charset="0"/>
                <a:cs typeface="Calibri" panose="020F0502020204030204" pitchFamily="34" charset="0"/>
                <a:hlinkClick r:id="rId9"/>
              </a:rPr>
              <a:t>http://www.irop.mmr.cz/cs/Zadatele-a-prijemci/Dokumenty/Dokumenty/Dokumenty-k-jednotlivym-vyzvam/Vyzva- c-62-Socialni-infrastruktura-in-pr-CLLD/</a:t>
            </a:r>
            <a:r>
              <a:rPr lang="en-US" dirty="0" err="1">
                <a:latin typeface="Calibri" panose="020F0502020204030204" pitchFamily="34" charset="0"/>
                <a:cs typeface="Calibri" panose="020F0502020204030204" pitchFamily="34" charset="0"/>
                <a:hlinkClick r:id="rId9"/>
              </a:rPr>
              <a:t>Archiv-specificka-pravidla</a:t>
            </a:r>
            <a:endParaRPr lang="cs-CZ" dirty="0">
              <a:latin typeface="Calibri" panose="020F0502020204030204" pitchFamily="34" charset="0"/>
              <a:cs typeface="Calibri" panose="020F0502020204030204" pitchFamily="34" charset="0"/>
            </a:endParaRPr>
          </a:p>
          <a:p>
            <a:r>
              <a:rPr lang="cs-CZ" sz="1600" b="1" dirty="0">
                <a:latin typeface="Calibri" panose="020F0502020204030204" pitchFamily="34" charset="0"/>
                <a:cs typeface="Calibri" panose="020F0502020204030204" pitchFamily="34" charset="0"/>
              </a:rPr>
              <a:t>Výzva č. 4 – MAS MOST Vysočiny – IROP – </a:t>
            </a:r>
            <a:r>
              <a:rPr lang="cs-CZ" sz="1600" b="1" dirty="0">
                <a:cs typeface="Calibri" panose="020F0502020204030204" pitchFamily="34" charset="0"/>
              </a:rPr>
              <a:t>Zkvalitnění zázemí poskytovatelů </a:t>
            </a:r>
            <a:br>
              <a:rPr lang="cs-CZ" sz="1600" b="1" dirty="0">
                <a:cs typeface="Calibri" panose="020F0502020204030204" pitchFamily="34" charset="0"/>
              </a:rPr>
            </a:br>
            <a:r>
              <a:rPr lang="cs-CZ" sz="1600" b="1" dirty="0">
                <a:cs typeface="Calibri" panose="020F0502020204030204" pitchFamily="34" charset="0"/>
              </a:rPr>
              <a:t>sociálních služeb II</a:t>
            </a:r>
          </a:p>
          <a:p>
            <a:pPr lvl="1"/>
            <a:r>
              <a:rPr lang="cs-CZ" dirty="0">
                <a:latin typeface="Calibri" panose="020F0502020204030204" pitchFamily="34" charset="0"/>
                <a:cs typeface="Calibri" panose="020F0502020204030204" pitchFamily="34" charset="0"/>
              </a:rPr>
              <a:t>Příloha č. 1 - Kritéria hodnocení formálních náležitostí a přijatelnosti </a:t>
            </a:r>
          </a:p>
          <a:p>
            <a:pPr lvl="1"/>
            <a:r>
              <a:rPr lang="cs-CZ" dirty="0">
                <a:latin typeface="Calibri" panose="020F0502020204030204" pitchFamily="34" charset="0"/>
                <a:cs typeface="Calibri" panose="020F0502020204030204" pitchFamily="34" charset="0"/>
              </a:rPr>
              <a:t>Příloha č. 2 - Kritéria věcného hodnocení</a:t>
            </a:r>
          </a:p>
          <a:p>
            <a:r>
              <a:rPr lang="cs-CZ" sz="1600" b="1" dirty="0">
                <a:latin typeface="Calibri" panose="020F0502020204030204" pitchFamily="34" charset="0"/>
                <a:cs typeface="Calibri" panose="020F0502020204030204" pitchFamily="34" charset="0"/>
              </a:rPr>
              <a:t>Interní postupy MAS pro IROP</a:t>
            </a:r>
          </a:p>
        </p:txBody>
      </p:sp>
    </p:spTree>
    <p:extLst>
      <p:ext uri="{BB962C8B-B14F-4D97-AF65-F5344CB8AC3E}">
        <p14:creationId xmlns:p14="http://schemas.microsoft.com/office/powerpoint/2010/main" val="3998204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xmlns="" id="{769B53FC-F31A-41CE-B02D-7F548FAC23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407" y="5762605"/>
            <a:ext cx="7296450" cy="10953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Obrázek 2">
            <a:extLst>
              <a:ext uri="{FF2B5EF4-FFF2-40B4-BE49-F238E27FC236}">
                <a16:creationId xmlns:a16="http://schemas.microsoft.com/office/drawing/2014/main" xmlns="" id="{77052EB5-E8D9-4E08-B08D-4234112A14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0104" y="476844"/>
            <a:ext cx="7540486" cy="5285761"/>
          </a:xfrm>
          <a:prstGeom prst="rect">
            <a:avLst/>
          </a:prstGeom>
        </p:spPr>
      </p:pic>
      <p:sp>
        <p:nvSpPr>
          <p:cNvPr id="4" name="Obdélník 3">
            <a:extLst>
              <a:ext uri="{FF2B5EF4-FFF2-40B4-BE49-F238E27FC236}">
                <a16:creationId xmlns:a16="http://schemas.microsoft.com/office/drawing/2014/main" xmlns="" id="{4D72C5DF-42A1-46AE-86ED-22A6FB56E7E4}"/>
              </a:ext>
            </a:extLst>
          </p:cNvPr>
          <p:cNvSpPr/>
          <p:nvPr/>
        </p:nvSpPr>
        <p:spPr>
          <a:xfrm>
            <a:off x="2160104" y="662610"/>
            <a:ext cx="2504661" cy="2915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a:solidFill>
                  <a:schemeClr val="tx1"/>
                </a:solidFill>
              </a:rPr>
              <a:t>Místo realizace projektu</a:t>
            </a:r>
          </a:p>
        </p:txBody>
      </p:sp>
    </p:spTree>
    <p:extLst>
      <p:ext uri="{BB962C8B-B14F-4D97-AF65-F5344CB8AC3E}">
        <p14:creationId xmlns:p14="http://schemas.microsoft.com/office/powerpoint/2010/main" val="2757532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2051" y="642730"/>
            <a:ext cx="9662560" cy="572512"/>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cs-CZ" sz="2800" b="1" dirty="0"/>
              <a:t>Oprávnění žadatelé</a:t>
            </a:r>
          </a:p>
        </p:txBody>
      </p:sp>
      <p:sp>
        <p:nvSpPr>
          <p:cNvPr id="3" name="Zástupný symbol pro obsah 2"/>
          <p:cNvSpPr>
            <a:spLocks noGrp="1"/>
          </p:cNvSpPr>
          <p:nvPr>
            <p:ph idx="1"/>
          </p:nvPr>
        </p:nvSpPr>
        <p:spPr>
          <a:xfrm>
            <a:off x="1842052" y="1749287"/>
            <a:ext cx="9662559" cy="3751627"/>
          </a:xfrm>
          <a:solidFill>
            <a:schemeClr val="bg2">
              <a:lumMod val="90000"/>
            </a:schemeClr>
          </a:solidFill>
        </p:spPr>
        <p:txBody>
          <a:bodyPr>
            <a:normAutofit fontScale="92500" lnSpcReduction="20000"/>
          </a:bodyPr>
          <a:lstStyle/>
          <a:p>
            <a:r>
              <a:rPr lang="cs-CZ" sz="2400" dirty="0">
                <a:latin typeface="Calibri" panose="020F0502020204030204" pitchFamily="34" charset="0"/>
                <a:cs typeface="Calibri" panose="020F0502020204030204" pitchFamily="34" charset="0"/>
              </a:rPr>
              <a:t>Nestátní neziskové organizace</a:t>
            </a:r>
          </a:p>
          <a:p>
            <a:r>
              <a:rPr lang="cs-CZ" sz="2400" dirty="0">
                <a:latin typeface="Calibri" panose="020F0502020204030204" pitchFamily="34" charset="0"/>
                <a:cs typeface="Calibri" panose="020F0502020204030204" pitchFamily="34" charset="0"/>
              </a:rPr>
              <a:t>Obce a jimi zřizované organizace</a:t>
            </a:r>
          </a:p>
          <a:p>
            <a:r>
              <a:rPr lang="cs-CZ" sz="2400" dirty="0">
                <a:latin typeface="Calibri" panose="020F0502020204030204" pitchFamily="34" charset="0"/>
                <a:cs typeface="Calibri" panose="020F0502020204030204" pitchFamily="34" charset="0"/>
              </a:rPr>
              <a:t>Dobrovolné svazky obcí</a:t>
            </a:r>
          </a:p>
          <a:p>
            <a:r>
              <a:rPr lang="cs-CZ" sz="2400" dirty="0">
                <a:latin typeface="Calibri" panose="020F0502020204030204" pitchFamily="34" charset="0"/>
                <a:cs typeface="Calibri" panose="020F0502020204030204" pitchFamily="34" charset="0"/>
              </a:rPr>
              <a:t>Kraje</a:t>
            </a:r>
          </a:p>
          <a:p>
            <a:r>
              <a:rPr lang="cs-CZ" sz="2400" dirty="0">
                <a:latin typeface="Calibri" panose="020F0502020204030204" pitchFamily="34" charset="0"/>
                <a:cs typeface="Calibri" panose="020F0502020204030204" pitchFamily="34" charset="0"/>
              </a:rPr>
              <a:t>Organizace zřizované nebo zakládané dobrovolnými svazky obcí</a:t>
            </a:r>
          </a:p>
          <a:p>
            <a:r>
              <a:rPr lang="cs-CZ" sz="2400" dirty="0">
                <a:latin typeface="Calibri" panose="020F0502020204030204" pitchFamily="34" charset="0"/>
                <a:cs typeface="Calibri" panose="020F0502020204030204" pitchFamily="34" charset="0"/>
              </a:rPr>
              <a:t>Organizace zřizované nebo zakládané kraji</a:t>
            </a:r>
          </a:p>
          <a:p>
            <a:r>
              <a:rPr lang="cs-CZ" sz="2400" dirty="0">
                <a:latin typeface="Calibri" panose="020F0502020204030204" pitchFamily="34" charset="0"/>
                <a:cs typeface="Calibri" panose="020F0502020204030204" pitchFamily="34" charset="0"/>
              </a:rPr>
              <a:t>Církve a církevní organizace</a:t>
            </a:r>
          </a:p>
          <a:p>
            <a:r>
              <a:rPr lang="cs-CZ" sz="2400" dirty="0">
                <a:latin typeface="Calibri" panose="020F0502020204030204" pitchFamily="34" charset="0"/>
                <a:cs typeface="Calibri" panose="020F0502020204030204" pitchFamily="34" charset="0"/>
              </a:rPr>
              <a:t>Organizační složky státu</a:t>
            </a:r>
          </a:p>
          <a:p>
            <a:r>
              <a:rPr lang="cs-CZ" sz="2400" dirty="0">
                <a:latin typeface="Calibri" panose="020F0502020204030204" pitchFamily="34" charset="0"/>
                <a:cs typeface="Calibri" panose="020F0502020204030204" pitchFamily="34" charset="0"/>
              </a:rPr>
              <a:t>Příspěvkové organizace organizačních složek státu</a:t>
            </a:r>
          </a:p>
        </p:txBody>
      </p:sp>
      <p:pic>
        <p:nvPicPr>
          <p:cNvPr id="4" name="Picture 2">
            <a:extLst>
              <a:ext uri="{FF2B5EF4-FFF2-40B4-BE49-F238E27FC236}">
                <a16:creationId xmlns:a16="http://schemas.microsoft.com/office/drawing/2014/main" xmlns="" id="{7FBBD35D-40D1-4AFD-BC1A-B5D521E2A8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950" y="5637918"/>
            <a:ext cx="8126991" cy="122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2817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4" y="624110"/>
            <a:ext cx="8911687" cy="939647"/>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cs-CZ" sz="1600" b="1" cap="small" dirty="0">
                <a:solidFill>
                  <a:schemeClr val="accent5">
                    <a:lumMod val="50000"/>
                  </a:schemeClr>
                </a:solidFill>
              </a:rPr>
              <a:t/>
            </a:r>
            <a:br>
              <a:rPr lang="cs-CZ" sz="1600" b="1" cap="small" dirty="0">
                <a:solidFill>
                  <a:schemeClr val="accent5">
                    <a:lumMod val="50000"/>
                  </a:schemeClr>
                </a:solidFill>
              </a:rPr>
            </a:br>
            <a:r>
              <a:rPr lang="cs-CZ" sz="2800" b="1" cap="small" dirty="0"/>
              <a:t>Cílové skupiny</a:t>
            </a:r>
            <a:endParaRPr lang="cs-CZ" sz="2800" dirty="0"/>
          </a:p>
        </p:txBody>
      </p:sp>
      <p:sp>
        <p:nvSpPr>
          <p:cNvPr id="4" name="Zástupný symbol pro obsah 3"/>
          <p:cNvSpPr>
            <a:spLocks noGrp="1"/>
          </p:cNvSpPr>
          <p:nvPr>
            <p:ph sz="half" idx="2"/>
          </p:nvPr>
        </p:nvSpPr>
        <p:spPr>
          <a:xfrm>
            <a:off x="2607734" y="2372139"/>
            <a:ext cx="8896878" cy="2120348"/>
          </a:xfrm>
          <a:solidFill>
            <a:schemeClr val="accent5">
              <a:lumMod val="40000"/>
              <a:lumOff val="60000"/>
            </a:schemeClr>
          </a:solidFill>
        </p:spPr>
        <p:txBody>
          <a:bodyPr>
            <a:normAutofit/>
          </a:bodyPr>
          <a:lstStyle/>
          <a:p>
            <a:r>
              <a:rPr lang="cs-CZ" sz="2400" dirty="0">
                <a:latin typeface="Calibri" panose="020F0502020204030204" pitchFamily="34" charset="0"/>
                <a:cs typeface="Calibri" panose="020F0502020204030204" pitchFamily="34" charset="0"/>
              </a:rPr>
              <a:t>Osoby sociálně vyloučené</a:t>
            </a:r>
          </a:p>
          <a:p>
            <a:r>
              <a:rPr lang="cs-CZ" sz="2400" dirty="0">
                <a:latin typeface="Calibri" panose="020F0502020204030204" pitchFamily="34" charset="0"/>
                <a:cs typeface="Calibri" panose="020F0502020204030204" pitchFamily="34" charset="0"/>
              </a:rPr>
              <a:t>Osoby ohrožené sociálním vyloučením</a:t>
            </a:r>
          </a:p>
          <a:p>
            <a:r>
              <a:rPr lang="cs-CZ" sz="2400" dirty="0">
                <a:latin typeface="Calibri" panose="020F0502020204030204" pitchFamily="34" charset="0"/>
                <a:cs typeface="Calibri" panose="020F0502020204030204" pitchFamily="34" charset="0"/>
              </a:rPr>
              <a:t>Osoby se zdravotním postižením</a:t>
            </a:r>
          </a:p>
        </p:txBody>
      </p:sp>
      <p:pic>
        <p:nvPicPr>
          <p:cNvPr id="5" name="Picture 2">
            <a:extLst>
              <a:ext uri="{FF2B5EF4-FFF2-40B4-BE49-F238E27FC236}">
                <a16:creationId xmlns:a16="http://schemas.microsoft.com/office/drawing/2014/main" xmlns="" id="{B97B04C1-B54C-49F3-A43B-0EFC1305D2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464" y="5623849"/>
            <a:ext cx="8126991" cy="122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83848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2342" y="624111"/>
            <a:ext cx="9522270" cy="56858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cs-CZ" sz="2400" b="1" cap="small" dirty="0"/>
              <a:t>Věcné zaměření – Rozvoj sociálních služeb</a:t>
            </a:r>
            <a:endParaRPr lang="cs-CZ" sz="2400" dirty="0"/>
          </a:p>
        </p:txBody>
      </p:sp>
      <p:sp>
        <p:nvSpPr>
          <p:cNvPr id="4" name="Zástupný symbol pro obsah 3"/>
          <p:cNvSpPr>
            <a:spLocks noGrp="1"/>
          </p:cNvSpPr>
          <p:nvPr>
            <p:ph sz="half" idx="2"/>
          </p:nvPr>
        </p:nvSpPr>
        <p:spPr>
          <a:xfrm>
            <a:off x="1974574" y="1549244"/>
            <a:ext cx="9530038" cy="3922641"/>
          </a:xfrm>
          <a:solidFill>
            <a:schemeClr val="accent5">
              <a:lumMod val="40000"/>
              <a:lumOff val="60000"/>
            </a:schemeClr>
          </a:solidFill>
        </p:spPr>
        <p:txBody>
          <a:bodyPr>
            <a:normAutofit fontScale="25000" lnSpcReduction="20000"/>
          </a:bodyPr>
          <a:lstStyle/>
          <a:p>
            <a:pPr>
              <a:spcBef>
                <a:spcPts val="600"/>
              </a:spcBef>
              <a:buFont typeface="Wingdings" panose="05000000000000000000" pitchFamily="2" charset="2"/>
              <a:buChar char="Ø"/>
            </a:pPr>
            <a:r>
              <a:rPr lang="cs-CZ" sz="5500" dirty="0">
                <a:latin typeface="Calibri" panose="020F0502020204030204" pitchFamily="34" charset="0"/>
                <a:cs typeface="Calibri" panose="020F0502020204030204" pitchFamily="34" charset="0"/>
              </a:rPr>
              <a:t>Aktivita Rozvoj sociálních služeb</a:t>
            </a:r>
          </a:p>
          <a:p>
            <a:pPr lvl="1">
              <a:spcBef>
                <a:spcPts val="600"/>
              </a:spcBef>
              <a:buFont typeface="Arial" panose="020B0604020202020204" pitchFamily="34" charset="0"/>
              <a:buChar char="•"/>
            </a:pPr>
            <a:r>
              <a:rPr lang="cs-CZ" sz="6400" dirty="0">
                <a:latin typeface="Calibri" panose="020F0502020204030204" pitchFamily="34" charset="0"/>
                <a:cs typeface="Calibri" panose="020F0502020204030204" pitchFamily="34" charset="0"/>
              </a:rPr>
              <a:t>Nákup pozemků, staveb, zařízení a vybavení, automobilu</a:t>
            </a:r>
          </a:p>
          <a:p>
            <a:pPr lvl="1">
              <a:spcBef>
                <a:spcPts val="600"/>
              </a:spcBef>
              <a:buFont typeface="Arial" panose="020B0604020202020204" pitchFamily="34" charset="0"/>
              <a:buChar char="•"/>
            </a:pPr>
            <a:r>
              <a:rPr lang="cs-CZ" sz="6400" dirty="0">
                <a:latin typeface="Calibri" panose="020F0502020204030204" pitchFamily="34" charset="0"/>
                <a:cs typeface="Calibri" panose="020F0502020204030204" pitchFamily="34" charset="0"/>
              </a:rPr>
              <a:t>Výstavba a stavební úpravy, které vytvoří podmínky pro kvalitní poskytování sociálních služeb, obnovu a zkvalitnění materiálně technické základny stávajících služeb sociální práce s cílovými skupinami.</a:t>
            </a:r>
          </a:p>
          <a:p>
            <a:pPr>
              <a:spcBef>
                <a:spcPts val="600"/>
              </a:spcBef>
              <a:buFont typeface="Wingdings" panose="05000000000000000000" pitchFamily="2" charset="2"/>
              <a:buChar char="Ø"/>
            </a:pPr>
            <a:r>
              <a:rPr lang="cs-CZ" sz="7200" dirty="0">
                <a:latin typeface="Calibri" panose="020F0502020204030204" pitchFamily="34" charset="0"/>
                <a:cs typeface="Calibri" panose="020F0502020204030204" pitchFamily="34" charset="0"/>
              </a:rPr>
              <a:t> Podporovány budou projekt, které se zaměřují na vybudování zázemí pro:</a:t>
            </a:r>
          </a:p>
          <a:p>
            <a:pPr lvl="1">
              <a:spcBef>
                <a:spcPts val="600"/>
              </a:spcBef>
              <a:buFont typeface="Arial" panose="020B0604020202020204" pitchFamily="34" charset="0"/>
              <a:buChar char="•"/>
            </a:pPr>
            <a:r>
              <a:rPr lang="cs-CZ" sz="6400" dirty="0">
                <a:latin typeface="Calibri" panose="020F0502020204030204" pitchFamily="34" charset="0"/>
                <a:cs typeface="Calibri" panose="020F0502020204030204" pitchFamily="34" charset="0"/>
              </a:rPr>
              <a:t>Centra denních služeb, denní stacionáře, týdenní stacionáře, domovy pro osoby se zdravotním postižením, chráněné bydlení, azylové domy, domy na půl cesty, zařízení ro krizovou pomoc, nízkoprahová denní centra, nízkoprahová zařízení pro děti a mládež, noclehárny, terapeutické komunity, odborné sociální poradentství, sociálně terapeutické dílny, sociální rehabilitace, pracoviště rané péče, intervenční centra, zařízení následné péče, podpora samostatného bydlení, pečovatelská služba, osobní asistence, odlehčovací služby, sociálně aktivizační služby pro seniory a osoby se zdravotním postižením, sociálně aktivizační služby pro rodiny s dětmi, kontaktní centra, terénní programy, tísňová péče, průvodcovské a předčitatelské služby. </a:t>
            </a:r>
          </a:p>
          <a:p>
            <a:pPr lvl="1">
              <a:spcBef>
                <a:spcPts val="600"/>
              </a:spcBef>
              <a:buFont typeface="Arial" panose="020B0604020202020204" pitchFamily="34" charset="0"/>
              <a:buChar char="•"/>
            </a:pPr>
            <a:endParaRPr lang="cs-CZ" sz="6400" dirty="0">
              <a:latin typeface="Calibri" panose="020F0502020204030204" pitchFamily="34" charset="0"/>
              <a:cs typeface="Calibri" panose="020F0502020204030204" pitchFamily="34" charset="0"/>
            </a:endParaRPr>
          </a:p>
          <a:p>
            <a:pPr marL="0" indent="0">
              <a:spcBef>
                <a:spcPts val="600"/>
              </a:spcBef>
              <a:buNone/>
            </a:pPr>
            <a:endParaRPr lang="cs-CZ" sz="7200" dirty="0">
              <a:latin typeface="Calibri" panose="020F0502020204030204" pitchFamily="34" charset="0"/>
              <a:cs typeface="Calibri" panose="020F0502020204030204" pitchFamily="34" charset="0"/>
            </a:endParaRPr>
          </a:p>
          <a:p>
            <a:pPr marL="0" indent="0">
              <a:spcBef>
                <a:spcPts val="600"/>
              </a:spcBef>
              <a:buNone/>
            </a:pPr>
            <a:r>
              <a:rPr lang="cs-CZ" sz="7200" dirty="0">
                <a:latin typeface="Calibri" panose="020F0502020204030204" pitchFamily="34" charset="0"/>
                <a:cs typeface="Calibri" panose="020F0502020204030204" pitchFamily="34" charset="0"/>
              </a:rPr>
              <a:t>Podporované sociální služby nemohou být určeny výlučně pro seniory.</a:t>
            </a:r>
          </a:p>
        </p:txBody>
      </p:sp>
      <p:pic>
        <p:nvPicPr>
          <p:cNvPr id="5" name="Picture 2">
            <a:extLst>
              <a:ext uri="{FF2B5EF4-FFF2-40B4-BE49-F238E27FC236}">
                <a16:creationId xmlns:a16="http://schemas.microsoft.com/office/drawing/2014/main" xmlns="" id="{CB93D8C6-1C54-43BE-B52D-4242F2D424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950" y="5623848"/>
            <a:ext cx="8126991" cy="122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1729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572512"/>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cs-CZ" sz="2400" b="1" dirty="0"/>
              <a:t>INDIKÁTORY</a:t>
            </a:r>
          </a:p>
        </p:txBody>
      </p:sp>
      <p:sp>
        <p:nvSpPr>
          <p:cNvPr id="5" name="Zaoblený obdélník 4"/>
          <p:cNvSpPr/>
          <p:nvPr/>
        </p:nvSpPr>
        <p:spPr>
          <a:xfrm>
            <a:off x="2602980" y="1422400"/>
            <a:ext cx="8911687" cy="20066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cs-CZ" sz="2400" dirty="0">
                <a:solidFill>
                  <a:schemeClr val="tx1"/>
                </a:solidFill>
                <a:latin typeface="Calibri" panose="020F0502020204030204" pitchFamily="34" charset="0"/>
                <a:cs typeface="Calibri" panose="020F0502020204030204" pitchFamily="34" charset="0"/>
              </a:rPr>
              <a:t>55401 - Počet podpořených zázemí pro služby a sociální práci </a:t>
            </a:r>
          </a:p>
          <a:p>
            <a:pPr>
              <a:lnSpc>
                <a:spcPct val="150000"/>
              </a:lnSpc>
            </a:pPr>
            <a:r>
              <a:rPr lang="cs-CZ" sz="2400" dirty="0">
                <a:solidFill>
                  <a:schemeClr val="tx1"/>
                </a:solidFill>
                <a:latin typeface="Calibri" panose="020F0502020204030204" pitchFamily="34" charset="0"/>
                <a:cs typeface="Calibri" panose="020F0502020204030204" pitchFamily="34" charset="0"/>
              </a:rPr>
              <a:t>55402 - Počet poskytovaných druhů sociálních služeb </a:t>
            </a:r>
          </a:p>
          <a:p>
            <a:pPr>
              <a:lnSpc>
                <a:spcPct val="150000"/>
              </a:lnSpc>
            </a:pPr>
            <a:r>
              <a:rPr lang="cs-CZ" sz="2400" dirty="0">
                <a:solidFill>
                  <a:schemeClr val="tx1"/>
                </a:solidFill>
                <a:latin typeface="Calibri" panose="020F0502020204030204" pitchFamily="34" charset="0"/>
                <a:cs typeface="Calibri" panose="020F0502020204030204" pitchFamily="34" charset="0"/>
              </a:rPr>
              <a:t>67510 - Kapacita služeb a sociální péče</a:t>
            </a:r>
          </a:p>
        </p:txBody>
      </p:sp>
      <p:sp>
        <p:nvSpPr>
          <p:cNvPr id="8" name="Zástupný symbol pro obsah 7"/>
          <p:cNvSpPr>
            <a:spLocks noGrp="1"/>
          </p:cNvSpPr>
          <p:nvPr>
            <p:ph idx="1"/>
          </p:nvPr>
        </p:nvSpPr>
        <p:spPr>
          <a:xfrm>
            <a:off x="2435203" y="3654778"/>
            <a:ext cx="9079464" cy="1537252"/>
          </a:xfrm>
          <a:solidFill>
            <a:schemeClr val="bg2">
              <a:lumMod val="90000"/>
            </a:schemeClr>
          </a:solidFill>
        </p:spPr>
        <p:txBody>
          <a:bodyPr>
            <a:normAutofit/>
          </a:bodyPr>
          <a:lstStyle/>
          <a:p>
            <a:pPr marL="0" indent="0">
              <a:buNone/>
            </a:pPr>
            <a:r>
              <a:rPr lang="cs-CZ" sz="1600" dirty="0">
                <a:solidFill>
                  <a:schemeClr val="tx1"/>
                </a:solidFill>
                <a:latin typeface="Calibri" panose="020F0502020204030204" pitchFamily="34" charset="0"/>
                <a:cs typeface="Calibri" panose="020F0502020204030204" pitchFamily="34" charset="0"/>
              </a:rPr>
              <a:t>Žadatel je povinen vybrat indikátor, který odpovídá zvolené aktivitě a náplni projektu. Plánovaná hodnota indikátoru je závazná. </a:t>
            </a:r>
          </a:p>
          <a:p>
            <a:pPr marL="0" indent="0">
              <a:buNone/>
            </a:pPr>
            <a:r>
              <a:rPr lang="cs-CZ" sz="1600" dirty="0">
                <a:solidFill>
                  <a:schemeClr val="tx1"/>
                </a:solidFill>
                <a:latin typeface="Calibri" panose="020F0502020204030204" pitchFamily="34" charset="0"/>
                <a:cs typeface="Calibri" panose="020F0502020204030204" pitchFamily="34" charset="0"/>
              </a:rPr>
              <a:t>Nenaplnění či překročení vykazovaného indikátoru k určenému datu jeho naplnění může vést ke krácení nebo nevyplacení dotace. Jeho neudržení po dobu udržitelnosti může mít charakter porušení rozpočtové kázně s následkem finanční sankce. </a:t>
            </a:r>
          </a:p>
          <a:p>
            <a:pPr marL="0" indent="0">
              <a:buNone/>
            </a:pPr>
            <a:endParaRPr lang="cs-CZ" dirty="0"/>
          </a:p>
        </p:txBody>
      </p:sp>
      <p:pic>
        <p:nvPicPr>
          <p:cNvPr id="6" name="Picture 2">
            <a:extLst>
              <a:ext uri="{FF2B5EF4-FFF2-40B4-BE49-F238E27FC236}">
                <a16:creationId xmlns:a16="http://schemas.microsoft.com/office/drawing/2014/main" xmlns="" id="{CE601544-01E5-46D1-89A6-98EB657DEE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492" y="5637918"/>
            <a:ext cx="8126991" cy="122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5555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1498" y="438579"/>
            <a:ext cx="9700591" cy="101916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nSpc>
                <a:spcPct val="150000"/>
              </a:lnSpc>
            </a:pPr>
            <a:r>
              <a:rPr lang="cs-CZ" sz="2400" b="1" dirty="0">
                <a:solidFill>
                  <a:schemeClr val="bg1"/>
                </a:solidFill>
              </a:rPr>
              <a:t>Způsobilé výdaje na aktivity projektu</a:t>
            </a:r>
            <a:endParaRPr lang="cs-CZ" sz="2200" dirty="0">
              <a:solidFill>
                <a:schemeClr val="bg1"/>
              </a:solidFill>
            </a:endParaRPr>
          </a:p>
        </p:txBody>
      </p:sp>
      <p:sp>
        <p:nvSpPr>
          <p:cNvPr id="3" name="Zástupný symbol pro obsah 2"/>
          <p:cNvSpPr>
            <a:spLocks noGrp="1"/>
          </p:cNvSpPr>
          <p:nvPr>
            <p:ph sz="half" idx="1"/>
          </p:nvPr>
        </p:nvSpPr>
        <p:spPr>
          <a:xfrm>
            <a:off x="1791497" y="1683026"/>
            <a:ext cx="9700592" cy="3484060"/>
          </a:xfrm>
          <a:solidFill>
            <a:schemeClr val="accent5">
              <a:lumMod val="40000"/>
              <a:lumOff val="60000"/>
            </a:schemeClr>
          </a:solidFill>
        </p:spPr>
        <p:txBody>
          <a:bodyPr>
            <a:normAutofit/>
          </a:bodyPr>
          <a:lstStyle/>
          <a:p>
            <a:r>
              <a:rPr lang="cs-CZ" dirty="0">
                <a:solidFill>
                  <a:schemeClr val="tx1"/>
                </a:solidFill>
                <a:latin typeface="Calibri" panose="020F0502020204030204" pitchFamily="34" charset="0"/>
              </a:rPr>
              <a:t>Stavby, stavební úpravy, stavební rekonstrukce</a:t>
            </a:r>
          </a:p>
          <a:p>
            <a:r>
              <a:rPr lang="cs-CZ" dirty="0">
                <a:solidFill>
                  <a:schemeClr val="tx1"/>
                </a:solidFill>
                <a:latin typeface="Calibri" panose="020F0502020204030204" pitchFamily="34" charset="0"/>
              </a:rPr>
              <a:t>Nákup pozemků a staveb</a:t>
            </a:r>
          </a:p>
          <a:p>
            <a:r>
              <a:rPr lang="cs-CZ" dirty="0">
                <a:solidFill>
                  <a:schemeClr val="tx1"/>
                </a:solidFill>
                <a:latin typeface="Calibri" panose="020F0502020204030204" pitchFamily="34" charset="0"/>
              </a:rPr>
              <a:t>Pořízení vybavení budov a zázemí</a:t>
            </a:r>
          </a:p>
          <a:p>
            <a:r>
              <a:rPr lang="cs-CZ" dirty="0">
                <a:solidFill>
                  <a:schemeClr val="tx1"/>
                </a:solidFill>
                <a:latin typeface="Calibri" panose="020F0502020204030204" pitchFamily="34" charset="0"/>
              </a:rPr>
              <a:t>Pořízení automobilu</a:t>
            </a:r>
          </a:p>
          <a:p>
            <a:r>
              <a:rPr lang="cs-CZ" dirty="0">
                <a:solidFill>
                  <a:schemeClr val="tx1"/>
                </a:solidFill>
                <a:latin typeface="Calibri" panose="020F0502020204030204" pitchFamily="34" charset="0"/>
              </a:rPr>
              <a:t>Vedlejší aktivity (zeleň v okolí budov a na budovách, demolice staveb v místě realizace projektu, parkovací stání, příjezdové komunikaci, studie proveditelnosti a dále viz. Specifická pravidla pro žadatele a příjemce, vydání 1.2, platnost od 29. 6. 2018)</a:t>
            </a:r>
          </a:p>
          <a:p>
            <a:r>
              <a:rPr lang="cs-CZ" dirty="0">
                <a:solidFill>
                  <a:schemeClr val="tx1"/>
                </a:solidFill>
                <a:latin typeface="Calibri" panose="020F0502020204030204" pitchFamily="34" charset="0"/>
              </a:rPr>
              <a:t>Způsobilé výdaje  pro hlavní aktivity projektu min. 85 % z celkových způsobilých výdajů, vedlejší způsobilé do výše 15 % z celkových způsobilých výdajů</a:t>
            </a:r>
          </a:p>
          <a:p>
            <a:pPr marL="0" indent="0">
              <a:buNone/>
            </a:pPr>
            <a:endParaRPr lang="cs-CZ" sz="1400" dirty="0">
              <a:solidFill>
                <a:schemeClr val="tx1"/>
              </a:solidFill>
            </a:endParaRPr>
          </a:p>
        </p:txBody>
      </p:sp>
      <p:pic>
        <p:nvPicPr>
          <p:cNvPr id="4" name="Picture 2">
            <a:extLst>
              <a:ext uri="{FF2B5EF4-FFF2-40B4-BE49-F238E27FC236}">
                <a16:creationId xmlns:a16="http://schemas.microsoft.com/office/drawing/2014/main" xmlns="" id="{84A72819-7CB1-495D-B86C-A8D8F35209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464" y="5637918"/>
            <a:ext cx="8126991" cy="122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4478947"/>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Austin</Template>
  <TotalTime>1447</TotalTime>
  <Words>857</Words>
  <Application>Microsoft Office PowerPoint</Application>
  <PresentationFormat>Vlastní</PresentationFormat>
  <Paragraphs>101</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Stébla</vt:lpstr>
      <vt:lpstr>Seminář pro žadatele výzva č. 4 – IROP – Zkvalitnění zázemí poskytovatelů  sociálních služeb   MAS MOST Vysočina  9. 12. 2019 v 8:00 kancelář MAS MOST Vysočiny, 1. patro Jupiter clubu, Náměstí 17, Velké Meziříčí</vt:lpstr>
      <vt:lpstr>Prezentace aplikace PowerPoint</vt:lpstr>
      <vt:lpstr>Prezentace aplikace PowerPoint</vt:lpstr>
      <vt:lpstr>Prezentace aplikace PowerPoint</vt:lpstr>
      <vt:lpstr>Oprávnění žadatelé</vt:lpstr>
      <vt:lpstr> Cílové skupiny</vt:lpstr>
      <vt:lpstr>Věcné zaměření – Rozvoj sociálních služeb</vt:lpstr>
      <vt:lpstr>INDIKÁTORY</vt:lpstr>
      <vt:lpstr>Způsobilé výdaje na aktivity projektu</vt:lpstr>
      <vt:lpstr>Povinné přílohy</vt:lpstr>
      <vt:lpstr>Hodnocení a výběr projektů</vt:lpstr>
      <vt:lpstr>Prezentace aplikace PowerPoint</vt:lpstr>
      <vt:lpstr>Doporučení:</vt:lpstr>
      <vt:lpstr>Kontakty: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Mikroregion Velkomeziříčsko</dc:title>
  <dc:creator>uzivatel</dc:creator>
  <cp:lastModifiedBy>Kutnerova</cp:lastModifiedBy>
  <cp:revision>121</cp:revision>
  <cp:lastPrinted>2018-07-12T09:48:04Z</cp:lastPrinted>
  <dcterms:created xsi:type="dcterms:W3CDTF">2016-06-21T08:51:22Z</dcterms:created>
  <dcterms:modified xsi:type="dcterms:W3CDTF">2019-12-06T06:30:34Z</dcterms:modified>
</cp:coreProperties>
</file>