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handoutMasterIdLst>
    <p:handoutMasterId r:id="rId22"/>
  </p:handoutMasterIdLst>
  <p:sldIdLst>
    <p:sldId id="256" r:id="rId2"/>
    <p:sldId id="261" r:id="rId3"/>
    <p:sldId id="259" r:id="rId4"/>
    <p:sldId id="262" r:id="rId5"/>
    <p:sldId id="271" r:id="rId6"/>
    <p:sldId id="272" r:id="rId7"/>
    <p:sldId id="275" r:id="rId8"/>
    <p:sldId id="276" r:id="rId9"/>
    <p:sldId id="274" r:id="rId10"/>
    <p:sldId id="279" r:id="rId11"/>
    <p:sldId id="278" r:id="rId12"/>
    <p:sldId id="264" r:id="rId13"/>
    <p:sldId id="263" r:id="rId14"/>
    <p:sldId id="266" r:id="rId15"/>
    <p:sldId id="267" r:id="rId16"/>
    <p:sldId id="265" r:id="rId17"/>
    <p:sldId id="268" r:id="rId18"/>
    <p:sldId id="269" r:id="rId19"/>
    <p:sldId id="26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6E5CD9D-1849-4D33-A988-2402A7125609}" type="datetimeFigureOut">
              <a:rPr lang="cs-CZ" smtClean="0"/>
              <a:t>8. 1. 2026</a:t>
            </a:fld>
            <a:endParaRPr lang="cs-CZ"/>
          </a:p>
        </p:txBody>
      </p:sp>
      <p:sp>
        <p:nvSpPr>
          <p:cNvPr id="4" name="Zástupný symbol pro zápatí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6BC0369-6937-48B9-BC4A-54F8863C669B}" type="slidenum">
              <a:rPr lang="cs-CZ" smtClean="0"/>
              <a:t>‹#›</a:t>
            </a:fld>
            <a:endParaRPr lang="cs-CZ"/>
          </a:p>
        </p:txBody>
      </p:sp>
    </p:spTree>
    <p:extLst>
      <p:ext uri="{BB962C8B-B14F-4D97-AF65-F5344CB8AC3E}">
        <p14:creationId xmlns:p14="http://schemas.microsoft.com/office/powerpoint/2010/main" val="49404871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F8C3ED-2E0E-4078-BD8B-8C3054B36ECF}" type="datetimeFigureOut">
              <a:rPr lang="cs-CZ" smtClean="0"/>
              <a:t>8. 1. 2026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AA1EE8-4A4F-435A-8ADE-EF3A69C4CBF2}" type="slidenum">
              <a:rPr lang="cs-CZ" smtClean="0"/>
              <a:t>‹#›</a:t>
            </a:fld>
            <a:endParaRPr lang="cs-CZ"/>
          </a:p>
        </p:txBody>
      </p:sp>
    </p:spTree>
    <p:extLst>
      <p:ext uri="{BB962C8B-B14F-4D97-AF65-F5344CB8AC3E}">
        <p14:creationId xmlns:p14="http://schemas.microsoft.com/office/powerpoint/2010/main" val="534401726"/>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DAA1EE8-4A4F-435A-8ADE-EF3A69C4CBF2}" type="slidenum">
              <a:rPr lang="cs-CZ" smtClean="0"/>
              <a:t>1</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532792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8724EBDE-C83D-4E0E-9237-974261F70B00}"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D04020CA-EE87-40CE-87F2-C0281E33AEEE}"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Kliknutím lze upravit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10990F45-DE07-411C-8CF1-074F691F3E2B}"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639260EC-2982-4F5C-BFDE-CF7D1E8C114A}"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798F1865-A485-4F55-BAC3-B4D06D68D480}"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4022F98F-A86B-4D38-912D-22325D587CF3}"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CC6D95CB-3854-4345-8042-9BF0F53440BF}"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9C1C7A3-E9AE-4ECD-8EDD-204F12A05862}"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5058CEA5-AD51-4A57-A185-2B3A803C2500}"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C503785C-363C-4E85-9FBA-03871F0AA273}" type="datetime1">
              <a:rPr lang="en-US" smtClean="0"/>
              <a:t>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5C1D26B4-0D9F-4182-8302-4B3C777E73E6}" type="datetime1">
              <a:rPr lang="en-US" smtClean="0"/>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A2B3B4B2-A404-4916-B805-7CC8F933E898}" type="datetime1">
              <a:rPr lang="en-US" smtClean="0"/>
              <a:t>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F13B4EBC-1D38-45E1-803F-C376B5302C7D}" type="datetime1">
              <a:rPr lang="en-US" smtClean="0"/>
              <a:t>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CB289B-58AC-47AA-82B7-491CC776A27B}" type="datetime1">
              <a:rPr lang="en-US" smtClean="0"/>
              <a:t>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52C60FB5-0574-43FD-90AA-30CB53D91E92}" type="datetime1">
              <a:rPr lang="en-US" smtClean="0"/>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A42727F3-C90A-4AD9-BEAB-98D7AA4636EC}" type="datetime1">
              <a:rPr lang="en-US" smtClean="0"/>
              <a:t>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570249A-576B-459D-B271-3A33DC2EBDB3}" type="datetime1">
              <a:rPr lang="en-US" smtClean="0"/>
              <a:t>1/8/2026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hyperlink" Target="mailto:augustova@masmost.cz" TargetMode="External"/><Relationship Id="rId2" Type="http://schemas.openxmlformats.org/officeDocument/2006/relationships/hyperlink" Target="mailto:stara@masmost.cz" TargetMode="Externa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2.pn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9.xml.rels><?xml version="1.0" encoding="UTF-8" standalone="yes"?>
<Relationships xmlns="http://schemas.openxmlformats.org/package/2006/relationships"><Relationship Id="rId3" Type="http://schemas.openxmlformats.org/officeDocument/2006/relationships/hyperlink" Target="mailto:augustova@masmost.cz" TargetMode="External"/><Relationship Id="rId7" Type="http://schemas.openxmlformats.org/officeDocument/2006/relationships/image" Target="../media/image3.jpg"/><Relationship Id="rId2" Type="http://schemas.openxmlformats.org/officeDocument/2006/relationships/hyperlink" Target="mailto:stara@masmost.cz"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hyperlink" Target="https://www.masmost.cz/szp"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813732" y="2404534"/>
            <a:ext cx="8858773" cy="1646302"/>
          </a:xfrm>
        </p:spPr>
        <p:txBody>
          <a:bodyPr/>
          <a:lstStyle/>
          <a:p>
            <a:pPr algn="ctr"/>
            <a:r>
              <a:rPr lang="cs-CZ" sz="2400" b="1" dirty="0">
                <a:solidFill>
                  <a:schemeClr val="accent2"/>
                </a:solidFill>
              </a:rPr>
              <a:t>MAS MOST Vysočiny</a:t>
            </a:r>
            <a:r>
              <a:rPr lang="cs-CZ" sz="2400" b="1" dirty="0">
                <a:solidFill>
                  <a:schemeClr val="accent2">
                    <a:lumMod val="75000"/>
                  </a:schemeClr>
                </a:solidFill>
              </a:rPr>
              <a:t/>
            </a:r>
            <a:br>
              <a:rPr lang="cs-CZ" sz="2400" b="1" dirty="0">
                <a:solidFill>
                  <a:schemeClr val="accent2">
                    <a:lumMod val="75000"/>
                  </a:schemeClr>
                </a:solidFill>
              </a:rPr>
            </a:br>
            <a:r>
              <a:rPr lang="cs-CZ" sz="1600" b="1" dirty="0">
                <a:solidFill>
                  <a:schemeClr val="accent2">
                    <a:lumMod val="75000"/>
                  </a:schemeClr>
                </a:solidFill>
              </a:rPr>
              <a:t/>
            </a:r>
            <a:br>
              <a:rPr lang="cs-CZ" sz="1600" b="1" dirty="0">
                <a:solidFill>
                  <a:schemeClr val="accent2">
                    <a:lumMod val="75000"/>
                  </a:schemeClr>
                </a:solidFill>
              </a:rPr>
            </a:br>
            <a:r>
              <a:rPr lang="cs-CZ" sz="1600" b="1" dirty="0">
                <a:solidFill>
                  <a:schemeClr val="accent2"/>
                </a:solidFill>
              </a:rPr>
              <a:t/>
            </a:r>
            <a:br>
              <a:rPr lang="cs-CZ" sz="1600" b="1" dirty="0">
                <a:solidFill>
                  <a:schemeClr val="accent2"/>
                </a:solidFill>
              </a:rPr>
            </a:br>
            <a:r>
              <a:rPr lang="cs-CZ" sz="4000" b="1" dirty="0">
                <a:solidFill>
                  <a:schemeClr val="accent2"/>
                </a:solidFill>
              </a:rPr>
              <a:t>3.Výzva MAS MOST Vysočiny – SZP - 2026</a:t>
            </a:r>
            <a:endParaRPr lang="cs-CZ" sz="4000" b="1" dirty="0"/>
          </a:p>
        </p:txBody>
      </p:sp>
      <p:sp>
        <p:nvSpPr>
          <p:cNvPr id="3" name="Podnadpis 2"/>
          <p:cNvSpPr>
            <a:spLocks noGrp="1"/>
          </p:cNvSpPr>
          <p:nvPr>
            <p:ph type="subTitle" idx="1"/>
          </p:nvPr>
        </p:nvSpPr>
        <p:spPr>
          <a:xfrm>
            <a:off x="1540934" y="4876632"/>
            <a:ext cx="7766936" cy="1096899"/>
          </a:xfrm>
        </p:spPr>
        <p:txBody>
          <a:bodyPr>
            <a:normAutofit lnSpcReduction="10000"/>
          </a:bodyPr>
          <a:lstStyle/>
          <a:p>
            <a:endParaRPr lang="cs-CZ" dirty="0"/>
          </a:p>
          <a:p>
            <a:r>
              <a:rPr lang="cs-CZ" dirty="0"/>
              <a:t>Augustová Lucie</a:t>
            </a:r>
          </a:p>
          <a:p>
            <a:r>
              <a:rPr lang="cs-CZ" dirty="0"/>
              <a:t>Bc. Markéta Stará </a:t>
            </a:r>
          </a:p>
        </p:txBody>
      </p:sp>
      <p:sp>
        <p:nvSpPr>
          <p:cNvPr id="4" name="Obdélník 3">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Obdélník 4">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4"/>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6" name="Obrázek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Tree>
    <p:extLst>
      <p:ext uri="{BB962C8B-B14F-4D97-AF65-F5344CB8AC3E}">
        <p14:creationId xmlns:p14="http://schemas.microsoft.com/office/powerpoint/2010/main" val="1764588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73C870A-34CB-38F2-C20C-422E19961073}"/>
            </a:ext>
          </a:extLst>
        </p:cNvPr>
        <p:cNvGrpSpPr/>
        <p:nvPr/>
      </p:nvGrpSpPr>
      <p:grpSpPr>
        <a:xfrm>
          <a:off x="0" y="0"/>
          <a:ext cx="0" cy="0"/>
          <a:chOff x="0" y="0"/>
          <a:chExt cx="0" cy="0"/>
        </a:xfrm>
      </p:grpSpPr>
      <p:sp>
        <p:nvSpPr>
          <p:cNvPr id="5" name="Obdélník 4">
            <a:extLst>
              <a:ext uri="{FF2B5EF4-FFF2-40B4-BE49-F238E27FC236}">
                <a16:creationId xmlns:a16="http://schemas.microsoft.com/office/drawing/2014/main" xmlns="" id="{F0EE998C-E828-0CC6-368E-D9156CF1881B}"/>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B46E0874-5267-D0B3-0765-773F4EC707B3}"/>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a:extLst>
              <a:ext uri="{FF2B5EF4-FFF2-40B4-BE49-F238E27FC236}">
                <a16:creationId xmlns:a16="http://schemas.microsoft.com/office/drawing/2014/main" xmlns="" id="{7F50C1A8-3DDC-632D-8AE6-FB54506DD8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460664B8-5FEA-3D9A-FF0A-A3641D7A97F2}"/>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
        <p:nvSpPr>
          <p:cNvPr id="4" name="TextovéPole 3">
            <a:extLst>
              <a:ext uri="{FF2B5EF4-FFF2-40B4-BE49-F238E27FC236}">
                <a16:creationId xmlns:a16="http://schemas.microsoft.com/office/drawing/2014/main" xmlns="" id="{1882C8ED-ACB1-C7E8-A08B-51BB99A60B97}"/>
              </a:ext>
            </a:extLst>
          </p:cNvPr>
          <p:cNvSpPr txBox="1"/>
          <p:nvPr/>
        </p:nvSpPr>
        <p:spPr>
          <a:xfrm>
            <a:off x="2697221" y="1462472"/>
            <a:ext cx="5891752" cy="292388"/>
          </a:xfrm>
          <a:prstGeom prst="rect">
            <a:avLst/>
          </a:prstGeom>
          <a:noFill/>
        </p:spPr>
        <p:txBody>
          <a:bodyPr wrap="square" rtlCol="0">
            <a:spAutoFit/>
          </a:bodyPr>
          <a:lstStyle/>
          <a:p>
            <a:pPr algn="ctr"/>
            <a:r>
              <a:rPr lang="cs-CZ" sz="1300" dirty="0">
                <a:solidFill>
                  <a:schemeClr val="accent3">
                    <a:lumMod val="50000"/>
                  </a:schemeClr>
                </a:solidFill>
              </a:rPr>
              <a:t>Specifické podmínky pro Fichi 6</a:t>
            </a:r>
          </a:p>
        </p:txBody>
      </p:sp>
      <p:graphicFrame>
        <p:nvGraphicFramePr>
          <p:cNvPr id="8" name="Tabulka 7">
            <a:extLst>
              <a:ext uri="{FF2B5EF4-FFF2-40B4-BE49-F238E27FC236}">
                <a16:creationId xmlns:a16="http://schemas.microsoft.com/office/drawing/2014/main" xmlns="" id="{66718D4B-4985-B610-DE84-2D12D47951C9}"/>
              </a:ext>
            </a:extLst>
          </p:cNvPr>
          <p:cNvGraphicFramePr>
            <a:graphicFrameLocks noGrp="1"/>
          </p:cNvGraphicFramePr>
          <p:nvPr>
            <p:extLst>
              <p:ext uri="{D42A27DB-BD31-4B8C-83A1-F6EECF244321}">
                <p14:modId xmlns:p14="http://schemas.microsoft.com/office/powerpoint/2010/main" val="1247227518"/>
              </p:ext>
            </p:extLst>
          </p:nvPr>
        </p:nvGraphicFramePr>
        <p:xfrm>
          <a:off x="634017" y="2285432"/>
          <a:ext cx="9267752" cy="640080"/>
        </p:xfrm>
        <a:graphic>
          <a:graphicData uri="http://schemas.openxmlformats.org/drawingml/2006/table">
            <a:tbl>
              <a:tblPr firstRow="1" bandRow="1">
                <a:tableStyleId>{5C22544A-7EE6-4342-B048-85BDC9FD1C3A}</a:tableStyleId>
              </a:tblPr>
              <a:tblGrid>
                <a:gridCol w="9267752">
                  <a:extLst>
                    <a:ext uri="{9D8B030D-6E8A-4147-A177-3AD203B41FA5}">
                      <a16:colId xmlns:a16="http://schemas.microsoft.com/office/drawing/2014/main" xmlns="" val="3664264855"/>
                    </a:ext>
                  </a:extLst>
                </a:gridCol>
              </a:tblGrid>
              <a:tr h="370840">
                <a:tc>
                  <a:txBody>
                    <a:bodyPr/>
                    <a:lstStyle/>
                    <a:p>
                      <a:r>
                        <a:rPr lang="cs-CZ" sz="1200" b="1" dirty="0">
                          <a:solidFill>
                            <a:schemeClr val="tx1"/>
                          </a:solidFill>
                        </a:rPr>
                        <a:t>Finanční náročnost projektu: </a:t>
                      </a:r>
                      <a:r>
                        <a:rPr lang="cs-CZ" sz="1200" b="0" dirty="0">
                          <a:solidFill>
                            <a:schemeClr val="tx1"/>
                          </a:solidFill>
                        </a:rPr>
                        <a:t>Body budou přiděleny na základě výše způsobilých výdajů, ze kterých je stanovena dotace. Hodnocení a kontrola se provádí na základě údajů, které žadatel uvedl do Žádosti o dotaci. Změnou projektu nesmí dojít ke snížení přidělených bodů.</a:t>
                      </a:r>
                    </a:p>
                  </a:txBody>
                  <a:tcPr/>
                </a:tc>
                <a:extLst>
                  <a:ext uri="{0D108BD9-81ED-4DB2-BD59-A6C34878D82A}">
                    <a16:rowId xmlns:a16="http://schemas.microsoft.com/office/drawing/2014/main" xmlns="" val="614003606"/>
                  </a:ext>
                </a:extLst>
              </a:tr>
            </a:tbl>
          </a:graphicData>
        </a:graphic>
      </p:graphicFrame>
      <p:graphicFrame>
        <p:nvGraphicFramePr>
          <p:cNvPr id="9" name="Tabulka 8">
            <a:extLst>
              <a:ext uri="{FF2B5EF4-FFF2-40B4-BE49-F238E27FC236}">
                <a16:creationId xmlns:a16="http://schemas.microsoft.com/office/drawing/2014/main" xmlns="" id="{8CD494B9-F58B-0B37-43FA-AE766FA501F4}"/>
              </a:ext>
            </a:extLst>
          </p:cNvPr>
          <p:cNvGraphicFramePr>
            <a:graphicFrameLocks noGrp="1"/>
          </p:cNvGraphicFramePr>
          <p:nvPr>
            <p:extLst>
              <p:ext uri="{D42A27DB-BD31-4B8C-83A1-F6EECF244321}">
                <p14:modId xmlns:p14="http://schemas.microsoft.com/office/powerpoint/2010/main" val="2404082576"/>
              </p:ext>
            </p:extLst>
          </p:nvPr>
        </p:nvGraphicFramePr>
        <p:xfrm>
          <a:off x="646718" y="2896224"/>
          <a:ext cx="9242350" cy="487680"/>
        </p:xfrm>
        <a:graphic>
          <a:graphicData uri="http://schemas.openxmlformats.org/drawingml/2006/table">
            <a:tbl>
              <a:tblPr firstRow="1" bandRow="1">
                <a:tableStyleId>{69CF1AB2-1976-4502-BF36-3FF5EA218861}</a:tableStyleId>
              </a:tblPr>
              <a:tblGrid>
                <a:gridCol w="326055">
                  <a:extLst>
                    <a:ext uri="{9D8B030D-6E8A-4147-A177-3AD203B41FA5}">
                      <a16:colId xmlns:a16="http://schemas.microsoft.com/office/drawing/2014/main" xmlns="" val="806683190"/>
                    </a:ext>
                  </a:extLst>
                </a:gridCol>
                <a:gridCol w="8502564">
                  <a:extLst>
                    <a:ext uri="{9D8B030D-6E8A-4147-A177-3AD203B41FA5}">
                      <a16:colId xmlns:a16="http://schemas.microsoft.com/office/drawing/2014/main" xmlns="" val="3636483173"/>
                    </a:ext>
                  </a:extLst>
                </a:gridCol>
                <a:gridCol w="413731">
                  <a:extLst>
                    <a:ext uri="{9D8B030D-6E8A-4147-A177-3AD203B41FA5}">
                      <a16:colId xmlns:a16="http://schemas.microsoft.com/office/drawing/2014/main" xmlns="" val="853423974"/>
                    </a:ext>
                  </a:extLst>
                </a:gridCol>
              </a:tblGrid>
              <a:tr h="213360">
                <a:tc>
                  <a:txBody>
                    <a:bodyPr/>
                    <a:lstStyle/>
                    <a:p>
                      <a:pPr algn="ct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Výše způsobilých výdajů, ze kterých je stanovena dotace, je menší nebo rovna 150 000 Kč.</a:t>
                      </a:r>
                    </a:p>
                  </a:txBody>
                  <a:tcPr/>
                </a:tc>
                <a:tc>
                  <a:txBody>
                    <a:bodyPr/>
                    <a:lstStyle/>
                    <a:p>
                      <a:pPr algn="ctr"/>
                      <a:r>
                        <a:rPr lang="cs-CZ" sz="1000" b="0" dirty="0">
                          <a:solidFill>
                            <a:schemeClr val="tx1">
                              <a:lumMod val="65000"/>
                              <a:lumOff val="35000"/>
                            </a:schemeClr>
                          </a:solidFill>
                        </a:rPr>
                        <a:t>10</a:t>
                      </a:r>
                    </a:p>
                  </a:txBody>
                  <a:tcPr/>
                </a:tc>
                <a:extLst>
                  <a:ext uri="{0D108BD9-81ED-4DB2-BD59-A6C34878D82A}">
                    <a16:rowId xmlns:a16="http://schemas.microsoft.com/office/drawing/2014/main" xmlns="" val="3088672617"/>
                  </a:ext>
                </a:extLst>
              </a:tr>
              <a:tr h="213360">
                <a:tc>
                  <a:txBody>
                    <a:bodyPr/>
                    <a:lstStyle/>
                    <a:p>
                      <a:pPr algn="ctr"/>
                      <a:r>
                        <a:rPr lang="cs-CZ" sz="1000" dirty="0">
                          <a:solidFill>
                            <a:schemeClr val="tx1">
                              <a:lumMod val="65000"/>
                              <a:lumOff val="35000"/>
                            </a:schemeClr>
                          </a:solidFill>
                        </a:rPr>
                        <a:t>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cs-CZ" sz="1000" dirty="0">
                          <a:solidFill>
                            <a:schemeClr val="tx1">
                              <a:lumMod val="65000"/>
                              <a:lumOff val="35000"/>
                            </a:schemeClr>
                          </a:solidFill>
                        </a:rPr>
                        <a:t>Výše způsobilých výdajů, ze kterých je stanovena dotace, je</a:t>
                      </a:r>
                      <a:r>
                        <a:rPr lang="cs-CZ" sz="1000" baseline="0" dirty="0">
                          <a:solidFill>
                            <a:schemeClr val="tx1">
                              <a:lumMod val="65000"/>
                              <a:lumOff val="35000"/>
                            </a:schemeClr>
                          </a:solidFill>
                        </a:rPr>
                        <a:t> od 150 001 </a:t>
                      </a:r>
                      <a:r>
                        <a:rPr lang="cs-CZ" sz="1000" dirty="0">
                          <a:solidFill>
                            <a:schemeClr val="tx1">
                              <a:lumMod val="65000"/>
                              <a:lumOff val="35000"/>
                            </a:schemeClr>
                          </a:solidFill>
                        </a:rPr>
                        <a:t>do 250 000 Kč (včetně).</a:t>
                      </a:r>
                    </a:p>
                  </a:txBody>
                  <a:tcPr/>
                </a:tc>
                <a:tc>
                  <a:txBody>
                    <a:bodyPr/>
                    <a:lstStyle/>
                    <a:p>
                      <a:pPr algn="ctr"/>
                      <a:r>
                        <a:rPr lang="cs-CZ" sz="1000" b="0" dirty="0">
                          <a:solidFill>
                            <a:schemeClr val="tx1">
                              <a:lumMod val="65000"/>
                              <a:lumOff val="35000"/>
                            </a:schemeClr>
                          </a:solidFill>
                        </a:rPr>
                        <a:t>0</a:t>
                      </a:r>
                    </a:p>
                  </a:txBody>
                  <a:tcPr/>
                </a:tc>
                <a:extLst>
                  <a:ext uri="{0D108BD9-81ED-4DB2-BD59-A6C34878D82A}">
                    <a16:rowId xmlns:a16="http://schemas.microsoft.com/office/drawing/2014/main" xmlns="" val="3208439893"/>
                  </a:ext>
                </a:extLst>
              </a:tr>
            </a:tbl>
          </a:graphicData>
        </a:graphic>
      </p:graphicFrame>
      <p:graphicFrame>
        <p:nvGraphicFramePr>
          <p:cNvPr id="10" name="Tabulka 9">
            <a:extLst>
              <a:ext uri="{FF2B5EF4-FFF2-40B4-BE49-F238E27FC236}">
                <a16:creationId xmlns:a16="http://schemas.microsoft.com/office/drawing/2014/main" xmlns="" id="{EF4A50B9-94BE-474B-7254-C8C64DD505E9}"/>
              </a:ext>
            </a:extLst>
          </p:cNvPr>
          <p:cNvGraphicFramePr>
            <a:graphicFrameLocks noGrp="1"/>
          </p:cNvGraphicFramePr>
          <p:nvPr>
            <p:extLst>
              <p:ext uri="{D42A27DB-BD31-4B8C-83A1-F6EECF244321}">
                <p14:modId xmlns:p14="http://schemas.microsoft.com/office/powerpoint/2010/main" val="3096351634"/>
              </p:ext>
            </p:extLst>
          </p:nvPr>
        </p:nvGraphicFramePr>
        <p:xfrm>
          <a:off x="621316" y="3932488"/>
          <a:ext cx="9242350" cy="822960"/>
        </p:xfrm>
        <a:graphic>
          <a:graphicData uri="http://schemas.openxmlformats.org/drawingml/2006/table">
            <a:tbl>
              <a:tblPr firstRow="1" bandRow="1">
                <a:tableStyleId>{5C22544A-7EE6-4342-B048-85BDC9FD1C3A}</a:tableStyleId>
              </a:tblPr>
              <a:tblGrid>
                <a:gridCol w="9242350">
                  <a:extLst>
                    <a:ext uri="{9D8B030D-6E8A-4147-A177-3AD203B41FA5}">
                      <a16:colId xmlns:a16="http://schemas.microsoft.com/office/drawing/2014/main" xmlns="" val="620961792"/>
                    </a:ext>
                  </a:extLst>
                </a:gridCol>
              </a:tblGrid>
              <a:tr h="370840">
                <a:tc>
                  <a:txBody>
                    <a:bodyPr/>
                    <a:lstStyle/>
                    <a:p>
                      <a:pPr algn="l"/>
                      <a:r>
                        <a:rPr lang="cs-CZ" sz="1200" b="1" dirty="0">
                          <a:solidFill>
                            <a:schemeClr val="tx1"/>
                          </a:solidFill>
                        </a:rPr>
                        <a:t>Dosud nepodpořený žadatel v rámci výzev MAS – intervence 52.77 SP SZP: </a:t>
                      </a:r>
                      <a:r>
                        <a:rPr lang="cs-CZ" sz="1200" b="0" dirty="0">
                          <a:solidFill>
                            <a:schemeClr val="tx1"/>
                          </a:solidFill>
                        </a:rPr>
                        <a:t>Přidělené body vychází z počtu žádostí daného žadatele vybraných MAS k realizaci v rámci intervence 52.77 SP SZP, bez ohledu na fakt, zda k realizaci došlo/dochází, či ne. Hodnocení a kontrola se provádí na základě údajů ze Seznamu vybraných a nevybraných žádostí, který je veřejně přístupný na webu MAS.</a:t>
                      </a:r>
                    </a:p>
                  </a:txBody>
                  <a:tcPr/>
                </a:tc>
                <a:extLst>
                  <a:ext uri="{0D108BD9-81ED-4DB2-BD59-A6C34878D82A}">
                    <a16:rowId xmlns:a16="http://schemas.microsoft.com/office/drawing/2014/main" xmlns="" val="1778192257"/>
                  </a:ext>
                </a:extLst>
              </a:tr>
            </a:tbl>
          </a:graphicData>
        </a:graphic>
      </p:graphicFrame>
      <p:graphicFrame>
        <p:nvGraphicFramePr>
          <p:cNvPr id="11" name="Tabulka 10">
            <a:extLst>
              <a:ext uri="{FF2B5EF4-FFF2-40B4-BE49-F238E27FC236}">
                <a16:creationId xmlns:a16="http://schemas.microsoft.com/office/drawing/2014/main" xmlns="" id="{F5CE3F1A-2A56-2ADB-8FC5-A8E6B7392E07}"/>
              </a:ext>
            </a:extLst>
          </p:cNvPr>
          <p:cNvGraphicFramePr>
            <a:graphicFrameLocks noGrp="1"/>
          </p:cNvGraphicFramePr>
          <p:nvPr>
            <p:extLst>
              <p:ext uri="{D42A27DB-BD31-4B8C-83A1-F6EECF244321}">
                <p14:modId xmlns:p14="http://schemas.microsoft.com/office/powerpoint/2010/main" val="1810008961"/>
              </p:ext>
            </p:extLst>
          </p:nvPr>
        </p:nvGraphicFramePr>
        <p:xfrm>
          <a:off x="621316" y="4755448"/>
          <a:ext cx="9242350" cy="640080"/>
        </p:xfrm>
        <a:graphic>
          <a:graphicData uri="http://schemas.openxmlformats.org/drawingml/2006/table">
            <a:tbl>
              <a:tblPr firstRow="1" bandRow="1">
                <a:tableStyleId>{69CF1AB2-1976-4502-BF36-3FF5EA218861}</a:tableStyleId>
              </a:tblPr>
              <a:tblGrid>
                <a:gridCol w="326950">
                  <a:extLst>
                    <a:ext uri="{9D8B030D-6E8A-4147-A177-3AD203B41FA5}">
                      <a16:colId xmlns:a16="http://schemas.microsoft.com/office/drawing/2014/main" xmlns="" val="1111399000"/>
                    </a:ext>
                  </a:extLst>
                </a:gridCol>
                <a:gridCol w="8533972">
                  <a:extLst>
                    <a:ext uri="{9D8B030D-6E8A-4147-A177-3AD203B41FA5}">
                      <a16:colId xmlns:a16="http://schemas.microsoft.com/office/drawing/2014/main" xmlns="" val="3852783147"/>
                    </a:ext>
                  </a:extLst>
                </a:gridCol>
                <a:gridCol w="381428">
                  <a:extLst>
                    <a:ext uri="{9D8B030D-6E8A-4147-A177-3AD203B41FA5}">
                      <a16:colId xmlns:a16="http://schemas.microsoft.com/office/drawing/2014/main" xmlns="" val="1821632180"/>
                    </a:ext>
                  </a:extLst>
                </a:gridCol>
              </a:tblGrid>
              <a:tr h="322478">
                <a:tc>
                  <a:txBody>
                    <a:bodyPr/>
                    <a:lstStyle/>
                    <a:p>
                      <a:pPr algn="ctr">
                        <a:lnSpc>
                          <a:spcPct val="100000"/>
                        </a:lnSpc>
                        <a:spcBef>
                          <a:spcPts val="0"/>
                        </a:spcBef>
                      </a:pP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Z evidence MAS vyplynulo, že žadatel nebyl dosud podpořen v rámci intervence 52.77 SP SZP v programu SZP výzev vyhlášených MAS MOST Vysočiny.</a:t>
                      </a:r>
                    </a:p>
                  </a:txBody>
                  <a:tcPr/>
                </a:tc>
                <a:tc>
                  <a:txBody>
                    <a:bodyPr/>
                    <a:lstStyle/>
                    <a:p>
                      <a:pPr algn="ctr">
                        <a:lnSpc>
                          <a:spcPct val="100000"/>
                        </a:lnSpc>
                        <a:spcBef>
                          <a:spcPts val="0"/>
                        </a:spcBef>
                      </a:pPr>
                      <a:r>
                        <a:rPr lang="cs-CZ" sz="1000" b="0" dirty="0">
                          <a:solidFill>
                            <a:schemeClr val="tx1">
                              <a:lumMod val="65000"/>
                              <a:lumOff val="35000"/>
                            </a:schemeClr>
                          </a:solidFill>
                        </a:rPr>
                        <a:t>10</a:t>
                      </a:r>
                    </a:p>
                  </a:txBody>
                  <a:tcPr/>
                </a:tc>
                <a:extLst>
                  <a:ext uri="{0D108BD9-81ED-4DB2-BD59-A6C34878D82A}">
                    <a16:rowId xmlns:a16="http://schemas.microsoft.com/office/drawing/2014/main" xmlns="" val="2789865282"/>
                  </a:ext>
                </a:extLst>
              </a:tr>
              <a:tr h="198448">
                <a:tc>
                  <a:txBody>
                    <a:bodyPr/>
                    <a:lstStyle/>
                    <a:p>
                      <a:pPr algn="ctr">
                        <a:lnSpc>
                          <a:spcPct val="100000"/>
                        </a:lnSpc>
                        <a:spcBef>
                          <a:spcPts val="0"/>
                        </a:spcBef>
                      </a:pPr>
                      <a:r>
                        <a:rPr lang="cs-CZ" sz="1000" dirty="0">
                          <a:solidFill>
                            <a:schemeClr val="tx1">
                              <a:lumMod val="65000"/>
                              <a:lumOff val="35000"/>
                            </a:schemeClr>
                          </a:solidFill>
                        </a:rPr>
                        <a:t>2</a:t>
                      </a:r>
                    </a:p>
                  </a:txBody>
                  <a:tcPr/>
                </a:tc>
                <a:tc>
                  <a:txBody>
                    <a:bodyPr/>
                    <a:lstStyle/>
                    <a:p>
                      <a:r>
                        <a:rPr lang="cs-CZ" sz="1000" b="0" dirty="0">
                          <a:solidFill>
                            <a:schemeClr val="tx1">
                              <a:lumMod val="65000"/>
                              <a:lumOff val="35000"/>
                            </a:schemeClr>
                          </a:solidFill>
                        </a:rPr>
                        <a:t>Z evidence MAS vyplynulo, že žadatel byl podpořen v rámci intervence 52.77 SP SZP v programu SZP výzev vyhlášených MAS MOST Vysočiny.</a:t>
                      </a:r>
                    </a:p>
                  </a:txBody>
                  <a:tcPr/>
                </a:tc>
                <a:tc>
                  <a:txBody>
                    <a:bodyPr/>
                    <a:lstStyle/>
                    <a:p>
                      <a:pPr algn="ctr">
                        <a:lnSpc>
                          <a:spcPct val="100000"/>
                        </a:lnSpc>
                        <a:spcBef>
                          <a:spcPts val="0"/>
                        </a:spcBef>
                      </a:pPr>
                      <a:r>
                        <a:rPr lang="cs-CZ" sz="1000" dirty="0">
                          <a:solidFill>
                            <a:schemeClr val="tx1">
                              <a:lumMod val="65000"/>
                              <a:lumOff val="35000"/>
                            </a:schemeClr>
                          </a:solidFill>
                        </a:rPr>
                        <a:t>0</a:t>
                      </a:r>
                    </a:p>
                  </a:txBody>
                  <a:tcPr/>
                </a:tc>
                <a:extLst>
                  <a:ext uri="{0D108BD9-81ED-4DB2-BD59-A6C34878D82A}">
                    <a16:rowId xmlns:a16="http://schemas.microsoft.com/office/drawing/2014/main" xmlns="" val="2262271123"/>
                  </a:ext>
                </a:extLst>
              </a:tr>
            </a:tbl>
          </a:graphicData>
        </a:graphic>
      </p:graphicFrame>
    </p:spTree>
    <p:extLst>
      <p:ext uri="{BB962C8B-B14F-4D97-AF65-F5344CB8AC3E}">
        <p14:creationId xmlns:p14="http://schemas.microsoft.com/office/powerpoint/2010/main" val="1563077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F7B7EE8-7296-B619-4D21-4E9BE8ABB56B}"/>
            </a:ext>
          </a:extLst>
        </p:cNvPr>
        <p:cNvGrpSpPr/>
        <p:nvPr/>
      </p:nvGrpSpPr>
      <p:grpSpPr>
        <a:xfrm>
          <a:off x="0" y="0"/>
          <a:ext cx="0" cy="0"/>
          <a:chOff x="0" y="0"/>
          <a:chExt cx="0" cy="0"/>
        </a:xfrm>
      </p:grpSpPr>
      <p:sp>
        <p:nvSpPr>
          <p:cNvPr id="5" name="Obdélník 4">
            <a:extLst>
              <a:ext uri="{FF2B5EF4-FFF2-40B4-BE49-F238E27FC236}">
                <a16:creationId xmlns:a16="http://schemas.microsoft.com/office/drawing/2014/main" xmlns="" id="{2B344E89-BE80-753A-3400-2C4851533230}"/>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4CEBF281-00C6-6C51-665C-9571880BE4DC}"/>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a:extLst>
              <a:ext uri="{FF2B5EF4-FFF2-40B4-BE49-F238E27FC236}">
                <a16:creationId xmlns:a16="http://schemas.microsoft.com/office/drawing/2014/main" xmlns="" id="{62592949-F4FF-4391-B595-ED7913BA4F5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6ACB3AAE-05CD-5F83-6227-7EFABEF83954}"/>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
        <p:nvSpPr>
          <p:cNvPr id="4" name="TextovéPole 3">
            <a:extLst>
              <a:ext uri="{FF2B5EF4-FFF2-40B4-BE49-F238E27FC236}">
                <a16:creationId xmlns:a16="http://schemas.microsoft.com/office/drawing/2014/main" xmlns="" id="{54EC4876-19AA-42FC-ADF2-7F798BEB296B}"/>
              </a:ext>
            </a:extLst>
          </p:cNvPr>
          <p:cNvSpPr txBox="1"/>
          <p:nvPr/>
        </p:nvSpPr>
        <p:spPr>
          <a:xfrm>
            <a:off x="2697221" y="1462472"/>
            <a:ext cx="5891752" cy="292388"/>
          </a:xfrm>
          <a:prstGeom prst="rect">
            <a:avLst/>
          </a:prstGeom>
          <a:noFill/>
        </p:spPr>
        <p:txBody>
          <a:bodyPr wrap="square" rtlCol="0">
            <a:spAutoFit/>
          </a:bodyPr>
          <a:lstStyle/>
          <a:p>
            <a:pPr algn="ctr"/>
            <a:r>
              <a:rPr lang="cs-CZ" sz="1300" dirty="0">
                <a:solidFill>
                  <a:schemeClr val="accent3">
                    <a:lumMod val="50000"/>
                  </a:schemeClr>
                </a:solidFill>
              </a:rPr>
              <a:t>Specifické podmínky pro Fichi 6</a:t>
            </a:r>
          </a:p>
        </p:txBody>
      </p:sp>
      <p:graphicFrame>
        <p:nvGraphicFramePr>
          <p:cNvPr id="8" name="Tabulka 7">
            <a:extLst>
              <a:ext uri="{FF2B5EF4-FFF2-40B4-BE49-F238E27FC236}">
                <a16:creationId xmlns:a16="http://schemas.microsoft.com/office/drawing/2014/main" xmlns="" id="{03923790-48B9-DA98-5717-407D464EAF0E}"/>
              </a:ext>
            </a:extLst>
          </p:cNvPr>
          <p:cNvGraphicFramePr>
            <a:graphicFrameLocks noGrp="1"/>
          </p:cNvGraphicFramePr>
          <p:nvPr>
            <p:extLst>
              <p:ext uri="{D42A27DB-BD31-4B8C-83A1-F6EECF244321}">
                <p14:modId xmlns:p14="http://schemas.microsoft.com/office/powerpoint/2010/main" val="269366442"/>
              </p:ext>
            </p:extLst>
          </p:nvPr>
        </p:nvGraphicFramePr>
        <p:xfrm>
          <a:off x="714450" y="2300604"/>
          <a:ext cx="9242350" cy="457200"/>
        </p:xfrm>
        <a:graphic>
          <a:graphicData uri="http://schemas.openxmlformats.org/drawingml/2006/table">
            <a:tbl>
              <a:tblPr firstRow="1" bandRow="1">
                <a:tableStyleId>{5C22544A-7EE6-4342-B048-85BDC9FD1C3A}</a:tableStyleId>
              </a:tblPr>
              <a:tblGrid>
                <a:gridCol w="9242350">
                  <a:extLst>
                    <a:ext uri="{9D8B030D-6E8A-4147-A177-3AD203B41FA5}">
                      <a16:colId xmlns:a16="http://schemas.microsoft.com/office/drawing/2014/main" xmlns="" val="867189011"/>
                    </a:ext>
                  </a:extLst>
                </a:gridCol>
              </a:tblGrid>
              <a:tr h="434130">
                <a:tc>
                  <a:txBody>
                    <a:bodyPr/>
                    <a:lstStyle/>
                    <a:p>
                      <a:r>
                        <a:rPr lang="cs-CZ" sz="1200" b="1" dirty="0">
                          <a:solidFill>
                            <a:schemeClr val="tx1"/>
                          </a:solidFill>
                        </a:rPr>
                        <a:t>Sídlo žadatele a místo realizace projektu je v území MAS: </a:t>
                      </a:r>
                      <a:r>
                        <a:rPr lang="cs-CZ" sz="1200" b="0" dirty="0">
                          <a:solidFill>
                            <a:schemeClr val="tx1"/>
                          </a:solidFill>
                        </a:rPr>
                        <a:t>Adresa sídla žadatele (místa trvalého pobytu u fyzické osoby) a místo realizace projektu se nacházejí v území MAS. Hodnocení a kontrola se provádí na základě údajů v Žádosti o dotaci.</a:t>
                      </a:r>
                    </a:p>
                  </a:txBody>
                  <a:tcPr/>
                </a:tc>
                <a:extLst>
                  <a:ext uri="{0D108BD9-81ED-4DB2-BD59-A6C34878D82A}">
                    <a16:rowId xmlns:a16="http://schemas.microsoft.com/office/drawing/2014/main" xmlns="" val="3808004783"/>
                  </a:ext>
                </a:extLst>
              </a:tr>
            </a:tbl>
          </a:graphicData>
        </a:graphic>
      </p:graphicFrame>
      <p:graphicFrame>
        <p:nvGraphicFramePr>
          <p:cNvPr id="9" name="Tabulka 8">
            <a:extLst>
              <a:ext uri="{FF2B5EF4-FFF2-40B4-BE49-F238E27FC236}">
                <a16:creationId xmlns:a16="http://schemas.microsoft.com/office/drawing/2014/main" xmlns="" id="{5F47C812-0811-51AE-6C3E-B2B918AAA8CA}"/>
              </a:ext>
            </a:extLst>
          </p:cNvPr>
          <p:cNvGraphicFramePr>
            <a:graphicFrameLocks noGrp="1"/>
          </p:cNvGraphicFramePr>
          <p:nvPr>
            <p:extLst>
              <p:ext uri="{D42A27DB-BD31-4B8C-83A1-F6EECF244321}">
                <p14:modId xmlns:p14="http://schemas.microsoft.com/office/powerpoint/2010/main" val="3884811375"/>
              </p:ext>
            </p:extLst>
          </p:nvPr>
        </p:nvGraphicFramePr>
        <p:xfrm>
          <a:off x="714449" y="2757804"/>
          <a:ext cx="9242351" cy="553836"/>
        </p:xfrm>
        <a:graphic>
          <a:graphicData uri="http://schemas.openxmlformats.org/drawingml/2006/table">
            <a:tbl>
              <a:tblPr firstRow="1" bandRow="1">
                <a:tableStyleId>{69CF1AB2-1976-4502-BF36-3FF5EA218861}</a:tableStyleId>
              </a:tblPr>
              <a:tblGrid>
                <a:gridCol w="323984">
                  <a:extLst>
                    <a:ext uri="{9D8B030D-6E8A-4147-A177-3AD203B41FA5}">
                      <a16:colId xmlns:a16="http://schemas.microsoft.com/office/drawing/2014/main" xmlns="" val="4221190256"/>
                    </a:ext>
                  </a:extLst>
                </a:gridCol>
                <a:gridCol w="8525933">
                  <a:extLst>
                    <a:ext uri="{9D8B030D-6E8A-4147-A177-3AD203B41FA5}">
                      <a16:colId xmlns:a16="http://schemas.microsoft.com/office/drawing/2014/main" xmlns="" val="1366321083"/>
                    </a:ext>
                  </a:extLst>
                </a:gridCol>
                <a:gridCol w="392434">
                  <a:extLst>
                    <a:ext uri="{9D8B030D-6E8A-4147-A177-3AD203B41FA5}">
                      <a16:colId xmlns:a16="http://schemas.microsoft.com/office/drawing/2014/main" xmlns="" val="2587729526"/>
                    </a:ext>
                  </a:extLst>
                </a:gridCol>
              </a:tblGrid>
              <a:tr h="276918">
                <a:tc>
                  <a:txBody>
                    <a:bodyPr/>
                    <a:lstStyle/>
                    <a:p>
                      <a:pPr algn="ct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Adresa sídla žadatele (místa trvalého pobytu u fyzické osoby) a místo realizace projektu se nacházejí na území MAS.</a:t>
                      </a:r>
                      <a:endParaRPr lang="cs-CZ" sz="1000" dirty="0">
                        <a:solidFill>
                          <a:schemeClr val="tx1">
                            <a:lumMod val="65000"/>
                            <a:lumOff val="35000"/>
                          </a:schemeClr>
                        </a:solidFill>
                      </a:endParaRPr>
                    </a:p>
                  </a:txBody>
                  <a:tcPr/>
                </a:tc>
                <a:tc>
                  <a:txBody>
                    <a:bodyPr/>
                    <a:lstStyle/>
                    <a:p>
                      <a:pPr algn="ctr"/>
                      <a:r>
                        <a:rPr lang="cs-CZ" sz="1000" b="0" dirty="0">
                          <a:solidFill>
                            <a:schemeClr val="tx1">
                              <a:lumMod val="65000"/>
                              <a:lumOff val="35000"/>
                            </a:schemeClr>
                          </a:solidFill>
                        </a:rPr>
                        <a:t>20</a:t>
                      </a:r>
                    </a:p>
                  </a:txBody>
                  <a:tcPr/>
                </a:tc>
                <a:extLst>
                  <a:ext uri="{0D108BD9-81ED-4DB2-BD59-A6C34878D82A}">
                    <a16:rowId xmlns:a16="http://schemas.microsoft.com/office/drawing/2014/main" xmlns="" val="780920340"/>
                  </a:ext>
                </a:extLst>
              </a:tr>
              <a:tr h="276918">
                <a:tc>
                  <a:txBody>
                    <a:bodyPr/>
                    <a:lstStyle/>
                    <a:p>
                      <a:pPr algn="ctr"/>
                      <a:r>
                        <a:rPr lang="cs-CZ" sz="1000" dirty="0">
                          <a:solidFill>
                            <a:schemeClr val="tx1">
                              <a:lumMod val="65000"/>
                              <a:lumOff val="35000"/>
                            </a:schemeClr>
                          </a:solidFill>
                        </a:rPr>
                        <a:t>2.</a:t>
                      </a:r>
                    </a:p>
                  </a:txBody>
                  <a:tcPr/>
                </a:tc>
                <a:tc>
                  <a:txBody>
                    <a:bodyPr/>
                    <a:lstStyle/>
                    <a:p>
                      <a:r>
                        <a:rPr lang="cs-CZ" sz="1000" b="0" dirty="0">
                          <a:solidFill>
                            <a:schemeClr val="tx1">
                              <a:lumMod val="65000"/>
                              <a:lumOff val="35000"/>
                            </a:schemeClr>
                          </a:solidFill>
                        </a:rPr>
                        <a:t>Adresa sídla žadatele (místa trvalého pobytu u fyzické osoby) se nachází mimo území MAS.</a:t>
                      </a:r>
                      <a:endParaRPr lang="cs-CZ" sz="1000" dirty="0">
                        <a:solidFill>
                          <a:schemeClr val="tx1">
                            <a:lumMod val="65000"/>
                            <a:lumOff val="35000"/>
                          </a:schemeClr>
                        </a:solidFill>
                      </a:endParaRPr>
                    </a:p>
                  </a:txBody>
                  <a:tcPr/>
                </a:tc>
                <a:tc>
                  <a:txBody>
                    <a:bodyPr/>
                    <a:lstStyle/>
                    <a:p>
                      <a:pPr algn="ctr"/>
                      <a:r>
                        <a:rPr lang="cs-CZ" sz="1000" b="0" dirty="0">
                          <a:solidFill>
                            <a:schemeClr val="tx1">
                              <a:lumMod val="65000"/>
                              <a:lumOff val="35000"/>
                            </a:schemeClr>
                          </a:solidFill>
                        </a:rPr>
                        <a:t>0</a:t>
                      </a:r>
                    </a:p>
                  </a:txBody>
                  <a:tcPr/>
                </a:tc>
                <a:extLst>
                  <a:ext uri="{0D108BD9-81ED-4DB2-BD59-A6C34878D82A}">
                    <a16:rowId xmlns:a16="http://schemas.microsoft.com/office/drawing/2014/main" xmlns="" val="2933975663"/>
                  </a:ext>
                </a:extLst>
              </a:tr>
            </a:tbl>
          </a:graphicData>
        </a:graphic>
      </p:graphicFrame>
      <p:sp>
        <p:nvSpPr>
          <p:cNvPr id="10" name="TextovéPole 9">
            <a:extLst>
              <a:ext uri="{FF2B5EF4-FFF2-40B4-BE49-F238E27FC236}">
                <a16:creationId xmlns:a16="http://schemas.microsoft.com/office/drawing/2014/main" xmlns="" id="{F46D5434-DF02-F103-4F30-D2B865AD2A97}"/>
              </a:ext>
            </a:extLst>
          </p:cNvPr>
          <p:cNvSpPr txBox="1"/>
          <p:nvPr/>
        </p:nvSpPr>
        <p:spPr>
          <a:xfrm>
            <a:off x="2592981" y="5411298"/>
            <a:ext cx="6100232" cy="646331"/>
          </a:xfrm>
          <a:prstGeom prst="rect">
            <a:avLst/>
          </a:prstGeom>
          <a:noFill/>
        </p:spPr>
        <p:txBody>
          <a:bodyPr wrap="square">
            <a:spAutoFit/>
          </a:bodyPr>
          <a:lstStyle/>
          <a:p>
            <a:pPr algn="ctr"/>
            <a:r>
              <a:rPr lang="cs-CZ" sz="1800" b="1" dirty="0">
                <a:solidFill>
                  <a:schemeClr val="accent2"/>
                </a:solidFill>
              </a:rPr>
              <a:t>Žadatel musí získat minimálně </a:t>
            </a:r>
            <a:r>
              <a:rPr lang="cs-CZ" b="1" dirty="0">
                <a:solidFill>
                  <a:schemeClr val="accent2"/>
                </a:solidFill>
              </a:rPr>
              <a:t>20</a:t>
            </a:r>
            <a:r>
              <a:rPr lang="cs-CZ" sz="1800" b="1" dirty="0">
                <a:solidFill>
                  <a:schemeClr val="accent2"/>
                </a:solidFill>
              </a:rPr>
              <a:t> bodů!!! </a:t>
            </a:r>
          </a:p>
          <a:p>
            <a:pPr algn="ctr"/>
            <a:r>
              <a:rPr lang="cs-CZ" sz="1800" b="1" dirty="0">
                <a:solidFill>
                  <a:schemeClr val="accent2"/>
                </a:solidFill>
              </a:rPr>
              <a:t>Upraveno ve výzvě MAS a její příloze – Fiche 6</a:t>
            </a:r>
            <a:endParaRPr lang="cs-CZ" dirty="0">
              <a:solidFill>
                <a:schemeClr val="accent2"/>
              </a:solidFill>
            </a:endParaRPr>
          </a:p>
        </p:txBody>
      </p:sp>
    </p:spTree>
    <p:extLst>
      <p:ext uri="{BB962C8B-B14F-4D97-AF65-F5344CB8AC3E}">
        <p14:creationId xmlns:p14="http://schemas.microsoft.com/office/powerpoint/2010/main" val="1258444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882760" y="1853691"/>
            <a:ext cx="8596668" cy="4437042"/>
          </a:xfrm>
        </p:spPr>
        <p:txBody>
          <a:bodyPr>
            <a:normAutofit/>
          </a:bodyPr>
          <a:lstStyle/>
          <a:p>
            <a:pPr marL="0" indent="0" algn="ctr">
              <a:buNone/>
            </a:pPr>
            <a:r>
              <a:rPr lang="cs-CZ" b="1" spc="-1" dirty="0">
                <a:solidFill>
                  <a:schemeClr val="accent2"/>
                </a:solidFill>
                <a:ea typeface="DejaVu Sans"/>
              </a:rPr>
              <a:t>Přehled administrace a hodnocení </a:t>
            </a:r>
            <a:r>
              <a:rPr lang="cs-CZ" b="1" spc="-1" dirty="0" err="1">
                <a:solidFill>
                  <a:schemeClr val="accent2"/>
                </a:solidFill>
                <a:ea typeface="DejaVu Sans"/>
              </a:rPr>
              <a:t>ŽoD</a:t>
            </a:r>
            <a:r>
              <a:rPr lang="cs-CZ" b="1" spc="-1" dirty="0">
                <a:solidFill>
                  <a:schemeClr val="accent2"/>
                </a:solidFill>
                <a:ea typeface="DejaVu Sans"/>
              </a:rPr>
              <a:t> ze strany MAS – I.</a:t>
            </a:r>
          </a:p>
          <a:p>
            <a:pPr marL="0" indent="0" algn="ctr">
              <a:buNone/>
            </a:pPr>
            <a:endParaRPr lang="cs-CZ" b="1" spc="-1" dirty="0">
              <a:solidFill>
                <a:schemeClr val="accent2"/>
              </a:solidFill>
              <a:ea typeface="DejaVu Sans"/>
            </a:endParaRPr>
          </a:p>
          <a:p>
            <a:pPr>
              <a:buFont typeface="Wingdings" panose="05000000000000000000" pitchFamily="2" charset="2"/>
              <a:buChar char="Ø"/>
            </a:pPr>
            <a:r>
              <a:rPr lang="cs-CZ" sz="1200" dirty="0">
                <a:solidFill>
                  <a:schemeClr val="accent2"/>
                </a:solidFill>
              </a:rPr>
              <a:t>Příjem</a:t>
            </a:r>
            <a:r>
              <a:rPr lang="cs-CZ" sz="1200" dirty="0">
                <a:solidFill>
                  <a:schemeClr val="tx1">
                    <a:lumMod val="65000"/>
                    <a:lumOff val="35000"/>
                  </a:schemeClr>
                </a:solidFill>
              </a:rPr>
              <a:t> Žádostí o dotaci probíhá pouze přes </a:t>
            </a:r>
            <a:r>
              <a:rPr lang="cs-CZ" sz="1200" dirty="0">
                <a:solidFill>
                  <a:schemeClr val="accent2"/>
                </a:solidFill>
              </a:rPr>
              <a:t>Portál farmáře</a:t>
            </a:r>
          </a:p>
          <a:p>
            <a:pPr>
              <a:buFont typeface="Wingdings" panose="05000000000000000000" pitchFamily="2" charset="2"/>
              <a:buChar char="Ø"/>
            </a:pPr>
            <a:r>
              <a:rPr lang="cs-CZ" sz="1200" dirty="0">
                <a:solidFill>
                  <a:schemeClr val="tx1">
                    <a:lumMod val="65000"/>
                    <a:lumOff val="35000"/>
                  </a:schemeClr>
                </a:solidFill>
              </a:rPr>
              <a:t>Komunikační nástroje mezi MAS a žadatelem/příjemcem dotace (dále jen žadatel):</a:t>
            </a:r>
          </a:p>
          <a:p>
            <a:pPr lvl="1">
              <a:buFont typeface="Wingdings" panose="05000000000000000000" pitchFamily="2" charset="2"/>
              <a:buChar char="Ø"/>
            </a:pPr>
            <a:r>
              <a:rPr lang="cs-CZ" sz="1200" dirty="0">
                <a:solidFill>
                  <a:schemeClr val="accent2"/>
                </a:solidFill>
              </a:rPr>
              <a:t>písemná komunikace </a:t>
            </a:r>
            <a:r>
              <a:rPr lang="cs-CZ" sz="1200" dirty="0">
                <a:solidFill>
                  <a:schemeClr val="tx1">
                    <a:lumMod val="65000"/>
                    <a:lumOff val="35000"/>
                  </a:schemeClr>
                </a:solidFill>
              </a:rPr>
              <a:t>je nutná pro případ </a:t>
            </a:r>
            <a:r>
              <a:rPr lang="cs-CZ" sz="1200" dirty="0">
                <a:solidFill>
                  <a:schemeClr val="accent2"/>
                </a:solidFill>
              </a:rPr>
              <a:t>informování a vyzývání </a:t>
            </a:r>
            <a:r>
              <a:rPr lang="cs-CZ" sz="1200" dirty="0">
                <a:solidFill>
                  <a:schemeClr val="tx1">
                    <a:lumMod val="65000"/>
                    <a:lumOff val="35000"/>
                  </a:schemeClr>
                </a:solidFill>
              </a:rPr>
              <a:t>žadatele v rámci </a:t>
            </a:r>
            <a:r>
              <a:rPr lang="cs-CZ" sz="1200" dirty="0">
                <a:solidFill>
                  <a:schemeClr val="accent2"/>
                </a:solidFill>
              </a:rPr>
              <a:t>administrace</a:t>
            </a:r>
            <a:r>
              <a:rPr lang="cs-CZ" sz="1200" dirty="0">
                <a:solidFill>
                  <a:schemeClr val="tx1">
                    <a:lumMod val="65000"/>
                    <a:lumOff val="35000"/>
                  </a:schemeClr>
                </a:solidFill>
              </a:rPr>
              <a:t> projektu na MAS </a:t>
            </a:r>
          </a:p>
          <a:p>
            <a:pPr lvl="1">
              <a:buFont typeface="Wingdings" panose="05000000000000000000" pitchFamily="2" charset="2"/>
              <a:buChar char="Ø"/>
            </a:pPr>
            <a:r>
              <a:rPr lang="cs-CZ" sz="1200" dirty="0">
                <a:solidFill>
                  <a:schemeClr val="tx1">
                    <a:lumMod val="65000"/>
                    <a:lumOff val="35000"/>
                  </a:schemeClr>
                </a:solidFill>
              </a:rPr>
              <a:t>MAS zašle požadavky a výzvu k doplnění e-mailem na kontaktní e-mail žadatele (komunikace probíhá z/na adresu </a:t>
            </a:r>
            <a:r>
              <a:rPr lang="cs-CZ" sz="1200" dirty="0">
                <a:solidFill>
                  <a:schemeClr val="accent2"/>
                </a:solidFill>
                <a:hlinkClick r:id="rId2">
                  <a:extLst>
                    <a:ext uri="{A12FA001-AC4F-418D-AE19-62706E023703}">
                      <ahyp:hlinkClr xmlns:ahyp="http://schemas.microsoft.com/office/drawing/2018/hyperlinkcolor" xmlns="" val="tx"/>
                    </a:ext>
                  </a:extLst>
                </a:hlinkClick>
              </a:rPr>
              <a:t>stara@masmost.cz</a:t>
            </a:r>
            <a:r>
              <a:rPr lang="cs-CZ" sz="1200" dirty="0">
                <a:solidFill>
                  <a:schemeClr val="accent2"/>
                </a:solidFill>
              </a:rPr>
              <a:t>, </a:t>
            </a:r>
            <a:r>
              <a:rPr lang="cs-CZ" sz="1200" dirty="0">
                <a:solidFill>
                  <a:schemeClr val="accent2"/>
                </a:solidFill>
                <a:hlinkClick r:id="rId3">
                  <a:extLst>
                    <a:ext uri="{A12FA001-AC4F-418D-AE19-62706E023703}">
                      <ahyp:hlinkClr xmlns:ahyp="http://schemas.microsoft.com/office/drawing/2018/hyperlinkcolor" xmlns="" val="tx"/>
                    </a:ext>
                  </a:extLst>
                </a:hlinkClick>
              </a:rPr>
              <a:t>augustova@masmost.cz</a:t>
            </a:r>
            <a:r>
              <a:rPr lang="cs-CZ" sz="1200" dirty="0">
                <a:solidFill>
                  <a:schemeClr val="accent2"/>
                </a:solidFill>
              </a:rPr>
              <a:t> </a:t>
            </a:r>
            <a:r>
              <a:rPr lang="cs-CZ" sz="1200" dirty="0">
                <a:solidFill>
                  <a:schemeClr val="tx1">
                    <a:lumMod val="65000"/>
                    <a:lumOff val="35000"/>
                  </a:schemeClr>
                </a:solidFill>
              </a:rPr>
              <a:t>)</a:t>
            </a:r>
          </a:p>
          <a:p>
            <a:pPr lvl="1">
              <a:buFont typeface="Wingdings" panose="05000000000000000000" pitchFamily="2" charset="2"/>
              <a:buChar char="Ø"/>
            </a:pPr>
            <a:r>
              <a:rPr lang="cs-CZ" sz="1200" dirty="0">
                <a:solidFill>
                  <a:schemeClr val="accent2"/>
                </a:solidFill>
              </a:rPr>
              <a:t>osobní jednání</a:t>
            </a:r>
          </a:p>
          <a:p>
            <a:pPr>
              <a:buFont typeface="Wingdings" panose="05000000000000000000" pitchFamily="2" charset="2"/>
              <a:buChar char="Ø"/>
            </a:pPr>
            <a:r>
              <a:rPr lang="cs-CZ" sz="1200" dirty="0">
                <a:solidFill>
                  <a:schemeClr val="tx1">
                    <a:lumMod val="65000"/>
                    <a:lumOff val="35000"/>
                  </a:schemeClr>
                </a:solidFill>
              </a:rPr>
              <a:t>Žadatel je povinen od okamžiku zaregistrování </a:t>
            </a:r>
            <a:r>
              <a:rPr lang="cs-CZ" sz="1200" dirty="0" err="1">
                <a:solidFill>
                  <a:schemeClr val="tx1">
                    <a:lumMod val="65000"/>
                    <a:lumOff val="35000"/>
                  </a:schemeClr>
                </a:solidFill>
              </a:rPr>
              <a:t>ŽoD</a:t>
            </a:r>
            <a:r>
              <a:rPr lang="cs-CZ" sz="1200" dirty="0">
                <a:solidFill>
                  <a:schemeClr val="tx1">
                    <a:lumMod val="65000"/>
                    <a:lumOff val="35000"/>
                  </a:schemeClr>
                </a:solidFill>
              </a:rPr>
              <a:t> na MAS </a:t>
            </a:r>
            <a:r>
              <a:rPr lang="cs-CZ" sz="1200" dirty="0">
                <a:solidFill>
                  <a:schemeClr val="accent2"/>
                </a:solidFill>
              </a:rPr>
              <a:t>poskytovat požadované informace, dokladovat svoji činnost </a:t>
            </a:r>
            <a:r>
              <a:rPr lang="cs-CZ" sz="1200" dirty="0">
                <a:solidFill>
                  <a:schemeClr val="tx1">
                    <a:lumMod val="65000"/>
                    <a:lumOff val="35000"/>
                  </a:schemeClr>
                </a:solidFill>
              </a:rPr>
              <a:t>a poskytovat MAS, SZIF, resp. </a:t>
            </a:r>
            <a:r>
              <a:rPr lang="cs-CZ" sz="1200" dirty="0" err="1">
                <a:solidFill>
                  <a:schemeClr val="tx1">
                    <a:lumMod val="65000"/>
                    <a:lumOff val="35000"/>
                  </a:schemeClr>
                </a:solidFill>
              </a:rPr>
              <a:t>MZe</a:t>
            </a:r>
            <a:r>
              <a:rPr lang="cs-CZ" sz="1200" dirty="0">
                <a:solidFill>
                  <a:schemeClr val="tx1">
                    <a:lumMod val="65000"/>
                    <a:lumOff val="35000"/>
                  </a:schemeClr>
                </a:solidFill>
              </a:rPr>
              <a:t> nebo třetímu subjektu pověřenému </a:t>
            </a:r>
            <a:r>
              <a:rPr lang="cs-CZ" sz="1200" dirty="0" err="1">
                <a:solidFill>
                  <a:schemeClr val="tx1">
                    <a:lumMod val="65000"/>
                    <a:lumOff val="35000"/>
                  </a:schemeClr>
                </a:solidFill>
              </a:rPr>
              <a:t>MZe</a:t>
            </a:r>
            <a:r>
              <a:rPr lang="cs-CZ" sz="1200" dirty="0">
                <a:solidFill>
                  <a:schemeClr val="tx1">
                    <a:lumMod val="65000"/>
                    <a:lumOff val="35000"/>
                  </a:schemeClr>
                </a:solidFill>
              </a:rPr>
              <a:t> </a:t>
            </a:r>
          </a:p>
          <a:p>
            <a:pPr>
              <a:buFont typeface="Wingdings" panose="05000000000000000000" pitchFamily="2" charset="2"/>
              <a:buChar char="Ø"/>
            </a:pPr>
            <a:r>
              <a:rPr lang="cs-CZ" sz="1200" dirty="0">
                <a:solidFill>
                  <a:schemeClr val="accent2"/>
                </a:solidFill>
              </a:rPr>
              <a:t>MAS vyvěsí seznam přijatých projektů</a:t>
            </a:r>
          </a:p>
          <a:p>
            <a:pPr marL="0" indent="0" algn="ctr">
              <a:buNone/>
            </a:pPr>
            <a:endParaRPr lang="cs-CZ" sz="1600" dirty="0">
              <a:solidFill>
                <a:schemeClr val="accent3">
                  <a:lumMod val="75000"/>
                </a:schemeClr>
              </a:solidFill>
              <a:latin typeface="Century Gothic" panose="020B0502020202020204" pitchFamily="34" charset="0"/>
            </a:endParaRPr>
          </a:p>
          <a:p>
            <a:pPr marL="0" indent="0" algn="ctr">
              <a:buNone/>
            </a:pPr>
            <a:r>
              <a:rPr lang="cs-CZ" sz="1400" dirty="0">
                <a:solidFill>
                  <a:schemeClr val="accent3">
                    <a:lumMod val="50000"/>
                  </a:schemeClr>
                </a:solidFill>
              </a:rPr>
              <a:t>Upraveno v Pravidlech </a:t>
            </a:r>
            <a:r>
              <a:rPr lang="cs-CZ" sz="1400" spc="-1" dirty="0">
                <a:solidFill>
                  <a:schemeClr val="accent3">
                    <a:lumMod val="50000"/>
                  </a:schemeClr>
                </a:solidFill>
              </a:rPr>
              <a:t>pro konečné žadatele SZP 2023 – 2027 a Pravidlech, kterými se stanovují podmínky pro PR SP SZP na období 2023 – 2027 jako součást SCLLD pro MAS</a:t>
            </a:r>
            <a:endParaRPr lang="cs-CZ" sz="1400" dirty="0">
              <a:solidFill>
                <a:schemeClr val="accent3">
                  <a:lumMod val="50000"/>
                </a:schemeClr>
              </a:solidFill>
            </a:endParaRPr>
          </a:p>
          <a:p>
            <a:pPr marL="0" indent="0">
              <a:buNone/>
            </a:pPr>
            <a:endParaRPr lang="cs-CZ" sz="2400" b="1" dirty="0"/>
          </a:p>
        </p:txBody>
      </p:sp>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4"/>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5"/>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8A69B2A7-EB8A-53CC-0A5D-64975ADB5BF3}"/>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Tree>
    <p:extLst>
      <p:ext uri="{BB962C8B-B14F-4D97-AF65-F5344CB8AC3E}">
        <p14:creationId xmlns:p14="http://schemas.microsoft.com/office/powerpoint/2010/main" val="3753314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714450" y="1694621"/>
            <a:ext cx="8596668" cy="4282846"/>
          </a:xfrm>
        </p:spPr>
        <p:txBody>
          <a:bodyPr>
            <a:normAutofit fontScale="47500" lnSpcReduction="20000"/>
          </a:bodyPr>
          <a:lstStyle/>
          <a:p>
            <a:pPr marL="0" indent="0" algn="ctr">
              <a:buClr>
                <a:schemeClr val="accent1"/>
              </a:buClr>
              <a:buNone/>
            </a:pPr>
            <a:r>
              <a:rPr lang="cs-CZ" sz="3800" b="1" spc="-1" dirty="0">
                <a:solidFill>
                  <a:schemeClr val="accent2"/>
                </a:solidFill>
                <a:ea typeface="DejaVu Sans"/>
              </a:rPr>
              <a:t>Přehled administrace a hodnocení </a:t>
            </a:r>
            <a:r>
              <a:rPr lang="cs-CZ" sz="3800" b="1" spc="-1" dirty="0" err="1">
                <a:solidFill>
                  <a:schemeClr val="accent2"/>
                </a:solidFill>
                <a:ea typeface="DejaVu Sans"/>
              </a:rPr>
              <a:t>ŽoD</a:t>
            </a:r>
            <a:r>
              <a:rPr lang="cs-CZ" sz="3800" b="1" spc="-1" dirty="0">
                <a:solidFill>
                  <a:schemeClr val="accent2"/>
                </a:solidFill>
                <a:ea typeface="DejaVu Sans"/>
              </a:rPr>
              <a:t> ze strany MAS – II.</a:t>
            </a:r>
          </a:p>
          <a:p>
            <a:pPr marL="0" indent="0" algn="ctr">
              <a:buClr>
                <a:schemeClr val="accent1"/>
              </a:buClr>
              <a:buNone/>
            </a:pPr>
            <a:endParaRPr lang="cs-CZ" sz="3800" dirty="0">
              <a:solidFill>
                <a:schemeClr val="accent2"/>
              </a:solidFill>
            </a:endParaRPr>
          </a:p>
          <a:p>
            <a:pPr>
              <a:lnSpc>
                <a:spcPct val="120000"/>
              </a:lnSpc>
              <a:buFont typeface="Wingdings" panose="05000000000000000000" pitchFamily="2" charset="2"/>
              <a:buChar char="Ø"/>
            </a:pPr>
            <a:r>
              <a:rPr lang="cs-CZ" sz="2500" dirty="0">
                <a:solidFill>
                  <a:schemeClr val="tx1">
                    <a:lumMod val="65000"/>
                    <a:lumOff val="35000"/>
                  </a:schemeClr>
                </a:solidFill>
              </a:rPr>
              <a:t>MAS v rámci této kontroly </a:t>
            </a:r>
            <a:r>
              <a:rPr lang="cs-CZ" sz="2500" dirty="0" err="1">
                <a:solidFill>
                  <a:schemeClr val="accent2"/>
                </a:solidFill>
              </a:rPr>
              <a:t>ŽoD</a:t>
            </a:r>
            <a:r>
              <a:rPr lang="cs-CZ" sz="2500" dirty="0">
                <a:solidFill>
                  <a:schemeClr val="accent2"/>
                </a:solidFill>
              </a:rPr>
              <a:t> prověří správné zařazení do odpovídající Fiche  </a:t>
            </a:r>
            <a:r>
              <a:rPr lang="cs-CZ" sz="2500" dirty="0">
                <a:solidFill>
                  <a:schemeClr val="tx1">
                    <a:lumMod val="65000"/>
                    <a:lumOff val="35000"/>
                  </a:schemeClr>
                </a:solidFill>
              </a:rPr>
              <a:t>a zkontroluje, zda </a:t>
            </a:r>
            <a:r>
              <a:rPr lang="cs-CZ" sz="2500" dirty="0" err="1">
                <a:solidFill>
                  <a:schemeClr val="accent2"/>
                </a:solidFill>
              </a:rPr>
              <a:t>ŽoD</a:t>
            </a:r>
            <a:r>
              <a:rPr lang="cs-CZ" sz="2500" dirty="0">
                <a:solidFill>
                  <a:schemeClr val="accent2"/>
                </a:solidFill>
              </a:rPr>
              <a:t> obsahuje všechny povinně vyplněné údaje </a:t>
            </a:r>
            <a:r>
              <a:rPr lang="cs-CZ" sz="2500" dirty="0">
                <a:solidFill>
                  <a:schemeClr val="tx1">
                    <a:lumMod val="65000"/>
                    <a:lumOff val="35000"/>
                  </a:schemeClr>
                </a:solidFill>
              </a:rPr>
              <a:t>včetně </a:t>
            </a:r>
            <a:r>
              <a:rPr lang="cs-CZ" sz="2500" dirty="0">
                <a:solidFill>
                  <a:schemeClr val="accent2"/>
                </a:solidFill>
              </a:rPr>
              <a:t>podkladů pro bodování, splnění definice žadatele a kritérií přijatelnosti.</a:t>
            </a:r>
            <a:r>
              <a:rPr lang="cs-CZ" sz="2500" dirty="0">
                <a:solidFill>
                  <a:schemeClr val="accent2">
                    <a:lumMod val="75000"/>
                  </a:schemeClr>
                </a:solidFill>
              </a:rPr>
              <a:t> </a:t>
            </a:r>
            <a:br>
              <a:rPr lang="cs-CZ" sz="2500" dirty="0">
                <a:solidFill>
                  <a:schemeClr val="accent2">
                    <a:lumMod val="75000"/>
                  </a:schemeClr>
                </a:solidFill>
              </a:rPr>
            </a:br>
            <a:r>
              <a:rPr lang="cs-CZ" sz="2500" dirty="0">
                <a:solidFill>
                  <a:schemeClr val="tx1">
                    <a:lumMod val="65000"/>
                    <a:lumOff val="35000"/>
                  </a:schemeClr>
                </a:solidFill>
              </a:rPr>
              <a:t>V případě potřeby si od žadatele písemnou formou vyžádá chybějící podklady či informace.</a:t>
            </a:r>
          </a:p>
          <a:p>
            <a:pPr>
              <a:lnSpc>
                <a:spcPct val="120000"/>
              </a:lnSpc>
              <a:buFont typeface="Wingdings" panose="05000000000000000000" pitchFamily="2" charset="2"/>
              <a:buChar char="Ø"/>
            </a:pPr>
            <a:r>
              <a:rPr lang="cs-CZ" sz="2500" dirty="0" err="1">
                <a:solidFill>
                  <a:schemeClr val="tx1">
                    <a:lumMod val="65000"/>
                    <a:lumOff val="35000"/>
                  </a:schemeClr>
                </a:solidFill>
              </a:rPr>
              <a:t>ŽoD</a:t>
            </a:r>
            <a:r>
              <a:rPr lang="cs-CZ" sz="2500" dirty="0">
                <a:solidFill>
                  <a:schemeClr val="tx1">
                    <a:lumMod val="65000"/>
                    <a:lumOff val="35000"/>
                  </a:schemeClr>
                </a:solidFill>
              </a:rPr>
              <a:t> může být na </a:t>
            </a:r>
            <a:r>
              <a:rPr lang="cs-CZ" sz="2500" dirty="0">
                <a:solidFill>
                  <a:schemeClr val="accent2"/>
                </a:solidFill>
              </a:rPr>
              <a:t>základě písemných podkladů </a:t>
            </a:r>
            <a:r>
              <a:rPr lang="cs-CZ" sz="2500" dirty="0">
                <a:solidFill>
                  <a:schemeClr val="tx1">
                    <a:lumMod val="65000"/>
                    <a:lumOff val="35000"/>
                  </a:schemeClr>
                </a:solidFill>
              </a:rPr>
              <a:t>dodaných žadatelem </a:t>
            </a:r>
            <a:r>
              <a:rPr lang="cs-CZ" sz="2500" dirty="0">
                <a:solidFill>
                  <a:schemeClr val="accent2"/>
                </a:solidFill>
              </a:rPr>
              <a:t>upravována/doplňována i MAS</a:t>
            </a:r>
            <a:r>
              <a:rPr lang="cs-CZ" sz="2500" dirty="0">
                <a:solidFill>
                  <a:schemeClr val="accent2">
                    <a:lumMod val="75000"/>
                  </a:schemeClr>
                </a:solidFill>
              </a:rPr>
              <a:t>. </a:t>
            </a:r>
            <a:r>
              <a:rPr lang="cs-CZ" sz="2500" dirty="0">
                <a:solidFill>
                  <a:schemeClr val="tx1">
                    <a:lumMod val="65000"/>
                    <a:lumOff val="35000"/>
                  </a:schemeClr>
                </a:solidFill>
              </a:rPr>
              <a:t>V případě, že žadatel </a:t>
            </a:r>
            <a:r>
              <a:rPr lang="cs-CZ" sz="2500" dirty="0">
                <a:solidFill>
                  <a:schemeClr val="accent2"/>
                </a:solidFill>
              </a:rPr>
              <a:t>nedoplní v termínu stanovené MAS </a:t>
            </a:r>
            <a:r>
              <a:rPr lang="cs-CZ" sz="2500" dirty="0">
                <a:solidFill>
                  <a:schemeClr val="tx1">
                    <a:lumMod val="65000"/>
                    <a:lumOff val="35000"/>
                  </a:schemeClr>
                </a:solidFill>
              </a:rPr>
              <a:t>požadované informace/podklady nebo </a:t>
            </a:r>
            <a:r>
              <a:rPr lang="cs-CZ" sz="2500" dirty="0" err="1">
                <a:solidFill>
                  <a:schemeClr val="tx1">
                    <a:lumMod val="65000"/>
                    <a:lumOff val="35000"/>
                  </a:schemeClr>
                </a:solidFill>
              </a:rPr>
              <a:t>ŽoD</a:t>
            </a:r>
            <a:r>
              <a:rPr lang="cs-CZ" sz="2500" dirty="0">
                <a:solidFill>
                  <a:schemeClr val="tx1">
                    <a:lumMod val="65000"/>
                    <a:lumOff val="35000"/>
                  </a:schemeClr>
                </a:solidFill>
              </a:rPr>
              <a:t> </a:t>
            </a:r>
            <a:r>
              <a:rPr lang="cs-CZ" sz="2500" dirty="0">
                <a:solidFill>
                  <a:schemeClr val="accent2"/>
                </a:solidFill>
              </a:rPr>
              <a:t>nesplňuje podmínky </a:t>
            </a:r>
            <a:r>
              <a:rPr lang="cs-CZ" sz="2500" dirty="0">
                <a:solidFill>
                  <a:schemeClr val="tx1">
                    <a:lumMod val="65000"/>
                    <a:lumOff val="35000"/>
                  </a:schemeClr>
                </a:solidFill>
              </a:rPr>
              <a:t>pro poskytnutí podpory</a:t>
            </a:r>
            <a:r>
              <a:rPr lang="cs-CZ" sz="2500" dirty="0">
                <a:solidFill>
                  <a:schemeClr val="accent2">
                    <a:lumMod val="75000"/>
                  </a:schemeClr>
                </a:solidFill>
              </a:rPr>
              <a:t>, </a:t>
            </a:r>
            <a:r>
              <a:rPr lang="cs-CZ" sz="2500" dirty="0">
                <a:solidFill>
                  <a:schemeClr val="accent2"/>
                </a:solidFill>
              </a:rPr>
              <a:t>MAS ukončí administraci </a:t>
            </a:r>
            <a:r>
              <a:rPr lang="cs-CZ" sz="2500" dirty="0" err="1">
                <a:solidFill>
                  <a:schemeClr val="accent2"/>
                </a:solidFill>
              </a:rPr>
              <a:t>ŽoD</a:t>
            </a:r>
            <a:r>
              <a:rPr lang="cs-CZ" sz="2500" dirty="0">
                <a:solidFill>
                  <a:schemeClr val="accent2"/>
                </a:solidFill>
              </a:rPr>
              <a:t>.</a:t>
            </a:r>
          </a:p>
          <a:p>
            <a:pPr>
              <a:lnSpc>
                <a:spcPct val="120000"/>
              </a:lnSpc>
              <a:buFont typeface="Wingdings" panose="05000000000000000000" pitchFamily="2" charset="2"/>
              <a:buChar char="Ø"/>
            </a:pPr>
            <a:r>
              <a:rPr lang="cs-CZ" sz="2500" dirty="0">
                <a:solidFill>
                  <a:schemeClr val="tx1">
                    <a:lumMod val="65000"/>
                    <a:lumOff val="35000"/>
                  </a:schemeClr>
                </a:solidFill>
              </a:rPr>
              <a:t>MAS </a:t>
            </a:r>
            <a:r>
              <a:rPr lang="cs-CZ" sz="2500" dirty="0">
                <a:solidFill>
                  <a:schemeClr val="accent2"/>
                </a:solidFill>
              </a:rPr>
              <a:t>v každé </a:t>
            </a:r>
            <a:r>
              <a:rPr lang="cs-CZ" sz="2500" dirty="0" err="1">
                <a:solidFill>
                  <a:schemeClr val="accent2"/>
                </a:solidFill>
              </a:rPr>
              <a:t>ŽoD</a:t>
            </a:r>
            <a:r>
              <a:rPr lang="cs-CZ" sz="2500" dirty="0">
                <a:solidFill>
                  <a:schemeClr val="accent2"/>
                </a:solidFill>
              </a:rPr>
              <a:t> </a:t>
            </a:r>
            <a:r>
              <a:rPr lang="cs-CZ" sz="2500" dirty="0">
                <a:solidFill>
                  <a:schemeClr val="tx1">
                    <a:lumMod val="65000"/>
                    <a:lumOff val="35000"/>
                  </a:schemeClr>
                </a:solidFill>
              </a:rPr>
              <a:t>posoudí </a:t>
            </a:r>
            <a:r>
              <a:rPr lang="cs-CZ" sz="2500" b="1" dirty="0">
                <a:solidFill>
                  <a:schemeClr val="accent2"/>
                </a:solidFill>
              </a:rPr>
              <a:t>PŘIDANOU HODNOTU </a:t>
            </a:r>
            <a:r>
              <a:rPr lang="cs-CZ" sz="2500" dirty="0">
                <a:solidFill>
                  <a:schemeClr val="accent2"/>
                </a:solidFill>
              </a:rPr>
              <a:t>pro území MAS </a:t>
            </a:r>
            <a:r>
              <a:rPr lang="cs-CZ" sz="2500" dirty="0">
                <a:solidFill>
                  <a:schemeClr val="tx1">
                    <a:lumMod val="65000"/>
                    <a:lumOff val="35000"/>
                  </a:schemeClr>
                </a:solidFill>
              </a:rPr>
              <a:t>a uvede důvody financování projektu z alokace vyčleněné pro SCLLD MAS. Pokud MAS vyhodnotí, že </a:t>
            </a:r>
            <a:r>
              <a:rPr lang="cs-CZ" sz="2500" dirty="0" err="1">
                <a:solidFill>
                  <a:schemeClr val="tx1">
                    <a:lumMod val="65000"/>
                    <a:lumOff val="35000"/>
                  </a:schemeClr>
                </a:solidFill>
              </a:rPr>
              <a:t>ŽoD</a:t>
            </a:r>
            <a:r>
              <a:rPr lang="cs-CZ" sz="2500" dirty="0">
                <a:solidFill>
                  <a:schemeClr val="tx1">
                    <a:lumMod val="65000"/>
                    <a:lumOff val="35000"/>
                  </a:schemeClr>
                </a:solidFill>
              </a:rPr>
              <a:t>, kterou </a:t>
            </a:r>
            <a:r>
              <a:rPr lang="cs-CZ" sz="2500" dirty="0">
                <a:solidFill>
                  <a:schemeClr val="accent2"/>
                </a:solidFill>
              </a:rPr>
              <a:t>by bylo možné financovat</a:t>
            </a:r>
            <a:r>
              <a:rPr lang="cs-CZ" sz="2500" dirty="0">
                <a:solidFill>
                  <a:schemeClr val="accent2">
                    <a:lumMod val="75000"/>
                  </a:schemeClr>
                </a:solidFill>
              </a:rPr>
              <a:t> </a:t>
            </a:r>
            <a:r>
              <a:rPr lang="cs-CZ" sz="2500" dirty="0">
                <a:solidFill>
                  <a:schemeClr val="tx1">
                    <a:lumMod val="65000"/>
                    <a:lumOff val="35000"/>
                  </a:schemeClr>
                </a:solidFill>
              </a:rPr>
              <a:t>z jiných intervencí SP SZP, </a:t>
            </a:r>
            <a:r>
              <a:rPr lang="cs-CZ" sz="2500" dirty="0">
                <a:solidFill>
                  <a:schemeClr val="accent2"/>
                </a:solidFill>
              </a:rPr>
              <a:t>nemá přidanou hodnotu, ukončí její administraci.</a:t>
            </a:r>
          </a:p>
          <a:p>
            <a:pPr>
              <a:lnSpc>
                <a:spcPct val="120000"/>
              </a:lnSpc>
              <a:buFont typeface="Wingdings" panose="05000000000000000000" pitchFamily="2" charset="2"/>
              <a:buChar char="Ø"/>
            </a:pPr>
            <a:r>
              <a:rPr lang="cs-CZ" sz="2500" dirty="0">
                <a:solidFill>
                  <a:schemeClr val="tx1">
                    <a:lumMod val="65000"/>
                    <a:lumOff val="35000"/>
                  </a:schemeClr>
                </a:solidFill>
              </a:rPr>
              <a:t>MAS </a:t>
            </a:r>
            <a:r>
              <a:rPr lang="cs-CZ" sz="2500" dirty="0">
                <a:solidFill>
                  <a:schemeClr val="accent2"/>
                </a:solidFill>
              </a:rPr>
              <a:t>zašle</a:t>
            </a:r>
            <a:r>
              <a:rPr lang="cs-CZ" sz="2500" dirty="0">
                <a:solidFill>
                  <a:schemeClr val="tx1">
                    <a:lumMod val="65000"/>
                    <a:lumOff val="35000"/>
                  </a:schemeClr>
                </a:solidFill>
              </a:rPr>
              <a:t> žadateli </a:t>
            </a:r>
            <a:r>
              <a:rPr lang="cs-CZ" sz="2500" dirty="0">
                <a:solidFill>
                  <a:schemeClr val="accent2"/>
                </a:solidFill>
              </a:rPr>
              <a:t>emailem vyrozumění o ukončení administrace/postupu </a:t>
            </a:r>
            <a:r>
              <a:rPr lang="cs-CZ" sz="2500" dirty="0" err="1">
                <a:solidFill>
                  <a:schemeClr val="accent2"/>
                </a:solidFill>
              </a:rPr>
              <a:t>ŽoD</a:t>
            </a:r>
            <a:r>
              <a:rPr lang="cs-CZ" sz="2500" dirty="0">
                <a:solidFill>
                  <a:schemeClr val="accent2"/>
                </a:solidFill>
              </a:rPr>
              <a:t> </a:t>
            </a:r>
            <a:r>
              <a:rPr lang="cs-CZ" sz="2500" dirty="0">
                <a:solidFill>
                  <a:schemeClr val="tx1">
                    <a:lumMod val="65000"/>
                    <a:lumOff val="35000"/>
                  </a:schemeClr>
                </a:solidFill>
              </a:rPr>
              <a:t>do dalších fází hodnocení na MAS </a:t>
            </a:r>
          </a:p>
          <a:p>
            <a:pPr>
              <a:lnSpc>
                <a:spcPct val="120000"/>
              </a:lnSpc>
              <a:buFont typeface="Wingdings" panose="05000000000000000000" pitchFamily="2" charset="2"/>
              <a:buChar char="Ø"/>
            </a:pPr>
            <a:r>
              <a:rPr lang="cs-CZ" sz="2500" dirty="0">
                <a:solidFill>
                  <a:schemeClr val="tx1">
                    <a:lumMod val="65000"/>
                    <a:lumOff val="35000"/>
                  </a:schemeClr>
                </a:solidFill>
              </a:rPr>
              <a:t>Žadatel se může proti postupu MAS odvolat.</a:t>
            </a:r>
          </a:p>
          <a:p>
            <a:pPr marL="170100" indent="0">
              <a:buNone/>
            </a:pPr>
            <a:endParaRPr lang="cs-CZ" sz="3200" b="1" dirty="0">
              <a:solidFill>
                <a:schemeClr val="tx1">
                  <a:lumMod val="65000"/>
                  <a:lumOff val="35000"/>
                </a:schemeClr>
              </a:solidFill>
              <a:latin typeface="Century Gothic" panose="020B0502020202020204" pitchFamily="34" charset="0"/>
            </a:endParaRPr>
          </a:p>
          <a:p>
            <a:pPr marL="0" indent="0" algn="ctr">
              <a:buClr>
                <a:schemeClr val="accent1"/>
              </a:buClr>
              <a:buNone/>
            </a:pPr>
            <a:r>
              <a:rPr lang="cs-CZ" sz="2900" dirty="0">
                <a:solidFill>
                  <a:schemeClr val="accent3">
                    <a:lumMod val="50000"/>
                  </a:schemeClr>
                </a:solidFill>
              </a:rPr>
              <a:t>Upraveno v Pravidlech </a:t>
            </a:r>
            <a:r>
              <a:rPr lang="cs-CZ" sz="2900" spc="-1" dirty="0">
                <a:solidFill>
                  <a:schemeClr val="accent3">
                    <a:lumMod val="50000"/>
                  </a:schemeClr>
                </a:solidFill>
              </a:rPr>
              <a:t>pro konečné žadatele SZP 2023 – 2027 a Pravidlech, kterými se stanovují podmínky pro PR SP SZP na období 2023 – 2027 jako součást SCLLD pro MAS</a:t>
            </a:r>
            <a:endParaRPr lang="cs-CZ" sz="2900" dirty="0">
              <a:solidFill>
                <a:schemeClr val="accent3">
                  <a:lumMod val="50000"/>
                </a:schemeClr>
              </a:solidFill>
            </a:endParaRPr>
          </a:p>
          <a:p>
            <a:endParaRPr lang="cs-CZ" sz="4000" b="1" spc="-1" dirty="0">
              <a:solidFill>
                <a:schemeClr val="accent2">
                  <a:lumMod val="50000"/>
                </a:schemeClr>
              </a:solidFill>
              <a:latin typeface="Century Gothic"/>
              <a:ea typeface="DejaVu Sans"/>
            </a:endParaRPr>
          </a:p>
          <a:p>
            <a:pPr marL="0" indent="0">
              <a:buNone/>
            </a:pPr>
            <a:endParaRPr lang="cs-CZ" sz="2400" b="1" dirty="0"/>
          </a:p>
        </p:txBody>
      </p:sp>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0BFDAC79-70BA-2901-B20B-2577314876D7}"/>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Tree>
    <p:extLst>
      <p:ext uri="{BB962C8B-B14F-4D97-AF65-F5344CB8AC3E}">
        <p14:creationId xmlns:p14="http://schemas.microsoft.com/office/powerpoint/2010/main" val="889209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42494" y="1601373"/>
            <a:ext cx="8596668" cy="4350694"/>
          </a:xfrm>
        </p:spPr>
        <p:txBody>
          <a:bodyPr>
            <a:normAutofit fontScale="25000" lnSpcReduction="20000"/>
          </a:bodyPr>
          <a:lstStyle/>
          <a:p>
            <a:pPr marL="0" indent="0" algn="ctr">
              <a:buNone/>
            </a:pPr>
            <a:r>
              <a:rPr lang="cs-CZ" sz="7200" b="1" spc="-1" dirty="0">
                <a:solidFill>
                  <a:schemeClr val="accent2"/>
                </a:solidFill>
                <a:ea typeface="DejaVu Sans"/>
              </a:rPr>
              <a:t>Přehled administrace a hodnocení </a:t>
            </a:r>
            <a:r>
              <a:rPr lang="cs-CZ" sz="7200" b="1" spc="-1" dirty="0" err="1">
                <a:solidFill>
                  <a:schemeClr val="accent2"/>
                </a:solidFill>
                <a:ea typeface="DejaVu Sans"/>
              </a:rPr>
              <a:t>ŽoD</a:t>
            </a:r>
            <a:r>
              <a:rPr lang="cs-CZ" sz="7200" b="1" spc="-1" dirty="0">
                <a:solidFill>
                  <a:schemeClr val="accent2"/>
                </a:solidFill>
                <a:ea typeface="DejaVu Sans"/>
              </a:rPr>
              <a:t> ze strany MAS – III.</a:t>
            </a:r>
          </a:p>
          <a:p>
            <a:pPr algn="ctr"/>
            <a:endParaRPr lang="cs-CZ" b="1" spc="-1" dirty="0">
              <a:solidFill>
                <a:schemeClr val="accent2"/>
              </a:solidFill>
              <a:ea typeface="DejaVu Sans"/>
            </a:endParaRPr>
          </a:p>
          <a:p>
            <a:pPr>
              <a:buFont typeface="Wingdings" panose="05000000000000000000" pitchFamily="2" charset="2"/>
              <a:buChar char="Ø"/>
            </a:pPr>
            <a:r>
              <a:rPr lang="cs-CZ" sz="4800" spc="-1" dirty="0">
                <a:solidFill>
                  <a:schemeClr val="accent2"/>
                </a:solidFill>
                <a:ea typeface="DejaVu Sans"/>
              </a:rPr>
              <a:t>Postup MAS při věcném hodnocení a výběru </a:t>
            </a:r>
            <a:r>
              <a:rPr lang="cs-CZ" sz="4800" spc="-1" dirty="0">
                <a:solidFill>
                  <a:schemeClr val="tx1">
                    <a:lumMod val="65000"/>
                    <a:lumOff val="35000"/>
                  </a:schemeClr>
                </a:solidFill>
                <a:ea typeface="DejaVu Sans"/>
              </a:rPr>
              <a:t>projektů je ošetřen dokumentem </a:t>
            </a:r>
            <a:r>
              <a:rPr lang="cs-CZ" sz="4800" b="1" spc="-1" dirty="0">
                <a:solidFill>
                  <a:schemeClr val="accent2"/>
                </a:solidFill>
                <a:ea typeface="DejaVu Sans"/>
              </a:rPr>
              <a:t>Způsob výběru projektů na MAS </a:t>
            </a:r>
            <a:r>
              <a:rPr lang="cs-CZ" sz="4800" spc="-1" dirty="0">
                <a:solidFill>
                  <a:schemeClr val="tx1">
                    <a:lumMod val="65000"/>
                    <a:lumOff val="35000"/>
                  </a:schemeClr>
                </a:solidFill>
                <a:ea typeface="DejaVu Sans"/>
              </a:rPr>
              <a:t>(příloha výzvy).</a:t>
            </a:r>
          </a:p>
          <a:p>
            <a:pPr>
              <a:buFont typeface="Wingdings" panose="05000000000000000000" pitchFamily="2" charset="2"/>
              <a:buChar char="Ø"/>
            </a:pPr>
            <a:r>
              <a:rPr lang="cs-CZ" sz="4800" spc="-1" dirty="0">
                <a:solidFill>
                  <a:schemeClr val="tx1">
                    <a:lumMod val="65000"/>
                    <a:lumOff val="35000"/>
                  </a:schemeClr>
                </a:solidFill>
                <a:ea typeface="DejaVu Sans"/>
              </a:rPr>
              <a:t>Členové orgánů MAS se seznámí s předloženými projekty a vyjádří se </a:t>
            </a:r>
            <a:r>
              <a:rPr lang="cs-CZ" sz="4800" spc="-1" dirty="0">
                <a:solidFill>
                  <a:schemeClr val="accent2"/>
                </a:solidFill>
                <a:ea typeface="DejaVu Sans"/>
              </a:rPr>
              <a:t>ke střetu </a:t>
            </a:r>
            <a:r>
              <a:rPr lang="cs-CZ" sz="4800" spc="-1" dirty="0">
                <a:solidFill>
                  <a:schemeClr val="tx1">
                    <a:lumMod val="65000"/>
                    <a:lumOff val="35000"/>
                  </a:schemeClr>
                </a:solidFill>
                <a:ea typeface="DejaVu Sans"/>
              </a:rPr>
              <a:t>zájmů před jednáním daného orgánu. Podjatý člen daného orgánu </a:t>
            </a:r>
            <a:r>
              <a:rPr lang="cs-CZ" sz="4800" dirty="0">
                <a:solidFill>
                  <a:schemeClr val="tx1">
                    <a:lumMod val="65000"/>
                    <a:lumOff val="35000"/>
                  </a:schemeClr>
                </a:solidFill>
              </a:rPr>
              <a:t>se nesmí podílet na hodnocení daného projektu ani žádného jiného projektu podaného ve </a:t>
            </a:r>
            <a:r>
              <a:rPr lang="cs-CZ" sz="4800" dirty="0">
                <a:solidFill>
                  <a:schemeClr val="accent2"/>
                </a:solidFill>
              </a:rPr>
              <a:t>stejné Fichi.</a:t>
            </a:r>
          </a:p>
          <a:p>
            <a:pPr>
              <a:buFont typeface="Wingdings" panose="05000000000000000000" pitchFamily="2" charset="2"/>
              <a:buChar char="Ø"/>
            </a:pPr>
            <a:r>
              <a:rPr lang="cs-CZ" sz="4800" b="1" dirty="0">
                <a:solidFill>
                  <a:schemeClr val="accent2"/>
                </a:solidFill>
              </a:rPr>
              <a:t>VÝBĚROVÝ ORGÁN </a:t>
            </a:r>
            <a:r>
              <a:rPr lang="cs-CZ" sz="4800" dirty="0">
                <a:solidFill>
                  <a:schemeClr val="accent2"/>
                </a:solidFill>
              </a:rPr>
              <a:t>MAS (VO) provádí věcné hodnocení </a:t>
            </a:r>
            <a:r>
              <a:rPr lang="cs-CZ" sz="4800" dirty="0">
                <a:solidFill>
                  <a:schemeClr val="tx1">
                    <a:lumMod val="65000"/>
                    <a:lumOff val="35000"/>
                  </a:schemeClr>
                </a:solidFill>
              </a:rPr>
              <a:t>projektů na základě </a:t>
            </a:r>
            <a:r>
              <a:rPr lang="cs-CZ" sz="4800" dirty="0">
                <a:solidFill>
                  <a:schemeClr val="accent2"/>
                </a:solidFill>
              </a:rPr>
              <a:t>preferenčních kritérií</a:t>
            </a:r>
            <a:r>
              <a:rPr lang="cs-CZ" sz="4800" dirty="0">
                <a:solidFill>
                  <a:schemeClr val="tx1">
                    <a:lumMod val="65000"/>
                    <a:lumOff val="35000"/>
                  </a:schemeClr>
                </a:solidFill>
              </a:rPr>
              <a:t>. Podle výsledků bodů sestavuje </a:t>
            </a:r>
            <a:r>
              <a:rPr lang="cs-CZ" sz="4800" dirty="0">
                <a:solidFill>
                  <a:schemeClr val="accent2"/>
                </a:solidFill>
              </a:rPr>
              <a:t>konečné pořadí projektů </a:t>
            </a:r>
            <a:r>
              <a:rPr lang="cs-CZ" sz="4800" dirty="0">
                <a:solidFill>
                  <a:schemeClr val="tx1">
                    <a:lumMod val="65000"/>
                    <a:lumOff val="35000"/>
                  </a:schemeClr>
                </a:solidFill>
              </a:rPr>
              <a:t>v jednotlivých </a:t>
            </a:r>
            <a:r>
              <a:rPr lang="cs-CZ" sz="4800" dirty="0" err="1">
                <a:solidFill>
                  <a:schemeClr val="accent2"/>
                </a:solidFill>
              </a:rPr>
              <a:t>Fichích</a:t>
            </a:r>
            <a:r>
              <a:rPr lang="cs-CZ" sz="4800" dirty="0">
                <a:solidFill>
                  <a:schemeClr val="tx1">
                    <a:lumMod val="65000"/>
                    <a:lumOff val="35000"/>
                  </a:schemeClr>
                </a:solidFill>
              </a:rPr>
              <a:t>. Tento seznam je podkladem pro jednání rozhodovacího orgánu.</a:t>
            </a:r>
          </a:p>
          <a:p>
            <a:pPr>
              <a:buFont typeface="Wingdings" panose="05000000000000000000" pitchFamily="2" charset="2"/>
              <a:buChar char="Ø"/>
            </a:pPr>
            <a:r>
              <a:rPr lang="cs-CZ" sz="4800" dirty="0">
                <a:solidFill>
                  <a:schemeClr val="tx1">
                    <a:lumMod val="65000"/>
                    <a:lumOff val="35000"/>
                  </a:schemeClr>
                </a:solidFill>
              </a:rPr>
              <a:t>Bude-li z důvodu střetu zájmů ohrožena </a:t>
            </a:r>
            <a:r>
              <a:rPr lang="cs-CZ" sz="4800" dirty="0">
                <a:solidFill>
                  <a:schemeClr val="accent2"/>
                </a:solidFill>
              </a:rPr>
              <a:t>usnášeníschopnost</a:t>
            </a:r>
            <a:r>
              <a:rPr lang="cs-CZ" sz="4800" dirty="0">
                <a:solidFill>
                  <a:schemeClr val="tx1">
                    <a:lumMod val="65000"/>
                    <a:lumOff val="35000"/>
                  </a:schemeClr>
                </a:solidFill>
              </a:rPr>
              <a:t> VO, vyřeší MAS takto: </a:t>
            </a:r>
          </a:p>
          <a:p>
            <a:pPr marL="774900" lvl="1" indent="-342900">
              <a:lnSpc>
                <a:spcPct val="120000"/>
              </a:lnSpc>
              <a:buClr>
                <a:schemeClr val="accent2"/>
              </a:buClr>
              <a:buFont typeface="Wingdings" panose="05000000000000000000" pitchFamily="2" charset="2"/>
              <a:buChar char="Ø"/>
            </a:pPr>
            <a:r>
              <a:rPr lang="cs-CZ" sz="4800" dirty="0">
                <a:solidFill>
                  <a:schemeClr val="tx1">
                    <a:lumMod val="65000"/>
                    <a:lumOff val="35000"/>
                  </a:schemeClr>
                </a:solidFill>
              </a:rPr>
              <a:t>Budou vytvořeny </a:t>
            </a:r>
            <a:r>
              <a:rPr lang="cs-CZ" sz="4800" dirty="0">
                <a:solidFill>
                  <a:schemeClr val="accent2"/>
                </a:solidFill>
              </a:rPr>
              <a:t>dílčí hodnotící komise </a:t>
            </a:r>
            <a:r>
              <a:rPr lang="cs-CZ" sz="4800" dirty="0">
                <a:solidFill>
                  <a:schemeClr val="tx1">
                    <a:lumMod val="65000"/>
                    <a:lumOff val="35000"/>
                  </a:schemeClr>
                </a:solidFill>
              </a:rPr>
              <a:t>(min. 3členné) pro </a:t>
            </a:r>
            <a:r>
              <a:rPr lang="cs-CZ" sz="4800" dirty="0" err="1">
                <a:solidFill>
                  <a:schemeClr val="tx1">
                    <a:lumMod val="65000"/>
                    <a:lumOff val="35000"/>
                  </a:schemeClr>
                </a:solidFill>
              </a:rPr>
              <a:t>jednotl</a:t>
            </a:r>
            <a:r>
              <a:rPr lang="cs-CZ" sz="4800" dirty="0">
                <a:solidFill>
                  <a:schemeClr val="tx1">
                    <a:lumMod val="65000"/>
                    <a:lumOff val="35000"/>
                  </a:schemeClr>
                </a:solidFill>
              </a:rPr>
              <a:t>. projekty tak, aby </a:t>
            </a:r>
            <a:r>
              <a:rPr lang="cs-CZ" sz="4800" dirty="0">
                <a:solidFill>
                  <a:schemeClr val="accent2"/>
                </a:solidFill>
              </a:rPr>
              <a:t>se podjatý člen nepodílel </a:t>
            </a:r>
            <a:r>
              <a:rPr lang="cs-CZ" sz="4800" dirty="0">
                <a:solidFill>
                  <a:schemeClr val="tx1">
                    <a:lumMod val="65000"/>
                    <a:lumOff val="35000"/>
                  </a:schemeClr>
                </a:solidFill>
              </a:rPr>
              <a:t>na hodnocení dotčeného ani jiného projektu ze stejné </a:t>
            </a:r>
            <a:r>
              <a:rPr lang="cs-CZ" sz="4800" dirty="0" err="1">
                <a:solidFill>
                  <a:schemeClr val="tx1">
                    <a:lumMod val="65000"/>
                    <a:lumOff val="35000"/>
                  </a:schemeClr>
                </a:solidFill>
              </a:rPr>
              <a:t>Fichi</a:t>
            </a:r>
            <a:r>
              <a:rPr lang="cs-CZ" sz="4800" dirty="0">
                <a:solidFill>
                  <a:schemeClr val="tx1">
                    <a:lumMod val="65000"/>
                    <a:lumOff val="35000"/>
                  </a:schemeClr>
                </a:solidFill>
              </a:rPr>
              <a:t>.</a:t>
            </a:r>
          </a:p>
          <a:p>
            <a:pPr marL="774900" lvl="1" indent="-342900">
              <a:lnSpc>
                <a:spcPct val="120000"/>
              </a:lnSpc>
              <a:buClr>
                <a:schemeClr val="accent2"/>
              </a:buClr>
              <a:buFont typeface="Wingdings" panose="05000000000000000000" pitchFamily="2" charset="2"/>
              <a:buChar char="Ø"/>
            </a:pPr>
            <a:r>
              <a:rPr lang="cs-CZ" sz="4800" dirty="0">
                <a:solidFill>
                  <a:schemeClr val="tx1">
                    <a:lumMod val="65000"/>
                    <a:lumOff val="35000"/>
                  </a:schemeClr>
                </a:solidFill>
              </a:rPr>
              <a:t> </a:t>
            </a:r>
            <a:r>
              <a:rPr lang="cs-CZ" sz="4800" dirty="0">
                <a:solidFill>
                  <a:schemeClr val="accent2"/>
                </a:solidFill>
              </a:rPr>
              <a:t>VO jako celek bude hlasovat </a:t>
            </a:r>
            <a:r>
              <a:rPr lang="cs-CZ" sz="4800" dirty="0">
                <a:solidFill>
                  <a:schemeClr val="tx1">
                    <a:lumMod val="65000"/>
                    <a:lumOff val="35000"/>
                  </a:schemeClr>
                </a:solidFill>
              </a:rPr>
              <a:t>o výsledném pořadí </a:t>
            </a:r>
            <a:r>
              <a:rPr lang="cs-CZ" sz="4800" dirty="0" err="1">
                <a:solidFill>
                  <a:schemeClr val="tx1">
                    <a:lumMod val="65000"/>
                    <a:lumOff val="35000"/>
                  </a:schemeClr>
                </a:solidFill>
              </a:rPr>
              <a:t>ŽoD</a:t>
            </a:r>
            <a:r>
              <a:rPr lang="cs-CZ" sz="4800" dirty="0">
                <a:solidFill>
                  <a:schemeClr val="tx1">
                    <a:lumMod val="65000"/>
                    <a:lumOff val="35000"/>
                  </a:schemeClr>
                </a:solidFill>
              </a:rPr>
              <a:t>, přičemž na hlasování mohou být přítomni i podjatí členové, kteří se však musí zdržet diskuze i hlasování.</a:t>
            </a:r>
          </a:p>
          <a:p>
            <a:pPr>
              <a:lnSpc>
                <a:spcPct val="120000"/>
              </a:lnSpc>
              <a:buFont typeface="Wingdings" panose="05000000000000000000" pitchFamily="2" charset="2"/>
              <a:buChar char="Ø"/>
            </a:pPr>
            <a:r>
              <a:rPr lang="cs-CZ" sz="4800" dirty="0">
                <a:solidFill>
                  <a:schemeClr val="tx1">
                    <a:lumMod val="65000"/>
                    <a:lumOff val="35000"/>
                  </a:schemeClr>
                </a:solidFill>
              </a:rPr>
              <a:t>V </a:t>
            </a:r>
            <a:r>
              <a:rPr lang="cs-CZ" sz="4800" dirty="0">
                <a:solidFill>
                  <a:schemeClr val="accent2"/>
                </a:solidFill>
              </a:rPr>
              <a:t>případě shodného počtu bodů </a:t>
            </a:r>
            <a:r>
              <a:rPr lang="cs-CZ" sz="4800" dirty="0">
                <a:solidFill>
                  <a:schemeClr val="tx1">
                    <a:lumMod val="65000"/>
                    <a:lumOff val="35000"/>
                  </a:schemeClr>
                </a:solidFill>
              </a:rPr>
              <a:t>ve stejné </a:t>
            </a:r>
            <a:r>
              <a:rPr lang="cs-CZ" sz="4800" dirty="0" err="1">
                <a:solidFill>
                  <a:schemeClr val="tx1">
                    <a:lumMod val="65000"/>
                    <a:lumOff val="35000"/>
                  </a:schemeClr>
                </a:solidFill>
              </a:rPr>
              <a:t>Fichi</a:t>
            </a:r>
            <a:r>
              <a:rPr lang="cs-CZ" sz="4800" dirty="0">
                <a:solidFill>
                  <a:schemeClr val="tx1">
                    <a:lumMod val="65000"/>
                    <a:lumOff val="35000"/>
                  </a:schemeClr>
                </a:solidFill>
              </a:rPr>
              <a:t> je pořadí </a:t>
            </a:r>
            <a:r>
              <a:rPr lang="cs-CZ" sz="4800" dirty="0" err="1">
                <a:solidFill>
                  <a:schemeClr val="tx1">
                    <a:lumMod val="65000"/>
                    <a:lumOff val="35000"/>
                  </a:schemeClr>
                </a:solidFill>
              </a:rPr>
              <a:t>ŽoD</a:t>
            </a:r>
            <a:r>
              <a:rPr lang="cs-CZ" sz="4800" dirty="0">
                <a:solidFill>
                  <a:schemeClr val="tx1">
                    <a:lumMod val="65000"/>
                    <a:lumOff val="35000"/>
                  </a:schemeClr>
                </a:solidFill>
              </a:rPr>
              <a:t> stanoveno následovně: </a:t>
            </a:r>
          </a:p>
          <a:p>
            <a:pPr marL="1117800" lvl="1" indent="-685800">
              <a:lnSpc>
                <a:spcPct val="120000"/>
              </a:lnSpc>
              <a:spcBef>
                <a:spcPts val="600"/>
              </a:spcBef>
              <a:spcAft>
                <a:spcPts val="600"/>
              </a:spcAft>
              <a:buClr>
                <a:schemeClr val="accent2"/>
              </a:buClr>
              <a:buFont typeface="Wingdings" panose="05000000000000000000" pitchFamily="2" charset="2"/>
              <a:buChar char="Ø"/>
            </a:pPr>
            <a:r>
              <a:rPr lang="cs-CZ" sz="4800" dirty="0">
                <a:solidFill>
                  <a:schemeClr val="tx1">
                    <a:lumMod val="65000"/>
                    <a:lumOff val="35000"/>
                  </a:schemeClr>
                </a:solidFill>
              </a:rPr>
              <a:t>dosud nepodpořený žadatel v rámci PR SP SZP</a:t>
            </a:r>
            <a:endParaRPr lang="pl-PL" sz="4800" dirty="0">
              <a:solidFill>
                <a:schemeClr val="tx1">
                  <a:lumMod val="65000"/>
                  <a:lumOff val="35000"/>
                </a:schemeClr>
              </a:solidFill>
            </a:endParaRPr>
          </a:p>
          <a:p>
            <a:pPr marL="1117800" lvl="1" indent="-685800">
              <a:lnSpc>
                <a:spcPct val="120000"/>
              </a:lnSpc>
              <a:spcBef>
                <a:spcPts val="0"/>
              </a:spcBef>
              <a:spcAft>
                <a:spcPts val="600"/>
              </a:spcAft>
              <a:buClr>
                <a:schemeClr val="accent2"/>
              </a:buClr>
              <a:buFont typeface="Wingdings" panose="05000000000000000000" pitchFamily="2" charset="2"/>
              <a:buChar char="Ø"/>
            </a:pPr>
            <a:r>
              <a:rPr lang="cs-CZ" sz="4800" dirty="0">
                <a:solidFill>
                  <a:schemeClr val="tx1">
                    <a:lumMod val="65000"/>
                    <a:lumOff val="35000"/>
                  </a:schemeClr>
                </a:solidFill>
              </a:rPr>
              <a:t>dosud nepodpořený žadatel v rámci PRV 1.-9. výzva</a:t>
            </a:r>
            <a:endParaRPr lang="pl-PL" sz="4800" dirty="0">
              <a:solidFill>
                <a:schemeClr val="tx1">
                  <a:lumMod val="65000"/>
                  <a:lumOff val="35000"/>
                </a:schemeClr>
              </a:solidFill>
            </a:endParaRPr>
          </a:p>
          <a:p>
            <a:pPr marL="1117800" lvl="1" indent="-685800">
              <a:lnSpc>
                <a:spcPct val="120000"/>
              </a:lnSpc>
              <a:spcBef>
                <a:spcPts val="0"/>
              </a:spcBef>
              <a:spcAft>
                <a:spcPts val="600"/>
              </a:spcAft>
              <a:buClr>
                <a:schemeClr val="accent2"/>
              </a:buClr>
              <a:buFont typeface="Wingdings" panose="05000000000000000000" pitchFamily="2" charset="2"/>
              <a:buChar char="Ø"/>
            </a:pPr>
            <a:r>
              <a:rPr lang="pl-PL" sz="4800" dirty="0">
                <a:solidFill>
                  <a:schemeClr val="tx1">
                    <a:lumMod val="65000"/>
                    <a:lumOff val="35000"/>
                  </a:schemeClr>
                </a:solidFill>
              </a:rPr>
              <a:t>nižší způsobilé výdaje</a:t>
            </a:r>
          </a:p>
          <a:p>
            <a:pPr marL="432000" lvl="1">
              <a:lnSpc>
                <a:spcPct val="120000"/>
              </a:lnSpc>
              <a:buClr>
                <a:srgbClr val="A53010"/>
              </a:buClr>
            </a:pPr>
            <a:endParaRPr lang="cs-CZ" sz="2100" dirty="0">
              <a:solidFill>
                <a:schemeClr val="tx1">
                  <a:lumMod val="65000"/>
                  <a:lumOff val="35000"/>
                </a:schemeClr>
              </a:solidFill>
            </a:endParaRPr>
          </a:p>
          <a:p>
            <a:pPr marL="0" indent="0" algn="ctr">
              <a:buNone/>
            </a:pPr>
            <a:r>
              <a:rPr lang="cs-CZ" sz="5600" dirty="0">
                <a:solidFill>
                  <a:schemeClr val="accent3">
                    <a:lumMod val="50000"/>
                  </a:schemeClr>
                </a:solidFill>
              </a:rPr>
              <a:t>Upraveno v příloze výzvy MAS – Způsob výběru projektů na MAS a Pravidlech </a:t>
            </a:r>
            <a:r>
              <a:rPr lang="cs-CZ" sz="5600" spc="-1" dirty="0">
                <a:solidFill>
                  <a:schemeClr val="accent3">
                    <a:lumMod val="50000"/>
                  </a:schemeClr>
                </a:solidFill>
              </a:rPr>
              <a:t>pro konečné žadatele SZP 2023 – 2027</a:t>
            </a:r>
            <a:endParaRPr lang="cs-CZ" sz="5600" dirty="0">
              <a:solidFill>
                <a:schemeClr val="accent3">
                  <a:lumMod val="50000"/>
                </a:schemeClr>
              </a:solidFill>
            </a:endParaRPr>
          </a:p>
          <a:p>
            <a:pPr marL="0" indent="0">
              <a:buNone/>
            </a:pPr>
            <a:endParaRPr lang="cs-CZ" sz="2400" b="1" dirty="0"/>
          </a:p>
        </p:txBody>
      </p:sp>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0EC22A16-0EC5-95F8-9175-41AC8BA2800F}"/>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Tree>
    <p:extLst>
      <p:ext uri="{BB962C8B-B14F-4D97-AF65-F5344CB8AC3E}">
        <p14:creationId xmlns:p14="http://schemas.microsoft.com/office/powerpoint/2010/main" val="605216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66294" y="1758026"/>
            <a:ext cx="9179912" cy="4964507"/>
          </a:xfrm>
        </p:spPr>
        <p:txBody>
          <a:bodyPr>
            <a:normAutofit/>
          </a:bodyPr>
          <a:lstStyle/>
          <a:p>
            <a:pPr marL="0" indent="0" algn="ctr">
              <a:buNone/>
            </a:pPr>
            <a:r>
              <a:rPr lang="cs-CZ" b="1" spc="-1" dirty="0">
                <a:solidFill>
                  <a:schemeClr val="accent2"/>
                </a:solidFill>
                <a:ea typeface="DejaVu Sans"/>
              </a:rPr>
              <a:t>Přehled administrace a hodnocení </a:t>
            </a:r>
            <a:r>
              <a:rPr lang="cs-CZ" b="1" spc="-1" dirty="0" err="1">
                <a:solidFill>
                  <a:schemeClr val="accent2"/>
                </a:solidFill>
                <a:ea typeface="DejaVu Sans"/>
              </a:rPr>
              <a:t>ŽoD</a:t>
            </a:r>
            <a:r>
              <a:rPr lang="cs-CZ" b="1" spc="-1" dirty="0">
                <a:solidFill>
                  <a:schemeClr val="accent2"/>
                </a:solidFill>
                <a:ea typeface="DejaVu Sans"/>
              </a:rPr>
              <a:t> ze strany MAS – IV.</a:t>
            </a:r>
          </a:p>
          <a:p>
            <a:pPr algn="ctr">
              <a:lnSpc>
                <a:spcPct val="80000"/>
              </a:lnSpc>
            </a:pPr>
            <a:endParaRPr lang="cs-CZ" b="1" spc="-1" dirty="0">
              <a:solidFill>
                <a:schemeClr val="accent2">
                  <a:lumMod val="50000"/>
                </a:schemeClr>
              </a:solidFill>
              <a:ea typeface="DejaVu Sans"/>
            </a:endParaRPr>
          </a:p>
          <a:p>
            <a:pPr>
              <a:lnSpc>
                <a:spcPct val="80000"/>
              </a:lnSpc>
              <a:buClr>
                <a:schemeClr val="accent2"/>
              </a:buClr>
              <a:buFont typeface="Wingdings" panose="05000000000000000000" pitchFamily="2" charset="2"/>
              <a:buChar char="Ø"/>
            </a:pPr>
            <a:r>
              <a:rPr lang="cs-CZ" sz="1200" b="1" dirty="0">
                <a:solidFill>
                  <a:schemeClr val="accent2"/>
                </a:solidFill>
              </a:rPr>
              <a:t>ROZHODOVACÍ ORGÁN </a:t>
            </a:r>
            <a:r>
              <a:rPr lang="cs-CZ" sz="1200" dirty="0">
                <a:solidFill>
                  <a:schemeClr val="accent2"/>
                </a:solidFill>
              </a:rPr>
              <a:t>MAS (RO) </a:t>
            </a:r>
            <a:r>
              <a:rPr lang="cs-CZ" sz="1200" dirty="0">
                <a:solidFill>
                  <a:schemeClr val="tx1">
                    <a:lumMod val="65000"/>
                    <a:lumOff val="35000"/>
                  </a:schemeClr>
                </a:solidFill>
              </a:rPr>
              <a:t>vybírá projekty k podpoře a </a:t>
            </a:r>
            <a:r>
              <a:rPr lang="cs-CZ" sz="1200" dirty="0">
                <a:solidFill>
                  <a:schemeClr val="accent2"/>
                </a:solidFill>
              </a:rPr>
              <a:t>stanovuje výši alokace </a:t>
            </a:r>
            <a:r>
              <a:rPr lang="cs-CZ" sz="1200" dirty="0">
                <a:solidFill>
                  <a:schemeClr val="tx1">
                    <a:lumMod val="65000"/>
                    <a:lumOff val="35000"/>
                  </a:schemeClr>
                </a:solidFill>
              </a:rPr>
              <a:t>na projekty na základě návrhu VO. Rozhoduje o </a:t>
            </a:r>
            <a:r>
              <a:rPr lang="cs-CZ" sz="1200" dirty="0">
                <a:solidFill>
                  <a:schemeClr val="accent2"/>
                </a:solidFill>
              </a:rPr>
              <a:t>přesunech alokace </a:t>
            </a:r>
            <a:r>
              <a:rPr lang="cs-CZ" sz="1200" dirty="0">
                <a:solidFill>
                  <a:schemeClr val="tx1">
                    <a:lumMod val="65000"/>
                    <a:lumOff val="35000"/>
                  </a:schemeClr>
                </a:solidFill>
              </a:rPr>
              <a:t>a o </a:t>
            </a:r>
            <a:r>
              <a:rPr lang="cs-CZ" sz="1200" dirty="0">
                <a:solidFill>
                  <a:schemeClr val="accent2"/>
                </a:solidFill>
              </a:rPr>
              <a:t>podpoře hraničního projektu</a:t>
            </a:r>
            <a:r>
              <a:rPr lang="cs-CZ" sz="1200" dirty="0">
                <a:solidFill>
                  <a:schemeClr val="tx1">
                    <a:lumMod val="65000"/>
                    <a:lumOff val="35000"/>
                  </a:schemeClr>
                </a:solidFill>
              </a:rPr>
              <a:t>. Výsledný seznam </a:t>
            </a:r>
            <a:r>
              <a:rPr lang="cs-CZ" sz="1200" dirty="0">
                <a:solidFill>
                  <a:schemeClr val="accent2"/>
                </a:solidFill>
              </a:rPr>
              <a:t>vybraných a nevybraných projektů </a:t>
            </a:r>
            <a:r>
              <a:rPr lang="cs-CZ" sz="1200" dirty="0">
                <a:solidFill>
                  <a:schemeClr val="tx1">
                    <a:lumMod val="65000"/>
                    <a:lumOff val="35000"/>
                  </a:schemeClr>
                </a:solidFill>
              </a:rPr>
              <a:t>je předán na SZIF.</a:t>
            </a:r>
          </a:p>
          <a:p>
            <a:pPr>
              <a:lnSpc>
                <a:spcPct val="80000"/>
              </a:lnSpc>
              <a:buClr>
                <a:schemeClr val="accent2"/>
              </a:buClr>
              <a:buFont typeface="Wingdings" panose="05000000000000000000" pitchFamily="2" charset="2"/>
              <a:buChar char="Ø"/>
            </a:pPr>
            <a:r>
              <a:rPr lang="cs-CZ" sz="1200" dirty="0">
                <a:solidFill>
                  <a:schemeClr val="tx1">
                    <a:lumMod val="65000"/>
                    <a:lumOff val="35000"/>
                  </a:schemeClr>
                </a:solidFill>
              </a:rPr>
              <a:t>Bude-li z důvodu střetu zájmů ohrožena </a:t>
            </a:r>
            <a:r>
              <a:rPr lang="cs-CZ" sz="1200" dirty="0">
                <a:solidFill>
                  <a:schemeClr val="accent2"/>
                </a:solidFill>
              </a:rPr>
              <a:t>usnášeníschopnost RO</a:t>
            </a:r>
            <a:r>
              <a:rPr lang="cs-CZ" sz="1200" dirty="0">
                <a:solidFill>
                  <a:schemeClr val="tx1">
                    <a:lumMod val="65000"/>
                    <a:lumOff val="35000"/>
                  </a:schemeClr>
                </a:solidFill>
              </a:rPr>
              <a:t>, vyřeší MAS následovně:</a:t>
            </a:r>
          </a:p>
          <a:p>
            <a:pPr lvl="1">
              <a:lnSpc>
                <a:spcPct val="80000"/>
              </a:lnSpc>
              <a:buClr>
                <a:schemeClr val="accent2"/>
              </a:buClr>
              <a:buFont typeface="Wingdings" panose="05000000000000000000" pitchFamily="2" charset="2"/>
              <a:buChar char="Ø"/>
            </a:pPr>
            <a:r>
              <a:rPr lang="cs-CZ" sz="1200" dirty="0">
                <a:solidFill>
                  <a:schemeClr val="accent2"/>
                </a:solidFill>
              </a:rPr>
              <a:t>RO nebude jednat o přesunech ani navýšení alokace</a:t>
            </a:r>
            <a:r>
              <a:rPr lang="cs-CZ" sz="1200" dirty="0">
                <a:solidFill>
                  <a:schemeClr val="tx1">
                    <a:lumMod val="65000"/>
                    <a:lumOff val="35000"/>
                  </a:schemeClr>
                </a:solidFill>
              </a:rPr>
              <a:t>, aby se jednání mohly zúčastnit i podjaté osoby s tím, že se zdrží </a:t>
            </a:r>
            <a:r>
              <a:rPr lang="cs-CZ" sz="1200" dirty="0">
                <a:solidFill>
                  <a:schemeClr val="accent2"/>
                </a:solidFill>
              </a:rPr>
              <a:t>diskuze i hlasování</a:t>
            </a:r>
            <a:r>
              <a:rPr lang="cs-CZ" sz="1200" dirty="0">
                <a:solidFill>
                  <a:schemeClr val="tx1">
                    <a:lumMod val="65000"/>
                    <a:lumOff val="35000"/>
                  </a:schemeClr>
                </a:solidFill>
              </a:rPr>
              <a:t>.</a:t>
            </a:r>
          </a:p>
          <a:p>
            <a:pPr>
              <a:lnSpc>
                <a:spcPct val="80000"/>
              </a:lnSpc>
              <a:buClr>
                <a:schemeClr val="accent2"/>
              </a:buClr>
              <a:buFont typeface="Wingdings" panose="05000000000000000000" pitchFamily="2" charset="2"/>
              <a:buChar char="Ø"/>
            </a:pPr>
            <a:r>
              <a:rPr lang="cs-CZ" sz="1200" b="1" dirty="0">
                <a:solidFill>
                  <a:schemeClr val="accent2"/>
                </a:solidFill>
              </a:rPr>
              <a:t>Přesun alokace v rámci výzvy</a:t>
            </a:r>
            <a:r>
              <a:rPr lang="cs-CZ" sz="1200" dirty="0">
                <a:solidFill>
                  <a:schemeClr val="tx1">
                    <a:lumMod val="65000"/>
                    <a:lumOff val="35000"/>
                  </a:schemeClr>
                </a:solidFill>
              </a:rPr>
              <a:t>: přesun veškeré </a:t>
            </a:r>
            <a:r>
              <a:rPr lang="cs-CZ" sz="1200" dirty="0">
                <a:solidFill>
                  <a:schemeClr val="accent2"/>
                </a:solidFill>
              </a:rPr>
              <a:t>nedočerpané alokace </a:t>
            </a:r>
            <a:r>
              <a:rPr lang="cs-CZ" sz="1200" dirty="0">
                <a:solidFill>
                  <a:schemeClr val="tx1">
                    <a:lumMod val="65000"/>
                    <a:lumOff val="35000"/>
                  </a:schemeClr>
                </a:solidFill>
              </a:rPr>
              <a:t>výzvy do Fiche splňující v tomto pořadí následující podmínky:</a:t>
            </a:r>
          </a:p>
          <a:p>
            <a:pPr lvl="1">
              <a:lnSpc>
                <a:spcPct val="80000"/>
              </a:lnSpc>
              <a:buClr>
                <a:schemeClr val="accent2"/>
              </a:buClr>
              <a:buFont typeface="Wingdings" panose="05000000000000000000" pitchFamily="2" charset="2"/>
              <a:buChar char="Ø"/>
            </a:pPr>
            <a:r>
              <a:rPr lang="cs-CZ" sz="1200" dirty="0">
                <a:solidFill>
                  <a:schemeClr val="tx1">
                    <a:lumMod val="65000"/>
                    <a:lumOff val="35000"/>
                  </a:schemeClr>
                </a:solidFill>
              </a:rPr>
              <a:t>vyšší počet nepodpořených projektů</a:t>
            </a:r>
          </a:p>
          <a:p>
            <a:pPr lvl="1">
              <a:lnSpc>
                <a:spcPct val="80000"/>
              </a:lnSpc>
              <a:buClr>
                <a:schemeClr val="accent2"/>
              </a:buClr>
              <a:buFont typeface="Wingdings" panose="05000000000000000000" pitchFamily="2" charset="2"/>
              <a:buChar char="Ø"/>
            </a:pPr>
            <a:r>
              <a:rPr lang="cs-CZ" sz="1200" dirty="0">
                <a:solidFill>
                  <a:schemeClr val="tx1">
                    <a:lumMod val="65000"/>
                    <a:lumOff val="35000"/>
                  </a:schemeClr>
                </a:solidFill>
              </a:rPr>
              <a:t>vyšší součet požadované dotace nepodpořených projektů</a:t>
            </a:r>
          </a:p>
          <a:p>
            <a:pPr lvl="1">
              <a:lnSpc>
                <a:spcPct val="80000"/>
              </a:lnSpc>
              <a:buClr>
                <a:schemeClr val="accent2"/>
              </a:buClr>
              <a:buFont typeface="Wingdings" panose="05000000000000000000" pitchFamily="2" charset="2"/>
              <a:buChar char="Ø"/>
            </a:pPr>
            <a:r>
              <a:rPr lang="cs-CZ" sz="1200" dirty="0">
                <a:solidFill>
                  <a:schemeClr val="tx1">
                    <a:lumMod val="65000"/>
                    <a:lumOff val="35000"/>
                  </a:schemeClr>
                </a:solidFill>
              </a:rPr>
              <a:t>vyšší převis požadované dotace (součet požadované dotace přijatých projektů-alokace vyhlášená na </a:t>
            </a:r>
            <a:r>
              <a:rPr lang="cs-CZ" sz="1200" dirty="0" err="1">
                <a:solidFill>
                  <a:schemeClr val="tx1">
                    <a:lumMod val="65000"/>
                    <a:lumOff val="35000"/>
                  </a:schemeClr>
                </a:solidFill>
              </a:rPr>
              <a:t>Fichi</a:t>
            </a:r>
            <a:r>
              <a:rPr lang="cs-CZ" sz="1200" dirty="0">
                <a:solidFill>
                  <a:schemeClr val="tx1">
                    <a:lumMod val="65000"/>
                    <a:lumOff val="35000"/>
                  </a:schemeClr>
                </a:solidFill>
              </a:rPr>
              <a:t> ve výzvě)</a:t>
            </a:r>
          </a:p>
          <a:p>
            <a:pPr marL="457200" lvl="1" indent="0">
              <a:lnSpc>
                <a:spcPct val="120000"/>
              </a:lnSpc>
              <a:buClr>
                <a:schemeClr val="accent5">
                  <a:lumMod val="75000"/>
                </a:schemeClr>
              </a:buClr>
              <a:buNone/>
            </a:pPr>
            <a:endParaRPr lang="cs-CZ" sz="1400" dirty="0">
              <a:solidFill>
                <a:schemeClr val="accent3">
                  <a:lumMod val="75000"/>
                </a:schemeClr>
              </a:solidFill>
              <a:latin typeface="Century Gothic" panose="020B0502020202020204" pitchFamily="34" charset="0"/>
            </a:endParaRPr>
          </a:p>
          <a:p>
            <a:pPr lvl="1">
              <a:lnSpc>
                <a:spcPct val="120000"/>
              </a:lnSpc>
              <a:buClr>
                <a:schemeClr val="accent5">
                  <a:lumMod val="75000"/>
                </a:schemeClr>
              </a:buClr>
            </a:pPr>
            <a:endParaRPr lang="cs-CZ" sz="1400" dirty="0">
              <a:solidFill>
                <a:schemeClr val="accent3">
                  <a:lumMod val="75000"/>
                </a:schemeClr>
              </a:solidFill>
              <a:latin typeface="Century Gothic" panose="020B0502020202020204" pitchFamily="34" charset="0"/>
            </a:endParaRPr>
          </a:p>
          <a:p>
            <a:pPr marL="0" indent="0" algn="ctr">
              <a:buNone/>
            </a:pPr>
            <a:r>
              <a:rPr lang="cs-CZ" sz="1400" dirty="0">
                <a:solidFill>
                  <a:schemeClr val="accent3">
                    <a:lumMod val="50000"/>
                  </a:schemeClr>
                </a:solidFill>
              </a:rPr>
              <a:t>Upraveno v příloze výzvy MAS – Způsob výběru projektů na MAS a Pravidlech </a:t>
            </a:r>
            <a:r>
              <a:rPr lang="cs-CZ" sz="1400" spc="-1" dirty="0">
                <a:solidFill>
                  <a:schemeClr val="accent3">
                    <a:lumMod val="50000"/>
                  </a:schemeClr>
                </a:solidFill>
              </a:rPr>
              <a:t>pro konečné žadatele SZP 2023 – 2027</a:t>
            </a:r>
            <a:endParaRPr lang="cs-CZ" sz="1400" dirty="0">
              <a:solidFill>
                <a:schemeClr val="accent3">
                  <a:lumMod val="50000"/>
                </a:schemeClr>
              </a:solidFill>
            </a:endParaRPr>
          </a:p>
          <a:p>
            <a:pPr lvl="1">
              <a:lnSpc>
                <a:spcPct val="120000"/>
              </a:lnSpc>
              <a:buClr>
                <a:schemeClr val="accent5">
                  <a:lumMod val="75000"/>
                </a:schemeClr>
              </a:buClr>
            </a:pPr>
            <a:endParaRPr lang="pl-PL" sz="1300" dirty="0">
              <a:solidFill>
                <a:schemeClr val="tx1">
                  <a:lumMod val="65000"/>
                  <a:lumOff val="35000"/>
                </a:schemeClr>
              </a:solidFill>
            </a:endParaRPr>
          </a:p>
          <a:p>
            <a:pPr marL="0" indent="0">
              <a:buNone/>
            </a:pPr>
            <a:endParaRPr lang="cs-CZ" sz="2400" b="1" dirty="0"/>
          </a:p>
        </p:txBody>
      </p:sp>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A4A70878-F28A-6203-E14C-770034A2017F}"/>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Tree>
    <p:extLst>
      <p:ext uri="{BB962C8B-B14F-4D97-AF65-F5344CB8AC3E}">
        <p14:creationId xmlns:p14="http://schemas.microsoft.com/office/powerpoint/2010/main" val="1418849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916628" y="1742203"/>
            <a:ext cx="8596668" cy="4328397"/>
          </a:xfrm>
        </p:spPr>
        <p:txBody>
          <a:bodyPr>
            <a:normAutofit fontScale="70000" lnSpcReduction="20000"/>
          </a:bodyPr>
          <a:lstStyle/>
          <a:p>
            <a:pPr marL="0" indent="0" algn="ctr">
              <a:buNone/>
            </a:pPr>
            <a:r>
              <a:rPr lang="cs-CZ" sz="2600" b="1" spc="-1" dirty="0">
                <a:solidFill>
                  <a:schemeClr val="accent2"/>
                </a:solidFill>
                <a:ea typeface="DejaVu Sans"/>
              </a:rPr>
              <a:t>Přehled administrace a hodnocení </a:t>
            </a:r>
            <a:r>
              <a:rPr lang="cs-CZ" sz="2600" b="1" spc="-1" dirty="0" err="1">
                <a:solidFill>
                  <a:schemeClr val="accent2"/>
                </a:solidFill>
                <a:ea typeface="DejaVu Sans"/>
              </a:rPr>
              <a:t>ŽoD</a:t>
            </a:r>
            <a:r>
              <a:rPr lang="cs-CZ" sz="2600" b="1" spc="-1" dirty="0">
                <a:solidFill>
                  <a:schemeClr val="accent2"/>
                </a:solidFill>
                <a:ea typeface="DejaVu Sans"/>
              </a:rPr>
              <a:t> ze strany MAS – IV.</a:t>
            </a:r>
          </a:p>
          <a:p>
            <a:pPr marL="0" indent="0" algn="ctr">
              <a:buNone/>
            </a:pPr>
            <a:endParaRPr lang="cs-CZ" sz="2600" dirty="0">
              <a:solidFill>
                <a:schemeClr val="accent2"/>
              </a:solidFill>
            </a:endParaRPr>
          </a:p>
          <a:p>
            <a:pPr>
              <a:lnSpc>
                <a:spcPct val="120000"/>
              </a:lnSpc>
              <a:buFont typeface="Wingdings" panose="05000000000000000000" pitchFamily="2" charset="2"/>
              <a:buChar char="Ø"/>
            </a:pPr>
            <a:r>
              <a:rPr lang="cs-CZ" sz="1700" dirty="0">
                <a:solidFill>
                  <a:schemeClr val="tx1">
                    <a:lumMod val="65000"/>
                    <a:lumOff val="35000"/>
                  </a:schemeClr>
                </a:solidFill>
              </a:rPr>
              <a:t>Podpora </a:t>
            </a:r>
            <a:r>
              <a:rPr lang="cs-CZ" sz="1700" dirty="0">
                <a:solidFill>
                  <a:schemeClr val="accent2"/>
                </a:solidFill>
              </a:rPr>
              <a:t>hraničního projektu - první nevybraný </a:t>
            </a:r>
            <a:r>
              <a:rPr lang="cs-CZ" sz="1700" dirty="0">
                <a:solidFill>
                  <a:schemeClr val="tx1">
                    <a:lumMod val="65000"/>
                    <a:lumOff val="35000"/>
                  </a:schemeClr>
                </a:solidFill>
              </a:rPr>
              <a:t>projekt splňující min. body v některé z vyhlášených Fichí, z každé </a:t>
            </a:r>
            <a:r>
              <a:rPr lang="cs-CZ" sz="1700" dirty="0">
                <a:solidFill>
                  <a:schemeClr val="accent2"/>
                </a:solidFill>
              </a:rPr>
              <a:t>Fiche 1 projekt. </a:t>
            </a:r>
          </a:p>
          <a:p>
            <a:pPr>
              <a:lnSpc>
                <a:spcPct val="120000"/>
              </a:lnSpc>
              <a:buFont typeface="Wingdings" panose="05000000000000000000" pitchFamily="2" charset="2"/>
              <a:buChar char="Ø"/>
            </a:pPr>
            <a:r>
              <a:rPr lang="cs-CZ" sz="1700" dirty="0">
                <a:solidFill>
                  <a:schemeClr val="tx1">
                    <a:lumMod val="65000"/>
                    <a:lumOff val="35000"/>
                  </a:schemeClr>
                </a:solidFill>
              </a:rPr>
              <a:t>Tuto </a:t>
            </a:r>
            <a:r>
              <a:rPr lang="cs-CZ" sz="1700" dirty="0" err="1">
                <a:solidFill>
                  <a:schemeClr val="tx1">
                    <a:lumMod val="65000"/>
                    <a:lumOff val="35000"/>
                  </a:schemeClr>
                </a:solidFill>
              </a:rPr>
              <a:t>ŽoD</a:t>
            </a:r>
            <a:r>
              <a:rPr lang="cs-CZ" sz="1700" dirty="0">
                <a:solidFill>
                  <a:schemeClr val="tx1">
                    <a:lumMod val="65000"/>
                    <a:lumOff val="35000"/>
                  </a:schemeClr>
                </a:solidFill>
              </a:rPr>
              <a:t> lze podpořit, i když alokace stanovená na výzvu již není </a:t>
            </a:r>
            <a:r>
              <a:rPr lang="cs-CZ" sz="1700" dirty="0">
                <a:solidFill>
                  <a:schemeClr val="accent2"/>
                </a:solidFill>
              </a:rPr>
              <a:t>dostačující</a:t>
            </a:r>
            <a:r>
              <a:rPr lang="cs-CZ" sz="1700" dirty="0">
                <a:solidFill>
                  <a:schemeClr val="accent3">
                    <a:lumMod val="75000"/>
                  </a:schemeClr>
                </a:solidFill>
              </a:rPr>
              <a:t> </a:t>
            </a:r>
            <a:r>
              <a:rPr lang="cs-CZ" sz="1700" dirty="0">
                <a:solidFill>
                  <a:schemeClr val="tx1">
                    <a:lumMod val="65000"/>
                    <a:lumOff val="35000"/>
                  </a:schemeClr>
                </a:solidFill>
              </a:rPr>
              <a:t>na pokrytí nákladů </a:t>
            </a:r>
            <a:r>
              <a:rPr lang="cs-CZ" sz="1700" dirty="0" err="1">
                <a:solidFill>
                  <a:schemeClr val="tx1">
                    <a:lumMod val="65000"/>
                    <a:lumOff val="35000"/>
                  </a:schemeClr>
                </a:solidFill>
              </a:rPr>
              <a:t>ŽoD</a:t>
            </a:r>
            <a:r>
              <a:rPr lang="cs-CZ" sz="1700" dirty="0">
                <a:solidFill>
                  <a:schemeClr val="tx1">
                    <a:lumMod val="65000"/>
                    <a:lumOff val="35000"/>
                  </a:schemeClr>
                </a:solidFill>
              </a:rPr>
              <a:t> v plné výši. </a:t>
            </a:r>
          </a:p>
          <a:p>
            <a:pPr>
              <a:lnSpc>
                <a:spcPct val="120000"/>
              </a:lnSpc>
              <a:buFont typeface="Wingdings" panose="05000000000000000000" pitchFamily="2" charset="2"/>
              <a:buChar char="Ø"/>
            </a:pPr>
            <a:r>
              <a:rPr lang="cs-CZ" sz="1700" dirty="0">
                <a:solidFill>
                  <a:schemeClr val="accent2"/>
                </a:solidFill>
              </a:rPr>
              <a:t>Výběr hraničního projektu je dle</a:t>
            </a:r>
            <a:r>
              <a:rPr lang="cs-CZ" sz="1700" dirty="0">
                <a:solidFill>
                  <a:schemeClr val="tx1">
                    <a:lumMod val="65000"/>
                    <a:lumOff val="35000"/>
                  </a:schemeClr>
                </a:solidFill>
              </a:rPr>
              <a:t>: </a:t>
            </a:r>
          </a:p>
          <a:p>
            <a:pPr lvl="1">
              <a:lnSpc>
                <a:spcPct val="120000"/>
              </a:lnSpc>
              <a:buClr>
                <a:schemeClr val="accent2"/>
              </a:buClr>
              <a:buFont typeface="Wingdings" panose="05000000000000000000" pitchFamily="2" charset="2"/>
              <a:buChar char="Ø"/>
            </a:pPr>
            <a:r>
              <a:rPr lang="cs-CZ" sz="1700" dirty="0">
                <a:solidFill>
                  <a:schemeClr val="tx1">
                    <a:lumMod val="65000"/>
                    <a:lumOff val="35000"/>
                  </a:schemeClr>
                </a:solidFill>
              </a:rPr>
              <a:t>dosud nepodpořený žadatel v rámci PR SP SZP</a:t>
            </a:r>
          </a:p>
          <a:p>
            <a:pPr lvl="1">
              <a:lnSpc>
                <a:spcPct val="120000"/>
              </a:lnSpc>
              <a:buClr>
                <a:schemeClr val="accent2"/>
              </a:buClr>
              <a:buFont typeface="Wingdings" panose="05000000000000000000" pitchFamily="2" charset="2"/>
              <a:buChar char="Ø"/>
            </a:pPr>
            <a:r>
              <a:rPr lang="cs-CZ" sz="1700" dirty="0">
                <a:solidFill>
                  <a:schemeClr val="tx1">
                    <a:lumMod val="65000"/>
                    <a:lumOff val="35000"/>
                  </a:schemeClr>
                </a:solidFill>
              </a:rPr>
              <a:t>dosud nepodpořený žadatel v rámci PRV 1.-9. výzva</a:t>
            </a:r>
          </a:p>
          <a:p>
            <a:pPr lvl="1">
              <a:lnSpc>
                <a:spcPct val="120000"/>
              </a:lnSpc>
              <a:buClr>
                <a:schemeClr val="accent2"/>
              </a:buClr>
              <a:buFont typeface="Wingdings" panose="05000000000000000000" pitchFamily="2" charset="2"/>
              <a:buChar char="Ø"/>
            </a:pPr>
            <a:r>
              <a:rPr lang="cs-CZ" sz="1700" dirty="0">
                <a:solidFill>
                  <a:schemeClr val="tx1">
                    <a:lumMod val="65000"/>
                    <a:lumOff val="35000"/>
                  </a:schemeClr>
                </a:solidFill>
              </a:rPr>
              <a:t>nižší způsobilé výdaje</a:t>
            </a:r>
          </a:p>
          <a:p>
            <a:pPr>
              <a:lnSpc>
                <a:spcPct val="120000"/>
              </a:lnSpc>
              <a:buFont typeface="Wingdings" panose="05000000000000000000" pitchFamily="2" charset="2"/>
              <a:buChar char="Ø"/>
            </a:pPr>
            <a:r>
              <a:rPr lang="cs-CZ" sz="1700" dirty="0">
                <a:solidFill>
                  <a:schemeClr val="accent2"/>
                </a:solidFill>
              </a:rPr>
              <a:t>Všichni žadatelé </a:t>
            </a:r>
            <a:r>
              <a:rPr lang="cs-CZ" sz="1700" dirty="0">
                <a:solidFill>
                  <a:schemeClr val="tx1">
                    <a:lumMod val="65000"/>
                    <a:lumOff val="35000"/>
                  </a:schemeClr>
                </a:solidFill>
              </a:rPr>
              <a:t>budou e-mailem informováni o </a:t>
            </a:r>
            <a:r>
              <a:rPr lang="cs-CZ" sz="1700" dirty="0">
                <a:solidFill>
                  <a:schemeClr val="accent2"/>
                </a:solidFill>
              </a:rPr>
              <a:t>výsledcích věcného hodnocení </a:t>
            </a:r>
            <a:r>
              <a:rPr lang="cs-CZ" sz="1700" dirty="0">
                <a:solidFill>
                  <a:schemeClr val="tx1">
                    <a:lumMod val="65000"/>
                    <a:lumOff val="35000"/>
                  </a:schemeClr>
                </a:solidFill>
              </a:rPr>
              <a:t>včetně sdělení o </a:t>
            </a:r>
            <a:r>
              <a:rPr lang="cs-CZ" sz="1700" dirty="0">
                <a:solidFill>
                  <a:schemeClr val="accent2"/>
                </a:solidFill>
              </a:rPr>
              <a:t>výběru projektů </a:t>
            </a:r>
            <a:br>
              <a:rPr lang="cs-CZ" sz="1700" dirty="0">
                <a:solidFill>
                  <a:schemeClr val="accent2"/>
                </a:solidFill>
              </a:rPr>
            </a:br>
            <a:r>
              <a:rPr lang="cs-CZ" sz="1700" dirty="0">
                <a:solidFill>
                  <a:schemeClr val="tx1">
                    <a:lumMod val="65000"/>
                    <a:lumOff val="35000"/>
                  </a:schemeClr>
                </a:solidFill>
              </a:rPr>
              <a:t>do </a:t>
            </a:r>
            <a:r>
              <a:rPr lang="cs-CZ" sz="1700" dirty="0">
                <a:solidFill>
                  <a:schemeClr val="accent2"/>
                </a:solidFill>
              </a:rPr>
              <a:t>5 pracovních dnů</a:t>
            </a:r>
            <a:r>
              <a:rPr lang="cs-CZ" sz="1700" dirty="0">
                <a:solidFill>
                  <a:schemeClr val="accent3">
                    <a:lumMod val="75000"/>
                  </a:schemeClr>
                </a:solidFill>
              </a:rPr>
              <a:t> </a:t>
            </a:r>
            <a:r>
              <a:rPr lang="cs-CZ" sz="1700" dirty="0">
                <a:solidFill>
                  <a:schemeClr val="tx1">
                    <a:lumMod val="65000"/>
                    <a:lumOff val="35000"/>
                  </a:schemeClr>
                </a:solidFill>
              </a:rPr>
              <a:t>od ukončení výběru, žadatel se může proti výsledkům odvolat. </a:t>
            </a:r>
          </a:p>
          <a:p>
            <a:pPr>
              <a:lnSpc>
                <a:spcPct val="120000"/>
              </a:lnSpc>
              <a:buFont typeface="Wingdings" panose="05000000000000000000" pitchFamily="2" charset="2"/>
              <a:buChar char="Ø"/>
            </a:pPr>
            <a:r>
              <a:rPr lang="cs-CZ" sz="1700" dirty="0">
                <a:solidFill>
                  <a:schemeClr val="tx1">
                    <a:lumMod val="65000"/>
                    <a:lumOff val="35000"/>
                  </a:schemeClr>
                </a:solidFill>
              </a:rPr>
              <a:t>Ve stejném termínu MAS uveřejní seznam vybraných a nevybraných </a:t>
            </a:r>
            <a:r>
              <a:rPr lang="cs-CZ" sz="1700" dirty="0" err="1">
                <a:solidFill>
                  <a:schemeClr val="tx1">
                    <a:lumMod val="65000"/>
                    <a:lumOff val="35000"/>
                  </a:schemeClr>
                </a:solidFill>
              </a:rPr>
              <a:t>ŽoD</a:t>
            </a:r>
            <a:r>
              <a:rPr lang="cs-CZ" sz="1700" dirty="0">
                <a:solidFill>
                  <a:schemeClr val="tx1">
                    <a:lumMod val="65000"/>
                    <a:lumOff val="35000"/>
                  </a:schemeClr>
                </a:solidFill>
              </a:rPr>
              <a:t> na webu MAS.</a:t>
            </a:r>
          </a:p>
          <a:p>
            <a:pPr marL="0" indent="0">
              <a:lnSpc>
                <a:spcPct val="120000"/>
              </a:lnSpc>
              <a:buNone/>
            </a:pPr>
            <a:endParaRPr lang="cs-CZ" sz="1300" dirty="0">
              <a:solidFill>
                <a:schemeClr val="tx1">
                  <a:lumMod val="65000"/>
                  <a:lumOff val="35000"/>
                </a:schemeClr>
              </a:solidFill>
            </a:endParaRPr>
          </a:p>
          <a:p>
            <a:pPr marL="0" indent="0" algn="ctr">
              <a:buNone/>
            </a:pPr>
            <a:r>
              <a:rPr lang="cs-CZ" sz="2000" dirty="0">
                <a:solidFill>
                  <a:schemeClr val="accent3">
                    <a:lumMod val="50000"/>
                  </a:schemeClr>
                </a:solidFill>
              </a:rPr>
              <a:t>Upraveno v příloze výzvy MAS – Způsob výběru projektů na MAS a Pravidlech </a:t>
            </a:r>
            <a:r>
              <a:rPr lang="cs-CZ" sz="2000" spc="-1" dirty="0">
                <a:solidFill>
                  <a:schemeClr val="accent3">
                    <a:lumMod val="50000"/>
                  </a:schemeClr>
                </a:solidFill>
              </a:rPr>
              <a:t>pro konečné žadatele SZP 2023 – 2027</a:t>
            </a:r>
            <a:endParaRPr lang="cs-CZ" sz="2000" dirty="0">
              <a:solidFill>
                <a:schemeClr val="accent3">
                  <a:lumMod val="50000"/>
                </a:schemeClr>
              </a:solidFill>
            </a:endParaRPr>
          </a:p>
          <a:p>
            <a:pPr marL="0" indent="0">
              <a:buNone/>
            </a:pPr>
            <a:endParaRPr lang="cs-CZ" sz="2400" b="1" dirty="0"/>
          </a:p>
        </p:txBody>
      </p:sp>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464989DA-4DDF-172B-D0A8-40B5F29737AE}"/>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Tree>
    <p:extLst>
      <p:ext uri="{BB962C8B-B14F-4D97-AF65-F5344CB8AC3E}">
        <p14:creationId xmlns:p14="http://schemas.microsoft.com/office/powerpoint/2010/main" val="769575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Zástupný symbol pro obsah 1"/>
          <p:cNvSpPr>
            <a:spLocks noGrp="1"/>
          </p:cNvSpPr>
          <p:nvPr>
            <p:ph idx="1"/>
          </p:nvPr>
        </p:nvSpPr>
        <p:spPr>
          <a:xfrm>
            <a:off x="677334" y="1601373"/>
            <a:ext cx="8596668" cy="4439990"/>
          </a:xfrm>
        </p:spPr>
        <p:txBody>
          <a:bodyPr>
            <a:normAutofit fontScale="92500"/>
          </a:bodyPr>
          <a:lstStyle/>
          <a:p>
            <a:pPr marL="0" indent="0" algn="ctr">
              <a:lnSpc>
                <a:spcPct val="120000"/>
              </a:lnSpc>
              <a:buNone/>
            </a:pPr>
            <a:r>
              <a:rPr lang="cs-CZ" sz="1900" b="1" spc="-1" dirty="0">
                <a:solidFill>
                  <a:schemeClr val="accent2"/>
                </a:solidFill>
                <a:ea typeface="DejaVu Sans"/>
              </a:rPr>
              <a:t>Přehled administrace a hodnocení </a:t>
            </a:r>
            <a:r>
              <a:rPr lang="cs-CZ" sz="1900" b="1" spc="-1" dirty="0" err="1">
                <a:solidFill>
                  <a:schemeClr val="accent2"/>
                </a:solidFill>
                <a:ea typeface="DejaVu Sans"/>
              </a:rPr>
              <a:t>ŽoD</a:t>
            </a:r>
            <a:r>
              <a:rPr lang="cs-CZ" sz="1900" b="1" spc="-1" dirty="0">
                <a:solidFill>
                  <a:schemeClr val="accent2"/>
                </a:solidFill>
                <a:ea typeface="DejaVu Sans"/>
              </a:rPr>
              <a:t> ze strany MAS – V.</a:t>
            </a:r>
          </a:p>
          <a:p>
            <a:pPr>
              <a:lnSpc>
                <a:spcPct val="120000"/>
              </a:lnSpc>
              <a:buClr>
                <a:schemeClr val="accent2"/>
              </a:buClr>
              <a:buFont typeface="Wingdings" panose="05000000000000000000" pitchFamily="2" charset="2"/>
              <a:buChar char="Ø"/>
            </a:pPr>
            <a:r>
              <a:rPr lang="cs-CZ" sz="1300" b="1" spc="-1" dirty="0">
                <a:solidFill>
                  <a:schemeClr val="accent2"/>
                </a:solidFill>
              </a:rPr>
              <a:t>Možnost přezkumu vůči postupu MAS</a:t>
            </a:r>
          </a:p>
          <a:p>
            <a:pPr lvl="1">
              <a:lnSpc>
                <a:spcPct val="120000"/>
              </a:lnSpc>
              <a:buClr>
                <a:schemeClr val="accent2"/>
              </a:buClr>
              <a:buFont typeface="Wingdings" panose="05000000000000000000" pitchFamily="2" charset="2"/>
              <a:buChar char="Ø"/>
            </a:pPr>
            <a:r>
              <a:rPr lang="cs-CZ" sz="1300" spc="-1" dirty="0">
                <a:solidFill>
                  <a:schemeClr val="tx1">
                    <a:lumMod val="65000"/>
                    <a:lumOff val="35000"/>
                  </a:schemeClr>
                </a:solidFill>
              </a:rPr>
              <a:t>Pokud žadatel </a:t>
            </a:r>
            <a:r>
              <a:rPr lang="cs-CZ" sz="1300" spc="-1" dirty="0">
                <a:solidFill>
                  <a:schemeClr val="accent2"/>
                </a:solidFill>
              </a:rPr>
              <a:t>nesouhlasí</a:t>
            </a:r>
            <a:r>
              <a:rPr lang="cs-CZ" sz="1300" spc="-1" dirty="0">
                <a:solidFill>
                  <a:schemeClr val="accent3">
                    <a:lumMod val="75000"/>
                  </a:schemeClr>
                </a:solidFill>
              </a:rPr>
              <a:t> </a:t>
            </a:r>
            <a:r>
              <a:rPr lang="cs-CZ" sz="1300" spc="-1" dirty="0">
                <a:solidFill>
                  <a:schemeClr val="tx1">
                    <a:lumMod val="65000"/>
                    <a:lumOff val="35000"/>
                  </a:schemeClr>
                </a:solidFill>
              </a:rPr>
              <a:t>s postupem </a:t>
            </a:r>
            <a:r>
              <a:rPr lang="cs-CZ" sz="1300" spc="-1" dirty="0">
                <a:solidFill>
                  <a:schemeClr val="accent2"/>
                </a:solidFill>
              </a:rPr>
              <a:t>administrace na MAS </a:t>
            </a:r>
            <a:r>
              <a:rPr lang="cs-CZ" sz="1300" spc="-1" dirty="0">
                <a:solidFill>
                  <a:schemeClr val="tx1">
                    <a:lumMod val="65000"/>
                    <a:lumOff val="35000"/>
                  </a:schemeClr>
                </a:solidFill>
              </a:rPr>
              <a:t>či s </a:t>
            </a:r>
            <a:r>
              <a:rPr lang="cs-CZ" sz="1300" spc="-1" dirty="0">
                <a:solidFill>
                  <a:schemeClr val="accent2"/>
                </a:solidFill>
              </a:rPr>
              <a:t>výši bodového hodnocení </a:t>
            </a:r>
            <a:r>
              <a:rPr lang="cs-CZ" sz="1300" spc="-1" dirty="0" err="1">
                <a:solidFill>
                  <a:schemeClr val="tx1">
                    <a:lumMod val="65000"/>
                    <a:lumOff val="35000"/>
                  </a:schemeClr>
                </a:solidFill>
              </a:rPr>
              <a:t>ŽoD</a:t>
            </a:r>
            <a:r>
              <a:rPr lang="cs-CZ" sz="1300" spc="-1" dirty="0">
                <a:solidFill>
                  <a:schemeClr val="tx1">
                    <a:lumMod val="65000"/>
                    <a:lumOff val="35000"/>
                  </a:schemeClr>
                </a:solidFill>
              </a:rPr>
              <a:t>, může se </a:t>
            </a:r>
            <a:br>
              <a:rPr lang="cs-CZ" sz="1300" spc="-1" dirty="0">
                <a:solidFill>
                  <a:schemeClr val="tx1">
                    <a:lumMod val="65000"/>
                    <a:lumOff val="35000"/>
                  </a:schemeClr>
                </a:solidFill>
              </a:rPr>
            </a:br>
            <a:r>
              <a:rPr lang="cs-CZ" sz="1300" spc="-1" dirty="0">
                <a:solidFill>
                  <a:schemeClr val="tx1">
                    <a:lumMod val="65000"/>
                    <a:lumOff val="35000"/>
                  </a:schemeClr>
                </a:solidFill>
              </a:rPr>
              <a:t>do </a:t>
            </a:r>
            <a:r>
              <a:rPr lang="cs-CZ" sz="1300" spc="-1" dirty="0">
                <a:solidFill>
                  <a:schemeClr val="accent2"/>
                </a:solidFill>
              </a:rPr>
              <a:t>30</a:t>
            </a:r>
            <a:r>
              <a:rPr lang="cs-CZ" sz="1300" spc="-1" dirty="0">
                <a:solidFill>
                  <a:schemeClr val="accent3">
                    <a:lumMod val="75000"/>
                  </a:schemeClr>
                </a:solidFill>
              </a:rPr>
              <a:t> </a:t>
            </a:r>
            <a:r>
              <a:rPr lang="cs-CZ" sz="1300" spc="-1" dirty="0">
                <a:solidFill>
                  <a:schemeClr val="accent2"/>
                </a:solidFill>
              </a:rPr>
              <a:t>kalendářních dnů </a:t>
            </a:r>
            <a:r>
              <a:rPr lang="cs-CZ" sz="1300" spc="-1" dirty="0">
                <a:solidFill>
                  <a:schemeClr val="tx1">
                    <a:lumMod val="65000"/>
                    <a:lumOff val="35000"/>
                  </a:schemeClr>
                </a:solidFill>
              </a:rPr>
              <a:t>od provedení příslušného úkonu na MAS (např. ukončení administrace </a:t>
            </a:r>
            <a:r>
              <a:rPr lang="cs-CZ" sz="1300" spc="-1" dirty="0" err="1">
                <a:solidFill>
                  <a:schemeClr val="tx1">
                    <a:lumMod val="65000"/>
                    <a:lumOff val="35000"/>
                  </a:schemeClr>
                </a:solidFill>
              </a:rPr>
              <a:t>ŽoD</a:t>
            </a:r>
            <a:r>
              <a:rPr lang="cs-CZ" sz="1300" spc="-1" dirty="0">
                <a:solidFill>
                  <a:schemeClr val="tx1">
                    <a:lumMod val="65000"/>
                    <a:lumOff val="35000"/>
                  </a:schemeClr>
                </a:solidFill>
              </a:rPr>
              <a:t>, resp. neschválení </a:t>
            </a:r>
            <a:r>
              <a:rPr lang="cs-CZ" sz="1300" spc="-1" dirty="0" err="1">
                <a:solidFill>
                  <a:schemeClr val="tx1">
                    <a:lumMod val="65000"/>
                    <a:lumOff val="35000"/>
                  </a:schemeClr>
                </a:solidFill>
              </a:rPr>
              <a:t>ŽoD</a:t>
            </a:r>
            <a:r>
              <a:rPr lang="cs-CZ" sz="1300" spc="-1" dirty="0">
                <a:solidFill>
                  <a:schemeClr val="tx1">
                    <a:lumMod val="65000"/>
                    <a:lumOff val="35000"/>
                  </a:schemeClr>
                </a:solidFill>
              </a:rPr>
              <a:t> v důsledku nepřidělení bodového zvýhodnění)</a:t>
            </a:r>
            <a:r>
              <a:rPr lang="cs-CZ" sz="1300" spc="-1" dirty="0">
                <a:solidFill>
                  <a:schemeClr val="accent3">
                    <a:lumMod val="75000"/>
                  </a:schemeClr>
                </a:solidFill>
              </a:rPr>
              <a:t> </a:t>
            </a:r>
            <a:r>
              <a:rPr lang="cs-CZ" sz="1300" spc="-1" dirty="0">
                <a:solidFill>
                  <a:schemeClr val="accent2"/>
                </a:solidFill>
              </a:rPr>
              <a:t>písemně obrátit </a:t>
            </a:r>
            <a:r>
              <a:rPr lang="cs-CZ" sz="1300" spc="-1" dirty="0">
                <a:solidFill>
                  <a:schemeClr val="tx1">
                    <a:lumMod val="65000"/>
                    <a:lumOff val="35000"/>
                  </a:schemeClr>
                </a:solidFill>
              </a:rPr>
              <a:t>se žádostí o </a:t>
            </a:r>
            <a:r>
              <a:rPr lang="cs-CZ" sz="1300" spc="-1" dirty="0">
                <a:solidFill>
                  <a:schemeClr val="accent2"/>
                </a:solidFill>
              </a:rPr>
              <a:t>prověření postupu </a:t>
            </a:r>
            <a:r>
              <a:rPr lang="cs-CZ" sz="1300" spc="-1" dirty="0">
                <a:solidFill>
                  <a:schemeClr val="tx1">
                    <a:lumMod val="65000"/>
                    <a:lumOff val="35000"/>
                  </a:schemeClr>
                </a:solidFill>
              </a:rPr>
              <a:t>MAS či </a:t>
            </a:r>
            <a:r>
              <a:rPr lang="cs-CZ" sz="1300" spc="-1" dirty="0">
                <a:solidFill>
                  <a:schemeClr val="accent2"/>
                </a:solidFill>
              </a:rPr>
              <a:t>zdůvodnění přiděleného počtu bodů u konkrétního preferenčního kritéria.</a:t>
            </a:r>
          </a:p>
          <a:p>
            <a:pPr lvl="1">
              <a:lnSpc>
                <a:spcPct val="120000"/>
              </a:lnSpc>
              <a:buClr>
                <a:schemeClr val="accent2"/>
              </a:buClr>
              <a:buFont typeface="Wingdings" panose="05000000000000000000" pitchFamily="2" charset="2"/>
              <a:buChar char="Ø"/>
            </a:pPr>
            <a:r>
              <a:rPr lang="cs-CZ" sz="1300" dirty="0">
                <a:solidFill>
                  <a:schemeClr val="tx1">
                    <a:lumMod val="65000"/>
                    <a:lumOff val="35000"/>
                  </a:schemeClr>
                </a:solidFill>
              </a:rPr>
              <a:t>Žádost o přezkoumání MAS posoudí a informuje žadatele o výsledku do </a:t>
            </a:r>
            <a:r>
              <a:rPr lang="cs-CZ" sz="1300" dirty="0">
                <a:solidFill>
                  <a:schemeClr val="accent2"/>
                </a:solidFill>
              </a:rPr>
              <a:t>14 kalendářních dnů</a:t>
            </a:r>
            <a:r>
              <a:rPr lang="cs-CZ" sz="1300" dirty="0">
                <a:solidFill>
                  <a:schemeClr val="tx1">
                    <a:lumMod val="65000"/>
                    <a:lumOff val="35000"/>
                  </a:schemeClr>
                </a:solidFill>
              </a:rPr>
              <a:t>. Pokud nesouhlasí po vysvětlení postupu ze strany MAS, může se žadatel </a:t>
            </a:r>
            <a:r>
              <a:rPr lang="cs-CZ" sz="1300" dirty="0">
                <a:solidFill>
                  <a:schemeClr val="accent2"/>
                </a:solidFill>
              </a:rPr>
              <a:t>písemně obrátit se žádostí o přezkum na SZIF </a:t>
            </a:r>
            <a:r>
              <a:rPr lang="cs-CZ" sz="1300" dirty="0">
                <a:solidFill>
                  <a:schemeClr val="tx1">
                    <a:lumMod val="65000"/>
                    <a:lumOff val="35000"/>
                  </a:schemeClr>
                </a:solidFill>
              </a:rPr>
              <a:t>a pokud tak učiní, má zároveň povinnost dát tuto skutečnost MAS na vědomí. Po doručení žádosti o přezkum postupu MAS na SZIF bude provedeno jeho přezkoumání </a:t>
            </a:r>
            <a:r>
              <a:rPr lang="cs-CZ" sz="1300" dirty="0">
                <a:solidFill>
                  <a:schemeClr val="accent2"/>
                </a:solidFill>
              </a:rPr>
              <a:t>do 30 kalendářních dnů </a:t>
            </a:r>
            <a:r>
              <a:rPr lang="cs-CZ" sz="1300" dirty="0">
                <a:solidFill>
                  <a:schemeClr val="tx1">
                    <a:lumMod val="65000"/>
                    <a:lumOff val="35000"/>
                  </a:schemeClr>
                </a:solidFill>
              </a:rPr>
              <a:t>a žadatel bude o výsledku písemně informován.</a:t>
            </a:r>
          </a:p>
          <a:p>
            <a:pPr lvl="1">
              <a:lnSpc>
                <a:spcPct val="120000"/>
              </a:lnSpc>
              <a:buClr>
                <a:schemeClr val="accent2"/>
              </a:buClr>
              <a:buFont typeface="Wingdings" panose="05000000000000000000" pitchFamily="2" charset="2"/>
              <a:buChar char="Ø"/>
            </a:pPr>
            <a:r>
              <a:rPr lang="cs-CZ" sz="1300" dirty="0">
                <a:solidFill>
                  <a:schemeClr val="tx1">
                    <a:lumMod val="65000"/>
                    <a:lumOff val="35000"/>
                  </a:schemeClr>
                </a:solidFill>
              </a:rPr>
              <a:t>Pokud žadatel </a:t>
            </a:r>
            <a:r>
              <a:rPr lang="cs-CZ" sz="1300" dirty="0">
                <a:solidFill>
                  <a:schemeClr val="accent2"/>
                </a:solidFill>
              </a:rPr>
              <a:t>předloží na MAS žádost </a:t>
            </a:r>
            <a:r>
              <a:rPr lang="cs-CZ" sz="1300" dirty="0">
                <a:solidFill>
                  <a:schemeClr val="tx1">
                    <a:lumMod val="65000"/>
                    <a:lumOff val="35000"/>
                  </a:schemeClr>
                </a:solidFill>
              </a:rPr>
              <a:t>o prověření postupu MAS či zdůvodnění přiděleného počtu bodů, </a:t>
            </a:r>
            <a:r>
              <a:rPr lang="cs-CZ" sz="1300" dirty="0">
                <a:solidFill>
                  <a:schemeClr val="accent2"/>
                </a:solidFill>
              </a:rPr>
              <a:t>je MAS povinna odvolání žadatele přezkoumat Kontrolním orgánem MAS a informovat žadatele o výsledku odvolání.</a:t>
            </a:r>
            <a:endParaRPr lang="cs-CZ" sz="1300" dirty="0">
              <a:solidFill>
                <a:schemeClr val="accent3">
                  <a:lumMod val="75000"/>
                </a:schemeClr>
              </a:solidFill>
            </a:endParaRPr>
          </a:p>
          <a:p>
            <a:pPr>
              <a:buClr>
                <a:srgbClr val="C00000"/>
              </a:buClr>
            </a:pPr>
            <a:endParaRPr lang="cs-CZ" sz="1300" dirty="0">
              <a:solidFill>
                <a:schemeClr val="tx1">
                  <a:lumMod val="65000"/>
                  <a:lumOff val="35000"/>
                </a:schemeClr>
              </a:solidFill>
            </a:endParaRPr>
          </a:p>
          <a:p>
            <a:pPr marL="457200" lvl="1" indent="0" algn="ctr">
              <a:buClr>
                <a:srgbClr val="C00000"/>
              </a:buClr>
              <a:buNone/>
            </a:pPr>
            <a:r>
              <a:rPr lang="cs-CZ" sz="1500" dirty="0">
                <a:solidFill>
                  <a:schemeClr val="accent3">
                    <a:lumMod val="50000"/>
                  </a:schemeClr>
                </a:solidFill>
              </a:rPr>
              <a:t>Upraveno v Pravidlech </a:t>
            </a:r>
            <a:r>
              <a:rPr lang="cs-CZ" sz="1500" spc="-1" dirty="0">
                <a:solidFill>
                  <a:schemeClr val="accent3">
                    <a:lumMod val="50000"/>
                  </a:schemeClr>
                </a:solidFill>
              </a:rPr>
              <a:t>pro konečné žadatele SZP 2023 – 2027 a Pravidlech, kterými se stanovují podmínky pro PR SP SZP na období 2023 – 2027 jako součást SCLLD pro MAS</a:t>
            </a:r>
            <a:endParaRPr lang="cs-CZ" sz="1500" dirty="0">
              <a:solidFill>
                <a:schemeClr val="accent3">
                  <a:lumMod val="50000"/>
                </a:schemeClr>
              </a:solidFill>
            </a:endParaRPr>
          </a:p>
          <a:p>
            <a:endParaRPr lang="cs-CZ" dirty="0"/>
          </a:p>
        </p:txBody>
      </p:sp>
      <p:sp>
        <p:nvSpPr>
          <p:cNvPr id="3" name="Nadpis 1">
            <a:extLst>
              <a:ext uri="{FF2B5EF4-FFF2-40B4-BE49-F238E27FC236}">
                <a16:creationId xmlns:a16="http://schemas.microsoft.com/office/drawing/2014/main" xmlns="" id="{8D62B0CB-5385-C1DC-A414-8EDCD5419732}"/>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Tree>
    <p:extLst>
      <p:ext uri="{BB962C8B-B14F-4D97-AF65-F5344CB8AC3E}">
        <p14:creationId xmlns:p14="http://schemas.microsoft.com/office/powerpoint/2010/main" val="1786630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Zástupný symbol pro obsah 1"/>
          <p:cNvSpPr>
            <a:spLocks noGrp="1"/>
          </p:cNvSpPr>
          <p:nvPr>
            <p:ph idx="1"/>
          </p:nvPr>
        </p:nvSpPr>
        <p:spPr>
          <a:xfrm>
            <a:off x="677334" y="1694621"/>
            <a:ext cx="8596668" cy="4346741"/>
          </a:xfrm>
        </p:spPr>
        <p:txBody>
          <a:bodyPr>
            <a:normAutofit fontScale="92500" lnSpcReduction="10000"/>
          </a:bodyPr>
          <a:lstStyle/>
          <a:p>
            <a:pPr marL="0" indent="0" algn="ctr">
              <a:buNone/>
            </a:pPr>
            <a:r>
              <a:rPr lang="cs-CZ" sz="1900" b="1" spc="-1" dirty="0">
                <a:solidFill>
                  <a:schemeClr val="accent2"/>
                </a:solidFill>
                <a:ea typeface="DejaVu Sans"/>
              </a:rPr>
              <a:t>Přehled administrace a hodnocení </a:t>
            </a:r>
            <a:r>
              <a:rPr lang="cs-CZ" sz="1900" b="1" spc="-1" dirty="0" err="1">
                <a:solidFill>
                  <a:schemeClr val="accent2"/>
                </a:solidFill>
                <a:ea typeface="DejaVu Sans"/>
              </a:rPr>
              <a:t>ŽoD</a:t>
            </a:r>
            <a:r>
              <a:rPr lang="cs-CZ" sz="1900" b="1" spc="-1" dirty="0">
                <a:solidFill>
                  <a:schemeClr val="accent2"/>
                </a:solidFill>
                <a:ea typeface="DejaVu Sans"/>
              </a:rPr>
              <a:t> ze strany MAS – VI.</a:t>
            </a:r>
          </a:p>
          <a:p>
            <a:endParaRPr lang="cs-CZ" sz="1200" dirty="0"/>
          </a:p>
          <a:p>
            <a:pPr>
              <a:lnSpc>
                <a:spcPct val="120000"/>
              </a:lnSpc>
              <a:buClr>
                <a:schemeClr val="accent2"/>
              </a:buClr>
              <a:buFont typeface="Wingdings" panose="05000000000000000000" pitchFamily="2" charset="2"/>
              <a:buChar char="Ø"/>
            </a:pPr>
            <a:r>
              <a:rPr lang="cs-CZ" sz="1300" dirty="0">
                <a:solidFill>
                  <a:schemeClr val="accent2"/>
                </a:solidFill>
              </a:rPr>
              <a:t>Možnosti přezkumu vůči postupu SZIF jsou upraveny v části A. Pravidel – Obecné podmínky – čl. 11 Postupy </a:t>
            </a:r>
            <a:br>
              <a:rPr lang="cs-CZ" sz="1300" dirty="0">
                <a:solidFill>
                  <a:schemeClr val="accent2"/>
                </a:solidFill>
              </a:rPr>
            </a:br>
            <a:r>
              <a:rPr lang="cs-CZ" sz="1300" dirty="0">
                <a:solidFill>
                  <a:schemeClr val="accent2"/>
                </a:solidFill>
              </a:rPr>
              <a:t>pro přezkum a další postupy při neplnění podmínek Pravidel</a:t>
            </a:r>
          </a:p>
          <a:p>
            <a:pPr marL="717750" lvl="1">
              <a:lnSpc>
                <a:spcPct val="120000"/>
              </a:lnSpc>
              <a:buClr>
                <a:schemeClr val="accent2"/>
              </a:buClr>
              <a:buFont typeface="Wingdings" panose="05000000000000000000" pitchFamily="2" charset="2"/>
              <a:buChar char="Ø"/>
            </a:pPr>
            <a:r>
              <a:rPr lang="cs-CZ" sz="1300" dirty="0">
                <a:solidFill>
                  <a:schemeClr val="tx1">
                    <a:lumMod val="65000"/>
                    <a:lumOff val="35000"/>
                  </a:schemeClr>
                </a:solidFill>
              </a:rPr>
              <a:t>Jsou zde popsány možnosti v přezkumu </a:t>
            </a:r>
            <a:r>
              <a:rPr lang="cs-CZ" sz="1300" dirty="0">
                <a:solidFill>
                  <a:schemeClr val="accent2"/>
                </a:solidFill>
              </a:rPr>
              <a:t>v jednotlivých fázích </a:t>
            </a:r>
            <a:r>
              <a:rPr lang="cs-CZ" sz="1300" dirty="0">
                <a:solidFill>
                  <a:schemeClr val="tx1">
                    <a:lumMod val="65000"/>
                    <a:lumOff val="35000"/>
                  </a:schemeClr>
                </a:solidFill>
              </a:rPr>
              <a:t>administrace </a:t>
            </a:r>
            <a:r>
              <a:rPr lang="cs-CZ" sz="1300" dirty="0" err="1">
                <a:solidFill>
                  <a:schemeClr val="tx1">
                    <a:lumMod val="65000"/>
                    <a:lumOff val="35000"/>
                  </a:schemeClr>
                </a:solidFill>
              </a:rPr>
              <a:t>ŽoD</a:t>
            </a:r>
            <a:endParaRPr lang="cs-CZ" sz="1300" dirty="0">
              <a:solidFill>
                <a:schemeClr val="tx1">
                  <a:lumMod val="65000"/>
                  <a:lumOff val="35000"/>
                </a:schemeClr>
              </a:solidFill>
            </a:endParaRPr>
          </a:p>
          <a:p>
            <a:pPr marL="1117800" lvl="2">
              <a:lnSpc>
                <a:spcPct val="120000"/>
              </a:lnSpc>
              <a:buClr>
                <a:schemeClr val="accent2"/>
              </a:buClr>
              <a:buFont typeface="Wingdings" panose="05000000000000000000" pitchFamily="2" charset="2"/>
              <a:buChar char="Ø"/>
            </a:pPr>
            <a:r>
              <a:rPr lang="cs-CZ" sz="1300" dirty="0">
                <a:solidFill>
                  <a:schemeClr val="tx1">
                    <a:lumMod val="65000"/>
                    <a:lumOff val="35000"/>
                  </a:schemeClr>
                </a:solidFill>
              </a:rPr>
              <a:t>Obecně </a:t>
            </a:r>
            <a:r>
              <a:rPr lang="cs-CZ" sz="1300" dirty="0">
                <a:solidFill>
                  <a:schemeClr val="accent2"/>
                </a:solidFill>
              </a:rPr>
              <a:t>pokud žadatel nesouhlasí </a:t>
            </a:r>
            <a:r>
              <a:rPr lang="cs-CZ" sz="1300" dirty="0">
                <a:solidFill>
                  <a:schemeClr val="tx1">
                    <a:lumMod val="65000"/>
                    <a:lumOff val="35000"/>
                  </a:schemeClr>
                </a:solidFill>
              </a:rPr>
              <a:t>s postupem administrace/s výsledkem přezkumu ze strany SZIF, může se do 30 kalendářních dnů od provedení příslušného úkonu (např. ukončení administrace Žádosti o dotaci, resp. neschválení Žádosti o dotaci v důsledku nepřidělení bodového zvýhodnění) </a:t>
            </a:r>
            <a:r>
              <a:rPr lang="cs-CZ" sz="1300" dirty="0">
                <a:solidFill>
                  <a:schemeClr val="accent2"/>
                </a:solidFill>
              </a:rPr>
              <a:t>písemně obrátit </a:t>
            </a:r>
            <a:r>
              <a:rPr lang="cs-CZ" sz="1300" dirty="0">
                <a:solidFill>
                  <a:schemeClr val="tx1">
                    <a:lumMod val="65000"/>
                    <a:lumOff val="35000"/>
                  </a:schemeClr>
                </a:solidFill>
              </a:rPr>
              <a:t>se žádostí o přezkum na </a:t>
            </a:r>
            <a:r>
              <a:rPr lang="cs-CZ" sz="1300" dirty="0">
                <a:solidFill>
                  <a:schemeClr val="accent2"/>
                </a:solidFill>
              </a:rPr>
              <a:t>Přezkumnou </a:t>
            </a:r>
            <a:r>
              <a:rPr lang="cs-CZ" sz="1300" dirty="0" smtClean="0">
                <a:solidFill>
                  <a:schemeClr val="accent2"/>
                </a:solidFill>
              </a:rPr>
              <a:t>komisi.</a:t>
            </a:r>
            <a:r>
              <a:rPr lang="cs-CZ" sz="1300" dirty="0" smtClean="0">
                <a:solidFill>
                  <a:schemeClr val="tx1">
                    <a:lumMod val="65000"/>
                    <a:lumOff val="35000"/>
                  </a:schemeClr>
                </a:solidFill>
              </a:rPr>
              <a:t> </a:t>
            </a:r>
            <a:r>
              <a:rPr lang="cs-CZ" sz="1300" dirty="0">
                <a:solidFill>
                  <a:schemeClr val="tx1">
                    <a:lumMod val="65000"/>
                    <a:lumOff val="35000"/>
                  </a:schemeClr>
                </a:solidFill>
              </a:rPr>
              <a:t>V případě, že by sdělení SZIF (např. o ukončení administrace Žádosti o dotaci) bylo v rozporu s podmínkami, za kterých je poskytována dotace, </a:t>
            </a:r>
            <a:r>
              <a:rPr lang="cs-CZ" sz="1300" dirty="0" err="1">
                <a:solidFill>
                  <a:schemeClr val="tx1">
                    <a:lumMod val="65000"/>
                    <a:lumOff val="35000"/>
                  </a:schemeClr>
                </a:solidFill>
              </a:rPr>
              <a:t>MZe</a:t>
            </a:r>
            <a:r>
              <a:rPr lang="cs-CZ" sz="1300" dirty="0">
                <a:solidFill>
                  <a:schemeClr val="tx1">
                    <a:lumMod val="65000"/>
                    <a:lumOff val="35000"/>
                  </a:schemeClr>
                </a:solidFill>
              </a:rPr>
              <a:t> jej usnesením zruší. Výsledek projednání žádosti na Přezkumné komisi sdělí Ministerstvo zemědělství příjemci dotace </a:t>
            </a:r>
            <a:r>
              <a:rPr lang="cs-CZ" sz="1300" dirty="0">
                <a:solidFill>
                  <a:schemeClr val="accent2"/>
                </a:solidFill>
              </a:rPr>
              <a:t>písemnou</a:t>
            </a:r>
            <a:r>
              <a:rPr lang="cs-CZ" sz="1300" dirty="0">
                <a:solidFill>
                  <a:schemeClr val="accent3">
                    <a:lumMod val="75000"/>
                  </a:schemeClr>
                </a:solidFill>
              </a:rPr>
              <a:t> </a:t>
            </a:r>
            <a:r>
              <a:rPr lang="cs-CZ" sz="1300" dirty="0">
                <a:solidFill>
                  <a:schemeClr val="accent2"/>
                </a:solidFill>
              </a:rPr>
              <a:t>formou.</a:t>
            </a:r>
          </a:p>
          <a:p>
            <a:pPr marL="1117800" lvl="2">
              <a:lnSpc>
                <a:spcPct val="120000"/>
              </a:lnSpc>
              <a:buClr>
                <a:schemeClr val="accent2"/>
              </a:buClr>
              <a:buFont typeface="Wingdings" panose="05000000000000000000" pitchFamily="2" charset="2"/>
              <a:buChar char="Ø"/>
            </a:pPr>
            <a:r>
              <a:rPr lang="cs-CZ" sz="1300" dirty="0">
                <a:solidFill>
                  <a:schemeClr val="tx1">
                    <a:lumMod val="65000"/>
                    <a:lumOff val="35000"/>
                  </a:schemeClr>
                </a:solidFill>
              </a:rPr>
              <a:t>Druhou možností je podat na Ministerstvo zemědělství </a:t>
            </a:r>
            <a:r>
              <a:rPr lang="cs-CZ" sz="1300" dirty="0">
                <a:solidFill>
                  <a:schemeClr val="accent2"/>
                </a:solidFill>
              </a:rPr>
              <a:t>návrh na zahájení sporného řízení </a:t>
            </a:r>
            <a:r>
              <a:rPr lang="cs-CZ" sz="1300" dirty="0">
                <a:solidFill>
                  <a:schemeClr val="tx1">
                    <a:lumMod val="65000"/>
                    <a:lumOff val="35000"/>
                  </a:schemeClr>
                </a:solidFill>
              </a:rPr>
              <a:t>v souladu se správním řádem a uhradit příslušný </a:t>
            </a:r>
            <a:r>
              <a:rPr lang="cs-CZ" sz="1300" dirty="0">
                <a:solidFill>
                  <a:schemeClr val="accent2"/>
                </a:solidFill>
              </a:rPr>
              <a:t>správní poplatek.</a:t>
            </a:r>
          </a:p>
          <a:p>
            <a:pPr marL="285750" indent="-285750">
              <a:buClr>
                <a:srgbClr val="C00000"/>
              </a:buClr>
              <a:buFont typeface="Arial" panose="020B0604020202020204" pitchFamily="34" charset="0"/>
              <a:buChar char="•"/>
            </a:pPr>
            <a:endParaRPr lang="cs-CZ" sz="1300" dirty="0">
              <a:solidFill>
                <a:schemeClr val="tx1">
                  <a:lumMod val="65000"/>
                  <a:lumOff val="35000"/>
                </a:schemeClr>
              </a:solidFill>
            </a:endParaRPr>
          </a:p>
          <a:p>
            <a:pPr marL="0" indent="0" algn="r">
              <a:buNone/>
            </a:pPr>
            <a:r>
              <a:rPr lang="cs-CZ" sz="1500" dirty="0">
                <a:solidFill>
                  <a:schemeClr val="accent3">
                    <a:lumMod val="50000"/>
                  </a:schemeClr>
                </a:solidFill>
              </a:rPr>
              <a:t>Upraveno v Pravidlech </a:t>
            </a:r>
            <a:r>
              <a:rPr lang="cs-CZ" sz="1500" spc="-1" dirty="0">
                <a:solidFill>
                  <a:schemeClr val="accent3">
                    <a:lumMod val="50000"/>
                  </a:schemeClr>
                </a:solidFill>
              </a:rPr>
              <a:t>pro konečné žadatele SZP 2023 – 2027 a Pravidlech, kterými se stanovují podmínky pro PR SP SZP na období 2023 – 2027 jako součást SCLLD pro MAS</a:t>
            </a:r>
            <a:endParaRPr lang="cs-CZ" sz="1500" dirty="0">
              <a:solidFill>
                <a:schemeClr val="accent3">
                  <a:lumMod val="50000"/>
                </a:schemeClr>
              </a:solidFill>
            </a:endParaRPr>
          </a:p>
          <a:p>
            <a:pPr>
              <a:buFont typeface="Wingdings" panose="05000000000000000000" pitchFamily="2" charset="2"/>
              <a:buChar char="Ø"/>
            </a:pPr>
            <a:endParaRPr lang="cs-CZ" dirty="0"/>
          </a:p>
          <a:p>
            <a:endParaRPr lang="cs-CZ" dirty="0"/>
          </a:p>
        </p:txBody>
      </p:sp>
      <p:sp>
        <p:nvSpPr>
          <p:cNvPr id="3" name="Nadpis 1">
            <a:extLst>
              <a:ext uri="{FF2B5EF4-FFF2-40B4-BE49-F238E27FC236}">
                <a16:creationId xmlns:a16="http://schemas.microsoft.com/office/drawing/2014/main" xmlns="" id="{8C38CE76-E6E8-DD0E-1F8B-3417AD6327DD}"/>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Tree>
    <p:extLst>
      <p:ext uri="{BB962C8B-B14F-4D97-AF65-F5344CB8AC3E}">
        <p14:creationId xmlns:p14="http://schemas.microsoft.com/office/powerpoint/2010/main" val="10827871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45782" y="1473666"/>
            <a:ext cx="8596668" cy="1320800"/>
          </a:xfrm>
        </p:spPr>
        <p:txBody>
          <a:bodyPr>
            <a:normAutofit fontScale="90000"/>
          </a:bodyPr>
          <a:lstStyle/>
          <a:p>
            <a:pPr marL="0" indent="0" algn="ctr"/>
            <a:r>
              <a:rPr lang="cs-CZ" sz="2000" b="1" dirty="0">
                <a:solidFill>
                  <a:schemeClr val="accent2"/>
                </a:solidFill>
              </a:rPr>
              <a:t>Kontakty</a:t>
            </a:r>
            <a:r>
              <a:rPr lang="cs-CZ" sz="1800" b="1" dirty="0">
                <a:solidFill>
                  <a:schemeClr val="accent2"/>
                </a:solidFill>
              </a:rPr>
              <a:t>:</a:t>
            </a:r>
            <a:r>
              <a:rPr lang="cs-CZ" sz="1800" b="1" dirty="0">
                <a:solidFill>
                  <a:schemeClr val="tx1"/>
                </a:solidFill>
              </a:rPr>
              <a:t/>
            </a:r>
            <a:br>
              <a:rPr lang="cs-CZ" sz="1800" b="1" dirty="0">
                <a:solidFill>
                  <a:schemeClr val="tx1"/>
                </a:solidFill>
              </a:rPr>
            </a:br>
            <a:r>
              <a:rPr lang="cs-CZ" sz="1800" b="1" dirty="0">
                <a:solidFill>
                  <a:schemeClr val="tx1"/>
                </a:solidFill>
              </a:rPr>
              <a:t/>
            </a:r>
            <a:br>
              <a:rPr lang="cs-CZ" sz="1800" b="1" dirty="0">
                <a:solidFill>
                  <a:schemeClr val="tx1"/>
                </a:solidFill>
              </a:rPr>
            </a:br>
            <a:r>
              <a:rPr lang="cs-CZ" sz="1800" b="1" dirty="0">
                <a:solidFill>
                  <a:schemeClr val="tx1"/>
                </a:solidFill>
              </a:rPr>
              <a:t/>
            </a:r>
            <a:br>
              <a:rPr lang="cs-CZ" sz="1800" b="1" dirty="0">
                <a:solidFill>
                  <a:schemeClr val="tx1"/>
                </a:solidFill>
              </a:rPr>
            </a:br>
            <a:r>
              <a:rPr lang="cs-CZ" sz="1800" b="1" dirty="0">
                <a:solidFill>
                  <a:schemeClr val="tx1"/>
                </a:solidFill>
              </a:rPr>
              <a:t>Bc. Markéta Stará</a:t>
            </a:r>
            <a:br>
              <a:rPr lang="cs-CZ" sz="1800" b="1" dirty="0">
                <a:solidFill>
                  <a:schemeClr val="tx1"/>
                </a:solidFill>
              </a:rPr>
            </a:br>
            <a:r>
              <a:rPr lang="cs-CZ" sz="1800" b="1" dirty="0">
                <a:solidFill>
                  <a:schemeClr val="tx1"/>
                </a:solidFill>
              </a:rPr>
              <a:t>Tel.: 778 958 699</a:t>
            </a:r>
            <a:br>
              <a:rPr lang="cs-CZ" sz="1800" b="1" dirty="0">
                <a:solidFill>
                  <a:schemeClr val="tx1"/>
                </a:solidFill>
              </a:rPr>
            </a:br>
            <a:r>
              <a:rPr lang="cs-CZ" sz="1800" b="1" dirty="0">
                <a:solidFill>
                  <a:schemeClr val="tx1"/>
                </a:solidFill>
              </a:rPr>
              <a:t>email: </a:t>
            </a:r>
            <a:r>
              <a:rPr lang="cs-CZ" sz="1800" b="1" dirty="0">
                <a:solidFill>
                  <a:schemeClr val="accent2"/>
                </a:solidFill>
                <a:hlinkClick r:id="rId2">
                  <a:extLst>
                    <a:ext uri="{A12FA001-AC4F-418D-AE19-62706E023703}">
                      <ahyp:hlinkClr xmlns:ahyp="http://schemas.microsoft.com/office/drawing/2018/hyperlinkcolor" xmlns="" val="tx"/>
                    </a:ext>
                  </a:extLst>
                </a:hlinkClick>
              </a:rPr>
              <a:t>stara@masmost.cz</a:t>
            </a:r>
            <a:r>
              <a:rPr lang="cs-CZ" sz="1800" b="1" dirty="0">
                <a:solidFill>
                  <a:schemeClr val="accent3">
                    <a:lumMod val="75000"/>
                  </a:schemeClr>
                </a:solidFill>
              </a:rPr>
              <a:t/>
            </a:r>
            <a:br>
              <a:rPr lang="cs-CZ" sz="1800" b="1" dirty="0">
                <a:solidFill>
                  <a:schemeClr val="accent3">
                    <a:lumMod val="75000"/>
                  </a:schemeClr>
                </a:solidFill>
              </a:rPr>
            </a:br>
            <a:r>
              <a:rPr lang="cs-CZ" sz="1800" b="1" dirty="0">
                <a:solidFill>
                  <a:schemeClr val="accent3">
                    <a:lumMod val="75000"/>
                  </a:schemeClr>
                </a:solidFill>
              </a:rPr>
              <a:t/>
            </a:r>
            <a:br>
              <a:rPr lang="cs-CZ" sz="1800" b="1" dirty="0">
                <a:solidFill>
                  <a:schemeClr val="accent3">
                    <a:lumMod val="75000"/>
                  </a:schemeClr>
                </a:solidFill>
              </a:rPr>
            </a:br>
            <a:r>
              <a:rPr lang="cs-CZ" sz="1800" b="1" dirty="0">
                <a:solidFill>
                  <a:schemeClr val="tx1"/>
                </a:solidFill>
              </a:rPr>
              <a:t/>
            </a:r>
            <a:br>
              <a:rPr lang="cs-CZ" sz="1800" b="1" dirty="0">
                <a:solidFill>
                  <a:schemeClr val="tx1"/>
                </a:solidFill>
              </a:rPr>
            </a:br>
            <a:r>
              <a:rPr lang="cs-CZ" sz="1800" b="1" dirty="0">
                <a:solidFill>
                  <a:schemeClr val="tx1"/>
                </a:solidFill>
              </a:rPr>
              <a:t>Lucie Augustová</a:t>
            </a:r>
            <a:br>
              <a:rPr lang="cs-CZ" sz="1800" b="1" dirty="0">
                <a:solidFill>
                  <a:schemeClr val="tx1"/>
                </a:solidFill>
              </a:rPr>
            </a:br>
            <a:r>
              <a:rPr lang="cs-CZ" sz="1800" b="1" dirty="0">
                <a:solidFill>
                  <a:schemeClr val="tx1"/>
                </a:solidFill>
              </a:rPr>
              <a:t>Tel.: 775 142 734</a:t>
            </a:r>
            <a:br>
              <a:rPr lang="cs-CZ" sz="1800" b="1" dirty="0">
                <a:solidFill>
                  <a:schemeClr val="tx1"/>
                </a:solidFill>
              </a:rPr>
            </a:br>
            <a:r>
              <a:rPr lang="cs-CZ" sz="1800" b="1" dirty="0">
                <a:solidFill>
                  <a:schemeClr val="tx1"/>
                </a:solidFill>
              </a:rPr>
              <a:t>Email: </a:t>
            </a:r>
            <a:r>
              <a:rPr lang="cs-CZ" sz="1800" b="1" dirty="0">
                <a:solidFill>
                  <a:schemeClr val="accent2"/>
                </a:solidFill>
                <a:hlinkClick r:id="rId3">
                  <a:extLst>
                    <a:ext uri="{A12FA001-AC4F-418D-AE19-62706E023703}">
                      <ahyp:hlinkClr xmlns:ahyp="http://schemas.microsoft.com/office/drawing/2018/hyperlinkcolor" xmlns="" val="tx"/>
                    </a:ext>
                  </a:extLst>
                </a:hlinkClick>
              </a:rPr>
              <a:t>augustova@masmost.cz</a:t>
            </a:r>
            <a:r>
              <a:rPr lang="cs-CZ" sz="1800" b="1" dirty="0">
                <a:solidFill>
                  <a:schemeClr val="accent3">
                    <a:lumMod val="75000"/>
                  </a:schemeClr>
                </a:solidFill>
              </a:rPr>
              <a:t/>
            </a:r>
            <a:br>
              <a:rPr lang="cs-CZ" sz="1800" b="1" dirty="0">
                <a:solidFill>
                  <a:schemeClr val="accent3">
                    <a:lumMod val="75000"/>
                  </a:schemeClr>
                </a:solidFill>
              </a:rPr>
            </a:br>
            <a:r>
              <a:rPr lang="cs-CZ" sz="1800" b="1" dirty="0">
                <a:solidFill>
                  <a:schemeClr val="accent3">
                    <a:lumMod val="75000"/>
                  </a:schemeClr>
                </a:solidFill>
              </a:rPr>
              <a:t/>
            </a:r>
            <a:br>
              <a:rPr lang="cs-CZ" sz="1800" b="1" dirty="0">
                <a:solidFill>
                  <a:schemeClr val="accent3">
                    <a:lumMod val="75000"/>
                  </a:schemeClr>
                </a:solidFill>
              </a:rPr>
            </a:br>
            <a:r>
              <a:rPr lang="cs-CZ" sz="1800" b="1" dirty="0">
                <a:solidFill>
                  <a:schemeClr val="accent3">
                    <a:lumMod val="75000"/>
                  </a:schemeClr>
                </a:solidFill>
              </a:rPr>
              <a:t/>
            </a:r>
            <a:br>
              <a:rPr lang="cs-CZ" sz="1800" b="1" dirty="0">
                <a:solidFill>
                  <a:schemeClr val="accent3">
                    <a:lumMod val="75000"/>
                  </a:schemeClr>
                </a:solidFill>
              </a:rPr>
            </a:br>
            <a:r>
              <a:rPr lang="cs-CZ" sz="1800" b="1" dirty="0">
                <a:solidFill>
                  <a:schemeClr val="tx1"/>
                </a:solidFill>
              </a:rPr>
              <a:t/>
            </a:r>
            <a:br>
              <a:rPr lang="cs-CZ" sz="1800" b="1" dirty="0">
                <a:solidFill>
                  <a:schemeClr val="tx1"/>
                </a:solidFill>
              </a:rPr>
            </a:br>
            <a:r>
              <a:rPr lang="cs-CZ" sz="1800" b="1" dirty="0">
                <a:solidFill>
                  <a:schemeClr val="tx1"/>
                </a:solidFill>
              </a:rPr>
              <a:t>MAS Most Vysočiny o.p.s.</a:t>
            </a:r>
            <a:br>
              <a:rPr lang="cs-CZ" sz="1800" b="1" dirty="0">
                <a:solidFill>
                  <a:schemeClr val="tx1"/>
                </a:solidFill>
              </a:rPr>
            </a:br>
            <a:r>
              <a:rPr lang="cs-CZ" sz="1800" b="1" dirty="0">
                <a:solidFill>
                  <a:schemeClr val="tx1"/>
                </a:solidFill>
              </a:rPr>
              <a:t>Náměstí 17/19, 594 01 Velké Meziříčí</a:t>
            </a:r>
            <a:br>
              <a:rPr lang="cs-CZ" sz="1800" b="1" dirty="0">
                <a:solidFill>
                  <a:schemeClr val="tx1"/>
                </a:solidFill>
              </a:rPr>
            </a:br>
            <a:r>
              <a:rPr lang="cs-CZ" sz="1800" b="1" dirty="0">
                <a:solidFill>
                  <a:schemeClr val="accent2"/>
                </a:solidFill>
                <a:hlinkClick r:id="rId4">
                  <a:extLst>
                    <a:ext uri="{A12FA001-AC4F-418D-AE19-62706E023703}">
                      <ahyp:hlinkClr xmlns:ahyp="http://schemas.microsoft.com/office/drawing/2018/hyperlinkcolor" xmlns="" val="tx"/>
                    </a:ext>
                  </a:extLst>
                </a:hlinkClick>
              </a:rPr>
              <a:t>www.masmost.cz</a:t>
            </a:r>
            <a:r>
              <a:rPr lang="cs-CZ" sz="1800" b="1" dirty="0">
                <a:solidFill>
                  <a:schemeClr val="accent3">
                    <a:lumMod val="75000"/>
                  </a:schemeClr>
                </a:solidFill>
              </a:rPr>
              <a:t/>
            </a:r>
            <a:br>
              <a:rPr lang="cs-CZ" sz="1800" b="1" dirty="0">
                <a:solidFill>
                  <a:schemeClr val="accent3">
                    <a:lumMod val="75000"/>
                  </a:schemeClr>
                </a:solidFill>
              </a:rPr>
            </a:br>
            <a:endParaRPr lang="cs-CZ" sz="1800" dirty="0"/>
          </a:p>
        </p:txBody>
      </p:sp>
      <p:sp>
        <p:nvSpPr>
          <p:cNvPr id="4" name="Obdélník 3">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5"/>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Obdélník 4">
            <a:extLst>
              <a:ext uri="{FF2B5EF4-FFF2-40B4-BE49-F238E27FC236}">
                <a16:creationId xmlns:a16="http://schemas.microsoft.com/office/drawing/2014/main" xmlns="" id="{8012DD8B-3676-ACCC-2738-535CBE664078}"/>
              </a:ext>
            </a:extLst>
          </p:cNvPr>
          <p:cNvSpPr/>
          <p:nvPr/>
        </p:nvSpPr>
        <p:spPr>
          <a:xfrm>
            <a:off x="312179" y="89058"/>
            <a:ext cx="3076368" cy="894821"/>
          </a:xfrm>
          <a:prstGeom prst="rect">
            <a:avLst/>
          </a:prstGeom>
          <a:blipFill>
            <a:blip r:embed="rId6"/>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Tree>
    <p:extLst>
      <p:ext uri="{BB962C8B-B14F-4D97-AF65-F5344CB8AC3E}">
        <p14:creationId xmlns:p14="http://schemas.microsoft.com/office/powerpoint/2010/main" val="230107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00316" y="1989966"/>
            <a:ext cx="8596668" cy="3880773"/>
          </a:xfrm>
        </p:spPr>
        <p:txBody>
          <a:bodyPr>
            <a:normAutofit fontScale="55000" lnSpcReduction="20000"/>
          </a:bodyPr>
          <a:lstStyle/>
          <a:p>
            <a:pPr>
              <a:buFont typeface="Wingdings" panose="05000000000000000000" pitchFamily="2" charset="2"/>
              <a:buChar char="Ø"/>
            </a:pPr>
            <a:r>
              <a:rPr lang="cs-CZ" sz="2400" dirty="0">
                <a:solidFill>
                  <a:schemeClr val="accent2"/>
                </a:solidFill>
              </a:rPr>
              <a:t>Vyhlášení výzvy:</a:t>
            </a:r>
            <a:r>
              <a:rPr lang="cs-CZ" sz="2400" dirty="0"/>
              <a:t>				12.1.2026</a:t>
            </a:r>
          </a:p>
          <a:p>
            <a:pPr>
              <a:buFont typeface="Wingdings" panose="05000000000000000000" pitchFamily="2" charset="2"/>
              <a:buChar char="Ø"/>
            </a:pPr>
            <a:r>
              <a:rPr lang="cs-CZ" sz="2400" dirty="0">
                <a:solidFill>
                  <a:schemeClr val="accent2"/>
                </a:solidFill>
              </a:rPr>
              <a:t>Příjem žádostí:</a:t>
            </a:r>
            <a:r>
              <a:rPr lang="cs-CZ" sz="2400" dirty="0"/>
              <a:t>				od 12.1.2026 do 26.2.2026</a:t>
            </a:r>
          </a:p>
          <a:p>
            <a:pPr>
              <a:buFont typeface="Wingdings" panose="05000000000000000000" pitchFamily="2" charset="2"/>
              <a:buChar char="Ø"/>
            </a:pPr>
            <a:r>
              <a:rPr lang="cs-CZ" sz="2400" dirty="0">
                <a:solidFill>
                  <a:schemeClr val="accent2"/>
                </a:solidFill>
              </a:rPr>
              <a:t>Termín registrace na RO SZIF</a:t>
            </a:r>
            <a:r>
              <a:rPr lang="cs-CZ" sz="2400" dirty="0">
                <a:solidFill>
                  <a:schemeClr val="accent2">
                    <a:lumMod val="75000"/>
                  </a:schemeClr>
                </a:solidFill>
              </a:rPr>
              <a:t>:    </a:t>
            </a:r>
            <a:r>
              <a:rPr lang="cs-CZ" sz="2400" dirty="0"/>
              <a:t>		19.6.2026</a:t>
            </a:r>
          </a:p>
          <a:p>
            <a:pPr>
              <a:buFont typeface="Wingdings" panose="05000000000000000000" pitchFamily="2" charset="2"/>
              <a:buChar char="Ø"/>
            </a:pPr>
            <a:r>
              <a:rPr lang="cs-CZ" sz="2400" dirty="0">
                <a:solidFill>
                  <a:schemeClr val="accent2"/>
                </a:solidFill>
              </a:rPr>
              <a:t>Způsob podání:                          </a:t>
            </a:r>
            <a:r>
              <a:rPr lang="cs-CZ" sz="2400" dirty="0">
                <a:solidFill>
                  <a:schemeClr val="accent2">
                    <a:lumMod val="75000"/>
                  </a:schemeClr>
                </a:solidFill>
              </a:rPr>
              <a:t>	</a:t>
            </a:r>
            <a:r>
              <a:rPr lang="cs-CZ" sz="2400" dirty="0"/>
              <a:t>elektronicky přes portál Farmáře  </a:t>
            </a:r>
          </a:p>
          <a:p>
            <a:pPr>
              <a:buFont typeface="Wingdings" panose="05000000000000000000" pitchFamily="2" charset="2"/>
              <a:buChar char="Ø"/>
            </a:pPr>
            <a:r>
              <a:rPr lang="cs-CZ" sz="2400" dirty="0">
                <a:solidFill>
                  <a:schemeClr val="accent2"/>
                </a:solidFill>
              </a:rPr>
              <a:t>Minimální výdaje:</a:t>
            </a:r>
            <a:r>
              <a:rPr lang="cs-CZ" sz="2400" dirty="0"/>
              <a:t>				100 000Kč</a:t>
            </a:r>
          </a:p>
          <a:p>
            <a:pPr>
              <a:buFont typeface="Wingdings" panose="05000000000000000000" pitchFamily="2" charset="2"/>
              <a:buChar char="Ø"/>
            </a:pPr>
            <a:r>
              <a:rPr lang="cs-CZ" sz="2400" dirty="0">
                <a:solidFill>
                  <a:schemeClr val="accent2"/>
                </a:solidFill>
              </a:rPr>
              <a:t>Maximální výdaje:	</a:t>
            </a:r>
            <a:r>
              <a:rPr lang="cs-CZ" sz="2400" dirty="0"/>
              <a:t>			1 600 000 Kč</a:t>
            </a:r>
          </a:p>
          <a:p>
            <a:pPr>
              <a:buFont typeface="Wingdings" panose="05000000000000000000" pitchFamily="2" charset="2"/>
              <a:buChar char="Ø"/>
            </a:pPr>
            <a:r>
              <a:rPr lang="cs-CZ" sz="2400" dirty="0">
                <a:solidFill>
                  <a:schemeClr val="accent2"/>
                </a:solidFill>
              </a:rPr>
              <a:t>Místo realizace projektu:</a:t>
            </a:r>
            <a:r>
              <a:rPr lang="cs-CZ" sz="2400" dirty="0"/>
              <a:t>			celé území MAS (vymezené ve schválené SCLLD)</a:t>
            </a:r>
          </a:p>
          <a:p>
            <a:endParaRPr lang="cs-CZ" sz="2400" dirty="0"/>
          </a:p>
          <a:p>
            <a:pPr>
              <a:buFont typeface="Wingdings" panose="05000000000000000000" pitchFamily="2" charset="2"/>
              <a:buChar char="Ø"/>
            </a:pPr>
            <a:r>
              <a:rPr lang="cs-CZ" sz="2400" dirty="0">
                <a:solidFill>
                  <a:schemeClr val="accent2"/>
                </a:solidFill>
              </a:rPr>
              <a:t>Do území MAS spadají následující obce:</a:t>
            </a:r>
            <a:r>
              <a:rPr lang="cs-CZ" sz="2400" kern="0" dirty="0">
                <a:solidFill>
                  <a:schemeClr val="accent2"/>
                </a:solidFill>
                <a:latin typeface="Arial" panose="020B0604020202020204" pitchFamily="34" charset="0"/>
                <a:ea typeface="Times New Roman" panose="02020603050405020304" pitchFamily="18" charset="0"/>
                <a:cs typeface="Times New Roman" panose="02020603050405020304" pitchFamily="18" charset="0"/>
              </a:rPr>
              <a:t> </a:t>
            </a:r>
          </a:p>
          <a:p>
            <a:pPr>
              <a:buFont typeface="Wingdings" panose="05000000000000000000" pitchFamily="2" charset="2"/>
              <a:buChar char="Ø"/>
            </a:pPr>
            <a:r>
              <a:rPr lang="cs-CZ" sz="2200" kern="0" dirty="0">
                <a:ea typeface="Times New Roman" panose="02020603050405020304" pitchFamily="18" charset="0"/>
                <a:cs typeface="Times New Roman" panose="02020603050405020304" pitchFamily="18" charset="0"/>
              </a:rPr>
              <a:t>Baliny, Blízkov, Bory, Březejc, Březí, Březské, Černá, Dobrá Voda, Dolní Heřmanice, Dolní Libochová, Heřmanov, Horní Heřmanice, Horní Libochová, Horní Radslavice, Jabloňov, Jívoví, Kadolec, Kozlov, Křižanov, Křoví, Kundratice, Lavičky, Martinice, Měřín, Milešín, Moravec, Netín, Nová Ves, Nové Sady, Nový Telečkov, Ořechov, Osové, Oslavice, Oslavička, Osová Bítýška, Otín, Pavlínov, Petráveč, Pikárec, Radňoves, Rousměrov, Rozseč, Ruda, Sklené nad Oslavou, Skřinářov, Skryje, Stránecká Zhoř, Sviny, Tasov, Tišnovská Nová Ves, Uhřínov, Újezd u Tišnova, Velká Bíteš, Velké Meziříčí, Vídeň, Vidonín, Vlkov, Vratislávka, Záblatí, Zadní Zhořec, Žďárec.</a:t>
            </a:r>
            <a:endParaRPr lang="cs-CZ" sz="2200" kern="100" dirty="0">
              <a:ea typeface="Calibri" panose="020F0502020204030204" pitchFamily="34" charset="0"/>
              <a:cs typeface="Times New Roman" panose="02020603050405020304" pitchFamily="18" charset="0"/>
            </a:endParaRPr>
          </a:p>
          <a:p>
            <a:pPr marL="0" indent="0">
              <a:buNone/>
            </a:pPr>
            <a:endParaRPr lang="cs-CZ" sz="2400" b="1" dirty="0"/>
          </a:p>
        </p:txBody>
      </p:sp>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8" name="Nadpis 1">
            <a:extLst>
              <a:ext uri="{FF2B5EF4-FFF2-40B4-BE49-F238E27FC236}">
                <a16:creationId xmlns:a16="http://schemas.microsoft.com/office/drawing/2014/main" xmlns="" id="{BD8D6AD0-257F-D015-FC8E-F7AEFC62F6C7}"/>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endParaRPr lang="cs-CZ" sz="1800" b="1" dirty="0">
              <a:solidFill>
                <a:schemeClr val="accent2">
                  <a:lumMod val="50000"/>
                </a:schemeClr>
              </a:solidFill>
            </a:endParaRPr>
          </a:p>
        </p:txBody>
      </p:sp>
    </p:spTree>
    <p:extLst>
      <p:ext uri="{BB962C8B-B14F-4D97-AF65-F5344CB8AC3E}">
        <p14:creationId xmlns:p14="http://schemas.microsoft.com/office/powerpoint/2010/main" val="3009866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rot="10800000" flipV="1">
            <a:off x="369116" y="983879"/>
            <a:ext cx="8844709" cy="557446"/>
          </a:xfrm>
        </p:spPr>
        <p:txBody>
          <a:bodyPr>
            <a:normAutofit/>
          </a:bodyPr>
          <a:lstStyle/>
          <a:p>
            <a:pPr algn="ctr"/>
            <a:r>
              <a:rPr lang="cs-CZ" sz="1600" b="1" dirty="0">
                <a:solidFill>
                  <a:schemeClr val="accent2"/>
                </a:solidFill>
              </a:rPr>
              <a:t>3. Výzva MAS MOST Vysočiny – SZP - 2026</a:t>
            </a:r>
            <a:endParaRPr lang="cs-CZ" sz="1600" b="1" dirty="0">
              <a:solidFill>
                <a:schemeClr val="accent2">
                  <a:lumMod val="50000"/>
                </a:schemeClr>
              </a:solidFill>
            </a:endParaRP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984580719"/>
              </p:ext>
            </p:extLst>
          </p:nvPr>
        </p:nvGraphicFramePr>
        <p:xfrm>
          <a:off x="245068" y="1405215"/>
          <a:ext cx="10335697" cy="5228499"/>
        </p:xfrm>
        <a:graphic>
          <a:graphicData uri="http://schemas.openxmlformats.org/drawingml/2006/table">
            <a:tbl>
              <a:tblPr firstRow="1" bandRow="1">
                <a:tableStyleId>{5C22544A-7EE6-4342-B048-85BDC9FD1C3A}</a:tableStyleId>
              </a:tblPr>
              <a:tblGrid>
                <a:gridCol w="1479018">
                  <a:extLst>
                    <a:ext uri="{9D8B030D-6E8A-4147-A177-3AD203B41FA5}">
                      <a16:colId xmlns:a16="http://schemas.microsoft.com/office/drawing/2014/main" xmlns="" val="20000"/>
                    </a:ext>
                  </a:extLst>
                </a:gridCol>
                <a:gridCol w="1540641">
                  <a:extLst>
                    <a:ext uri="{9D8B030D-6E8A-4147-A177-3AD203B41FA5}">
                      <a16:colId xmlns:a16="http://schemas.microsoft.com/office/drawing/2014/main" xmlns="" val="20001"/>
                    </a:ext>
                  </a:extLst>
                </a:gridCol>
                <a:gridCol w="2861192">
                  <a:extLst>
                    <a:ext uri="{9D8B030D-6E8A-4147-A177-3AD203B41FA5}">
                      <a16:colId xmlns:a16="http://schemas.microsoft.com/office/drawing/2014/main" xmlns="" val="20002"/>
                    </a:ext>
                  </a:extLst>
                </a:gridCol>
                <a:gridCol w="1655088">
                  <a:extLst>
                    <a:ext uri="{9D8B030D-6E8A-4147-A177-3AD203B41FA5}">
                      <a16:colId xmlns:a16="http://schemas.microsoft.com/office/drawing/2014/main" xmlns="" val="20003"/>
                    </a:ext>
                  </a:extLst>
                </a:gridCol>
                <a:gridCol w="1390408">
                  <a:extLst>
                    <a:ext uri="{9D8B030D-6E8A-4147-A177-3AD203B41FA5}">
                      <a16:colId xmlns:a16="http://schemas.microsoft.com/office/drawing/2014/main" xmlns="" val="20004"/>
                    </a:ext>
                  </a:extLst>
                </a:gridCol>
                <a:gridCol w="1409350">
                  <a:extLst>
                    <a:ext uri="{9D8B030D-6E8A-4147-A177-3AD203B41FA5}">
                      <a16:colId xmlns:a16="http://schemas.microsoft.com/office/drawing/2014/main" xmlns="" val="20005"/>
                    </a:ext>
                  </a:extLst>
                </a:gridCol>
              </a:tblGrid>
              <a:tr h="667173">
                <a:tc>
                  <a:txBody>
                    <a:bodyPr/>
                    <a:lstStyle/>
                    <a:p>
                      <a:pPr algn="ctr"/>
                      <a:r>
                        <a:rPr lang="cs-CZ" sz="1400" dirty="0">
                          <a:solidFill>
                            <a:schemeClr val="accent3">
                              <a:lumMod val="50000"/>
                            </a:schemeClr>
                          </a:solidFill>
                        </a:rPr>
                        <a:t>Číslo a název Fiche dle SZP</a:t>
                      </a:r>
                    </a:p>
                  </a:txBody>
                  <a:tcPr/>
                </a:tc>
                <a:tc>
                  <a:txBody>
                    <a:bodyPr/>
                    <a:lstStyle/>
                    <a:p>
                      <a:pPr algn="ctr"/>
                      <a:r>
                        <a:rPr lang="cs-CZ" sz="1400" dirty="0">
                          <a:solidFill>
                            <a:schemeClr val="accent3">
                              <a:lumMod val="50000"/>
                            </a:schemeClr>
                          </a:solidFill>
                        </a:rPr>
                        <a:t>Název Fiche dle MAS</a:t>
                      </a:r>
                    </a:p>
                  </a:txBody>
                  <a:tcPr/>
                </a:tc>
                <a:tc>
                  <a:txBody>
                    <a:bodyPr/>
                    <a:lstStyle/>
                    <a:p>
                      <a:pPr algn="ctr"/>
                      <a:r>
                        <a:rPr lang="cs-CZ" sz="1400" dirty="0">
                          <a:solidFill>
                            <a:schemeClr val="accent3">
                              <a:lumMod val="50000"/>
                            </a:schemeClr>
                          </a:solidFill>
                        </a:rPr>
                        <a:t>Oblasti podpory</a:t>
                      </a:r>
                    </a:p>
                  </a:txBody>
                  <a:tcPr/>
                </a:tc>
                <a:tc>
                  <a:txBody>
                    <a:bodyPr/>
                    <a:lstStyle/>
                    <a:p>
                      <a:pPr algn="ctr"/>
                      <a:r>
                        <a:rPr lang="cs-CZ" sz="1400" dirty="0">
                          <a:solidFill>
                            <a:schemeClr val="accent3">
                              <a:lumMod val="50000"/>
                            </a:schemeClr>
                          </a:solidFill>
                        </a:rPr>
                        <a:t>Definice žadatele/ příjemce dotace</a:t>
                      </a:r>
                    </a:p>
                  </a:txBody>
                  <a:tcPr/>
                </a:tc>
                <a:tc>
                  <a:txBody>
                    <a:bodyPr/>
                    <a:lstStyle/>
                    <a:p>
                      <a:pPr algn="ctr"/>
                      <a:r>
                        <a:rPr lang="cs-CZ" sz="1400" dirty="0">
                          <a:solidFill>
                            <a:schemeClr val="accent3">
                              <a:lumMod val="50000"/>
                            </a:schemeClr>
                          </a:solidFill>
                        </a:rPr>
                        <a:t>Alokace výzvy (dotace)</a:t>
                      </a:r>
                    </a:p>
                  </a:txBody>
                  <a:tcPr/>
                </a:tc>
                <a:tc>
                  <a:txBody>
                    <a:bodyPr/>
                    <a:lstStyle/>
                    <a:p>
                      <a:pPr algn="ctr"/>
                      <a:r>
                        <a:rPr lang="cs-CZ" sz="1200" dirty="0">
                          <a:solidFill>
                            <a:schemeClr val="accent3">
                              <a:lumMod val="50000"/>
                            </a:schemeClr>
                          </a:solidFill>
                        </a:rPr>
                        <a:t>Míra spolufinancování (dotace)</a:t>
                      </a:r>
                    </a:p>
                  </a:txBody>
                  <a:tcPr/>
                </a:tc>
                <a:extLst>
                  <a:ext uri="{0D108BD9-81ED-4DB2-BD59-A6C34878D82A}">
                    <a16:rowId xmlns:a16="http://schemas.microsoft.com/office/drawing/2014/main" xmlns="" val="10000"/>
                  </a:ext>
                </a:extLst>
              </a:tr>
              <a:tr h="962051">
                <a:tc>
                  <a:txBody>
                    <a:bodyPr/>
                    <a:lstStyle/>
                    <a:p>
                      <a:pPr algn="l"/>
                      <a:endParaRPr lang="cs-CZ" sz="1050" b="1" dirty="0">
                        <a:solidFill>
                          <a:schemeClr val="tx1">
                            <a:lumMod val="65000"/>
                            <a:lumOff val="35000"/>
                          </a:schemeClr>
                        </a:solidFill>
                      </a:endParaRPr>
                    </a:p>
                    <a:p>
                      <a:pPr algn="l"/>
                      <a:r>
                        <a:rPr lang="cs-CZ" sz="1050" b="1" dirty="0">
                          <a:solidFill>
                            <a:schemeClr val="tx1">
                              <a:lumMod val="65000"/>
                              <a:lumOff val="35000"/>
                            </a:schemeClr>
                          </a:solidFill>
                        </a:rPr>
                        <a:t>Fiche 4</a:t>
                      </a:r>
                    </a:p>
                    <a:p>
                      <a:pPr algn="l"/>
                      <a:r>
                        <a:rPr lang="cs-CZ" sz="1050" dirty="0">
                          <a:solidFill>
                            <a:schemeClr val="tx1">
                              <a:lumMod val="65000"/>
                              <a:lumOff val="35000"/>
                            </a:schemeClr>
                          </a:solidFill>
                        </a:rPr>
                        <a:t>Podnikání malých a středních podniku</a:t>
                      </a:r>
                    </a:p>
                  </a:txBody>
                  <a:tcPr/>
                </a:tc>
                <a:tc>
                  <a:txBody>
                    <a:bodyPr/>
                    <a:lstStyle/>
                    <a:p>
                      <a:pPr algn="ctr"/>
                      <a:endParaRPr lang="cs-CZ" sz="1050" dirty="0">
                        <a:solidFill>
                          <a:schemeClr val="tx1">
                            <a:lumMod val="65000"/>
                            <a:lumOff val="35000"/>
                          </a:schemeClr>
                        </a:solidFill>
                      </a:endParaRPr>
                    </a:p>
                    <a:p>
                      <a:pPr algn="ctr"/>
                      <a:r>
                        <a:rPr lang="cs-CZ" sz="1050" dirty="0">
                          <a:solidFill>
                            <a:schemeClr val="tx1">
                              <a:lumMod val="65000"/>
                              <a:lumOff val="35000"/>
                            </a:schemeClr>
                          </a:solidFill>
                        </a:rPr>
                        <a:t>Podnikání malých a středních podniků</a:t>
                      </a:r>
                    </a:p>
                  </a:txBody>
                  <a:tcPr/>
                </a:tc>
                <a:tc>
                  <a:txBody>
                    <a:bodyPr/>
                    <a:lstStyle/>
                    <a:p>
                      <a:pPr algn="l"/>
                      <a:r>
                        <a:rPr lang="cs-CZ" sz="1050" dirty="0">
                          <a:solidFill>
                            <a:schemeClr val="tx1">
                              <a:lumMod val="65000"/>
                              <a:lumOff val="35000"/>
                            </a:schemeClr>
                          </a:solidFill>
                        </a:rPr>
                        <a:t>a) Zemědělské podnikání</a:t>
                      </a:r>
                    </a:p>
                    <a:p>
                      <a:pPr algn="l"/>
                      <a:r>
                        <a:rPr lang="cs-CZ" sz="1050" dirty="0">
                          <a:solidFill>
                            <a:schemeClr val="tx1">
                              <a:lumMod val="65000"/>
                              <a:lumOff val="35000"/>
                            </a:schemeClr>
                          </a:solidFill>
                        </a:rPr>
                        <a:t>b) Zpracování a uvádění na trh produktů</a:t>
                      </a:r>
                    </a:p>
                    <a:p>
                      <a:pPr algn="l"/>
                      <a:r>
                        <a:rPr lang="cs-CZ" sz="1050" dirty="0">
                          <a:solidFill>
                            <a:schemeClr val="tx1">
                              <a:lumMod val="65000"/>
                              <a:lumOff val="35000"/>
                            </a:schemeClr>
                          </a:solidFill>
                        </a:rPr>
                        <a:t>c) Lesnické podnikání</a:t>
                      </a:r>
                    </a:p>
                    <a:p>
                      <a:pPr algn="l"/>
                      <a:r>
                        <a:rPr lang="cs-CZ" sz="1050" dirty="0">
                          <a:solidFill>
                            <a:schemeClr val="tx1">
                              <a:lumMod val="65000"/>
                              <a:lumOff val="35000"/>
                            </a:schemeClr>
                          </a:solidFill>
                        </a:rPr>
                        <a:t>d) Nezemědělské podnikání</a:t>
                      </a:r>
                    </a:p>
                  </a:txBody>
                  <a:tcPr/>
                </a:tc>
                <a:tc>
                  <a:txBody>
                    <a:bodyPr/>
                    <a:lstStyle/>
                    <a:p>
                      <a:pPr algn="ctr"/>
                      <a:r>
                        <a:rPr lang="cs-CZ" sz="1050" dirty="0">
                          <a:solidFill>
                            <a:schemeClr val="tx1">
                              <a:lumMod val="65000"/>
                              <a:lumOff val="35000"/>
                            </a:schemeClr>
                          </a:solidFill>
                        </a:rPr>
                        <a:t>Podnikatelské subjekty splňující definici malého a středního podniku</a:t>
                      </a:r>
                    </a:p>
                  </a:txBody>
                  <a:tcPr/>
                </a:tc>
                <a:tc>
                  <a:txBody>
                    <a:bodyPr/>
                    <a:lstStyle/>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r>
                        <a:rPr lang="cs-CZ" sz="1050" dirty="0">
                          <a:solidFill>
                            <a:schemeClr val="tx1">
                              <a:lumMod val="65000"/>
                              <a:lumOff val="35000"/>
                            </a:schemeClr>
                          </a:solidFill>
                        </a:rPr>
                        <a:t>8</a:t>
                      </a:r>
                      <a:r>
                        <a:rPr lang="cs-CZ" sz="1050" baseline="0" dirty="0">
                          <a:solidFill>
                            <a:schemeClr val="tx1">
                              <a:lumMod val="65000"/>
                              <a:lumOff val="35000"/>
                            </a:schemeClr>
                          </a:solidFill>
                        </a:rPr>
                        <a:t> 557 742 Kč</a:t>
                      </a:r>
                      <a:endParaRPr lang="cs-CZ" sz="1050" dirty="0">
                        <a:solidFill>
                          <a:schemeClr val="tx1">
                            <a:lumMod val="65000"/>
                            <a:lumOff val="35000"/>
                          </a:schemeClr>
                        </a:solidFill>
                      </a:endParaRPr>
                    </a:p>
                  </a:txBody>
                  <a:tcPr/>
                </a:tc>
                <a:tc>
                  <a:txBody>
                    <a:bodyPr/>
                    <a:lstStyle/>
                    <a:p>
                      <a:pPr algn="ctr"/>
                      <a:r>
                        <a:rPr lang="cs-CZ" dirty="0">
                          <a:solidFill>
                            <a:schemeClr val="tx1">
                              <a:lumMod val="65000"/>
                              <a:lumOff val="35000"/>
                            </a:schemeClr>
                          </a:solidFill>
                        </a:rPr>
                        <a:t> </a:t>
                      </a:r>
                    </a:p>
                    <a:p>
                      <a:pPr algn="ctr"/>
                      <a:r>
                        <a:rPr lang="cs-CZ" sz="1050" dirty="0">
                          <a:solidFill>
                            <a:schemeClr val="tx1">
                              <a:lumMod val="65000"/>
                              <a:lumOff val="35000"/>
                            </a:schemeClr>
                          </a:solidFill>
                        </a:rPr>
                        <a:t>50 %</a:t>
                      </a:r>
                    </a:p>
                  </a:txBody>
                  <a:tcPr/>
                </a:tc>
                <a:extLst>
                  <a:ext uri="{0D108BD9-81ED-4DB2-BD59-A6C34878D82A}">
                    <a16:rowId xmlns:a16="http://schemas.microsoft.com/office/drawing/2014/main" xmlns="" val="10001"/>
                  </a:ext>
                </a:extLst>
              </a:tr>
              <a:tr h="1834725">
                <a:tc>
                  <a:txBody>
                    <a:bodyPr/>
                    <a:lstStyle/>
                    <a:p>
                      <a:pPr algn="l"/>
                      <a:endParaRPr lang="cs-CZ" sz="1050" b="1" dirty="0">
                        <a:solidFill>
                          <a:schemeClr val="tx1">
                            <a:lumMod val="65000"/>
                            <a:lumOff val="35000"/>
                          </a:schemeClr>
                        </a:solidFill>
                      </a:endParaRPr>
                    </a:p>
                    <a:p>
                      <a:pPr algn="l"/>
                      <a:endParaRPr lang="cs-CZ" sz="1050" b="1" dirty="0">
                        <a:solidFill>
                          <a:schemeClr val="tx1">
                            <a:lumMod val="65000"/>
                            <a:lumOff val="35000"/>
                          </a:schemeClr>
                        </a:solidFill>
                      </a:endParaRPr>
                    </a:p>
                    <a:p>
                      <a:pPr algn="l"/>
                      <a:endParaRPr lang="cs-CZ" sz="1050" b="1" dirty="0">
                        <a:solidFill>
                          <a:schemeClr val="tx1">
                            <a:lumMod val="65000"/>
                            <a:lumOff val="35000"/>
                          </a:schemeClr>
                        </a:solidFill>
                      </a:endParaRPr>
                    </a:p>
                    <a:p>
                      <a:pPr algn="l"/>
                      <a:endParaRPr lang="cs-CZ" sz="1050" b="1" dirty="0">
                        <a:solidFill>
                          <a:schemeClr val="tx1">
                            <a:lumMod val="65000"/>
                            <a:lumOff val="35000"/>
                          </a:schemeClr>
                        </a:solidFill>
                      </a:endParaRPr>
                    </a:p>
                    <a:p>
                      <a:pPr algn="l"/>
                      <a:r>
                        <a:rPr lang="cs-CZ" sz="1050" b="1" dirty="0">
                          <a:solidFill>
                            <a:schemeClr val="tx1">
                              <a:lumMod val="65000"/>
                              <a:lumOff val="35000"/>
                            </a:schemeClr>
                          </a:solidFill>
                        </a:rPr>
                        <a:t>Fiche 5</a:t>
                      </a:r>
                    </a:p>
                    <a:p>
                      <a:pPr algn="l"/>
                      <a:r>
                        <a:rPr lang="cs-CZ" sz="1050" dirty="0">
                          <a:solidFill>
                            <a:schemeClr val="tx1">
                              <a:lumMod val="65000"/>
                              <a:lumOff val="35000"/>
                            </a:schemeClr>
                          </a:solidFill>
                        </a:rPr>
                        <a:t>Základní služby a obnova obcí</a:t>
                      </a:r>
                    </a:p>
                  </a:txBody>
                  <a:tcPr/>
                </a:tc>
                <a:tc>
                  <a:txBody>
                    <a:bodyPr/>
                    <a:lstStyle/>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r>
                        <a:rPr lang="cs-CZ" sz="1050" dirty="0">
                          <a:solidFill>
                            <a:schemeClr val="tx1">
                              <a:lumMod val="65000"/>
                              <a:lumOff val="35000"/>
                            </a:schemeClr>
                          </a:solidFill>
                        </a:rPr>
                        <a:t>Základní služby a obnova obcí</a:t>
                      </a:r>
                    </a:p>
                  </a:txBody>
                  <a:tcPr/>
                </a:tc>
                <a:tc>
                  <a:txBody>
                    <a:bodyPr/>
                    <a:lstStyle/>
                    <a:p>
                      <a:pPr algn="l"/>
                      <a:r>
                        <a:rPr lang="cs-CZ" sz="1050" dirty="0">
                          <a:solidFill>
                            <a:schemeClr val="tx1">
                              <a:lumMod val="65000"/>
                              <a:lumOff val="35000"/>
                            </a:schemeClr>
                          </a:solidFill>
                        </a:rPr>
                        <a:t>a) Kulturní,</a:t>
                      </a:r>
                      <a:r>
                        <a:rPr lang="cs-CZ" sz="1050" baseline="0" dirty="0">
                          <a:solidFill>
                            <a:schemeClr val="tx1">
                              <a:lumMod val="65000"/>
                              <a:lumOff val="35000"/>
                            </a:schemeClr>
                          </a:solidFill>
                        </a:rPr>
                        <a:t> spolková a společenská zařízení, včetně komunitních center, center vzdělávání a knihoven</a:t>
                      </a:r>
                    </a:p>
                    <a:p>
                      <a:pPr algn="l"/>
                      <a:r>
                        <a:rPr lang="cs-CZ" sz="1050" dirty="0">
                          <a:solidFill>
                            <a:schemeClr val="tx1">
                              <a:lumMod val="65000"/>
                              <a:lumOff val="35000"/>
                            </a:schemeClr>
                          </a:solidFill>
                        </a:rPr>
                        <a:t>b) Drobná infrastruktura a základní služby   (zastávky, veřejné dopravy, hřbitovy, dětská hřiště a sportoviště, prostory pro separaci odpadků, komunální technika včetně zázemí)</a:t>
                      </a:r>
                    </a:p>
                    <a:p>
                      <a:pPr algn="l"/>
                      <a:r>
                        <a:rPr lang="cs-CZ" sz="1050" dirty="0">
                          <a:solidFill>
                            <a:schemeClr val="tx1">
                              <a:lumMod val="65000"/>
                              <a:lumOff val="35000"/>
                            </a:schemeClr>
                          </a:solidFill>
                        </a:rPr>
                        <a:t>c) Drobné</a:t>
                      </a:r>
                      <a:r>
                        <a:rPr lang="cs-CZ" sz="1050" baseline="0" dirty="0">
                          <a:solidFill>
                            <a:schemeClr val="tx1">
                              <a:lumMod val="65000"/>
                              <a:lumOff val="35000"/>
                            </a:schemeClr>
                          </a:solidFill>
                        </a:rPr>
                        <a:t> památky místního významu</a:t>
                      </a:r>
                    </a:p>
                    <a:p>
                      <a:pPr algn="l"/>
                      <a:r>
                        <a:rPr lang="cs-CZ" sz="1050" baseline="0" dirty="0">
                          <a:solidFill>
                            <a:schemeClr val="tx1">
                              <a:lumMod val="65000"/>
                              <a:lumOff val="35000"/>
                            </a:schemeClr>
                          </a:solidFill>
                        </a:rPr>
                        <a:t>d) Školská zařízení (zařízení školního stravování, školní sportoviště/tělocvičny a venkovní prostory)</a:t>
                      </a:r>
                      <a:endParaRPr lang="cs-CZ" sz="1050" dirty="0">
                        <a:solidFill>
                          <a:schemeClr val="tx1">
                            <a:lumMod val="65000"/>
                            <a:lumOff val="35000"/>
                          </a:schemeClr>
                        </a:solidFill>
                      </a:endParaRPr>
                    </a:p>
                  </a:txBody>
                  <a:tcPr/>
                </a:tc>
                <a:tc>
                  <a:txBody>
                    <a:bodyPr/>
                    <a:lstStyle/>
                    <a:p>
                      <a:pPr algn="ctr"/>
                      <a:r>
                        <a:rPr lang="cs-CZ" sz="1050" dirty="0">
                          <a:solidFill>
                            <a:schemeClr val="tx1">
                              <a:lumMod val="65000"/>
                              <a:lumOff val="35000"/>
                            </a:schemeClr>
                          </a:solidFill>
                        </a:rPr>
                        <a:t>Obce, svazky obcí, jejich příspěvkové organizace a nestátní neziskové organizace</a:t>
                      </a:r>
                    </a:p>
                  </a:txBody>
                  <a:tcPr/>
                </a:tc>
                <a:tc>
                  <a:txBody>
                    <a:bodyPr/>
                    <a:lstStyle/>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r>
                        <a:rPr lang="cs-CZ" sz="1050" dirty="0">
                          <a:solidFill>
                            <a:schemeClr val="tx1">
                              <a:lumMod val="65000"/>
                              <a:lumOff val="35000"/>
                            </a:schemeClr>
                          </a:solidFill>
                        </a:rPr>
                        <a:t>3 000 000 Kč</a:t>
                      </a:r>
                    </a:p>
                  </a:txBody>
                  <a:tcPr/>
                </a:tc>
                <a:tc>
                  <a:txBody>
                    <a:bodyPr/>
                    <a:lstStyle/>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r>
                        <a:rPr lang="cs-CZ" sz="1050" dirty="0">
                          <a:solidFill>
                            <a:schemeClr val="tx1">
                              <a:lumMod val="65000"/>
                              <a:lumOff val="35000"/>
                            </a:schemeClr>
                          </a:solidFill>
                        </a:rPr>
                        <a:t>70 %</a:t>
                      </a:r>
                    </a:p>
                  </a:txBody>
                  <a:tcPr/>
                </a:tc>
                <a:extLst>
                  <a:ext uri="{0D108BD9-81ED-4DB2-BD59-A6C34878D82A}">
                    <a16:rowId xmlns:a16="http://schemas.microsoft.com/office/drawing/2014/main" xmlns="" val="10002"/>
                  </a:ext>
                </a:extLst>
              </a:tr>
              <a:tr h="1523248">
                <a:tc>
                  <a:txBody>
                    <a:bodyPr/>
                    <a:lstStyle/>
                    <a:p>
                      <a:pPr algn="l"/>
                      <a:endParaRPr lang="cs-CZ" sz="1050" b="1" dirty="0">
                        <a:solidFill>
                          <a:schemeClr val="tx1">
                            <a:lumMod val="65000"/>
                            <a:lumOff val="35000"/>
                          </a:schemeClr>
                        </a:solidFill>
                      </a:endParaRPr>
                    </a:p>
                    <a:p>
                      <a:pPr algn="l"/>
                      <a:endParaRPr lang="cs-CZ" sz="1050" b="1" dirty="0">
                        <a:solidFill>
                          <a:schemeClr val="tx1">
                            <a:lumMod val="65000"/>
                            <a:lumOff val="35000"/>
                          </a:schemeClr>
                        </a:solidFill>
                      </a:endParaRPr>
                    </a:p>
                    <a:p>
                      <a:pPr algn="l"/>
                      <a:endParaRPr lang="cs-CZ" sz="1050" b="1" dirty="0">
                        <a:solidFill>
                          <a:schemeClr val="tx1">
                            <a:lumMod val="65000"/>
                            <a:lumOff val="35000"/>
                          </a:schemeClr>
                        </a:solidFill>
                      </a:endParaRPr>
                    </a:p>
                    <a:p>
                      <a:pPr algn="l"/>
                      <a:r>
                        <a:rPr lang="cs-CZ" sz="1050" b="1" dirty="0">
                          <a:solidFill>
                            <a:schemeClr val="tx1">
                              <a:lumMod val="65000"/>
                              <a:lumOff val="35000"/>
                            </a:schemeClr>
                          </a:solidFill>
                        </a:rPr>
                        <a:t>Fiche 6</a:t>
                      </a:r>
                      <a:r>
                        <a:rPr lang="cs-CZ" sz="1050" b="1" baseline="0" dirty="0">
                          <a:solidFill>
                            <a:schemeClr val="tx1">
                              <a:lumMod val="65000"/>
                              <a:lumOff val="35000"/>
                            </a:schemeClr>
                          </a:solidFill>
                        </a:rPr>
                        <a:t> </a:t>
                      </a:r>
                      <a:r>
                        <a:rPr lang="cs-CZ" sz="1050" dirty="0">
                          <a:solidFill>
                            <a:schemeClr val="tx1">
                              <a:lumMod val="65000"/>
                              <a:lumOff val="35000"/>
                            </a:schemeClr>
                          </a:solidFill>
                        </a:rPr>
                        <a:t>Neproduktivní infrastruktura v krajině</a:t>
                      </a:r>
                    </a:p>
                  </a:txBody>
                  <a:tcPr/>
                </a:tc>
                <a:tc>
                  <a:txBody>
                    <a:bodyPr/>
                    <a:lstStyle/>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r>
                        <a:rPr lang="cs-CZ" sz="1050" dirty="0">
                          <a:solidFill>
                            <a:schemeClr val="tx1">
                              <a:lumMod val="65000"/>
                              <a:lumOff val="35000"/>
                            </a:schemeClr>
                          </a:solidFill>
                        </a:rPr>
                        <a:t>Neproduktivní infrastruktura v krajině</a:t>
                      </a:r>
                    </a:p>
                  </a:txBody>
                  <a:tcPr/>
                </a:tc>
                <a:tc>
                  <a:txBody>
                    <a:bodyPr/>
                    <a:lstStyle/>
                    <a:p>
                      <a:pPr marL="228600" indent="-228600" algn="l">
                        <a:buAutoNum type="alphaLcParenR"/>
                      </a:pPr>
                      <a:r>
                        <a:rPr lang="cs-CZ" sz="1050" dirty="0">
                          <a:solidFill>
                            <a:schemeClr val="tx1">
                              <a:lumMod val="65000"/>
                              <a:lumOff val="35000"/>
                            </a:schemeClr>
                          </a:solidFill>
                        </a:rPr>
                        <a:t>Neproduktivní infrastruktura v krajině</a:t>
                      </a:r>
                    </a:p>
                    <a:p>
                      <a:pPr marL="228600" indent="-228600" algn="l">
                        <a:buAutoNum type="alphaLcParenR"/>
                      </a:pPr>
                      <a:r>
                        <a:rPr lang="cs-CZ" sz="1050" dirty="0">
                          <a:solidFill>
                            <a:schemeClr val="tx1">
                              <a:lumMod val="65000"/>
                              <a:lumOff val="35000"/>
                            </a:schemeClr>
                          </a:solidFill>
                        </a:rPr>
                        <a:t>Lesní a polní cesty</a:t>
                      </a:r>
                    </a:p>
                    <a:p>
                      <a:pPr marL="228600" indent="-228600" algn="l">
                        <a:buAutoNum type="alphaLcParenR"/>
                      </a:pPr>
                      <a:r>
                        <a:rPr lang="cs-CZ" sz="1050" dirty="0">
                          <a:solidFill>
                            <a:schemeClr val="tx1">
                              <a:lumMod val="65000"/>
                              <a:lumOff val="35000"/>
                            </a:schemeClr>
                          </a:solidFill>
                        </a:rPr>
                        <a:t>Prvky územního systému ekologické stability a protierozní opatření</a:t>
                      </a:r>
                    </a:p>
                    <a:p>
                      <a:pPr marL="228600" indent="-228600" algn="l">
                        <a:buAutoNum type="alphaLcParenR"/>
                      </a:pPr>
                      <a:r>
                        <a:rPr lang="cs-CZ" sz="1050" dirty="0">
                          <a:solidFill>
                            <a:schemeClr val="tx1">
                              <a:lumMod val="65000"/>
                              <a:lumOff val="35000"/>
                            </a:schemeClr>
                          </a:solidFill>
                        </a:rPr>
                        <a:t>Stezky v lese i mimo les</a:t>
                      </a:r>
                    </a:p>
                    <a:p>
                      <a:pPr marL="228600" indent="-228600" algn="l">
                        <a:buAutoNum type="alphaLcParenR"/>
                      </a:pPr>
                      <a:r>
                        <a:rPr lang="cs-CZ" sz="1050" dirty="0">
                          <a:solidFill>
                            <a:schemeClr val="tx1">
                              <a:lumMod val="65000"/>
                              <a:lumOff val="35000"/>
                            </a:schemeClr>
                          </a:solidFill>
                        </a:rPr>
                        <a:t>Drobné památky v krajině</a:t>
                      </a:r>
                    </a:p>
                  </a:txBody>
                  <a:tcPr/>
                </a:tc>
                <a:tc>
                  <a:txBody>
                    <a:bodyPr/>
                    <a:lstStyle/>
                    <a:p>
                      <a:pPr algn="ctr"/>
                      <a:r>
                        <a:rPr lang="cs-CZ" sz="1050" dirty="0">
                          <a:solidFill>
                            <a:schemeClr val="tx1">
                              <a:lumMod val="65000"/>
                              <a:lumOff val="35000"/>
                            </a:schemeClr>
                          </a:solidFill>
                        </a:rPr>
                        <a:t>Obce, svazky obcí, jejich příspěvkové organizace, nestátní neziskové organizace, zemědělský podnikatel a držitel lesa</a:t>
                      </a:r>
                    </a:p>
                  </a:txBody>
                  <a:tcPr/>
                </a:tc>
                <a:tc>
                  <a:txBody>
                    <a:bodyPr/>
                    <a:lstStyle/>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r>
                        <a:rPr lang="cs-CZ" sz="1050" dirty="0">
                          <a:solidFill>
                            <a:schemeClr val="tx1">
                              <a:lumMod val="65000"/>
                              <a:lumOff val="35000"/>
                            </a:schemeClr>
                          </a:solidFill>
                        </a:rPr>
                        <a:t>500 000 Kč</a:t>
                      </a:r>
                    </a:p>
                  </a:txBody>
                  <a:tcPr/>
                </a:tc>
                <a:tc>
                  <a:txBody>
                    <a:bodyPr/>
                    <a:lstStyle/>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endParaRPr lang="cs-CZ" sz="1050" dirty="0">
                        <a:solidFill>
                          <a:schemeClr val="tx1">
                            <a:lumMod val="65000"/>
                            <a:lumOff val="35000"/>
                          </a:schemeClr>
                        </a:solidFill>
                      </a:endParaRPr>
                    </a:p>
                    <a:p>
                      <a:pPr algn="ctr"/>
                      <a:r>
                        <a:rPr lang="cs-CZ" sz="1050" dirty="0">
                          <a:solidFill>
                            <a:schemeClr val="tx1">
                              <a:lumMod val="65000"/>
                              <a:lumOff val="35000"/>
                            </a:schemeClr>
                          </a:solidFill>
                        </a:rPr>
                        <a:t>70 %</a:t>
                      </a:r>
                    </a:p>
                  </a:txBody>
                  <a:tcPr/>
                </a:tc>
                <a:extLst>
                  <a:ext uri="{0D108BD9-81ED-4DB2-BD59-A6C34878D82A}">
                    <a16:rowId xmlns:a16="http://schemas.microsoft.com/office/drawing/2014/main" xmlns="" val="10003"/>
                  </a:ext>
                </a:extLst>
              </a:tr>
            </a:tbl>
          </a:graphicData>
        </a:graphic>
      </p:graphicFrame>
      <p:sp>
        <p:nvSpPr>
          <p:cNvPr id="5" name="Obdélník 4">
            <a:extLst>
              <a:ext uri="{FF2B5EF4-FFF2-40B4-BE49-F238E27FC236}">
                <a16:creationId xmlns:a16="http://schemas.microsoft.com/office/drawing/2014/main" xmlns="" id="{8012DD8B-3676-ACCC-2738-535CBE664078}"/>
              </a:ext>
            </a:extLst>
          </p:cNvPr>
          <p:cNvSpPr/>
          <p:nvPr/>
        </p:nvSpPr>
        <p:spPr>
          <a:xfrm>
            <a:off x="245068" y="89058"/>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Tree>
    <p:extLst>
      <p:ext uri="{BB962C8B-B14F-4D97-AF65-F5344CB8AC3E}">
        <p14:creationId xmlns:p14="http://schemas.microsoft.com/office/powerpoint/2010/main" val="781491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714450" y="1984176"/>
            <a:ext cx="9242350" cy="684512"/>
          </a:xfrm>
          <a:solidFill>
            <a:schemeClr val="accent1"/>
          </a:solidFill>
        </p:spPr>
        <p:txBody>
          <a:bodyPr>
            <a:normAutofit/>
          </a:bodyPr>
          <a:lstStyle/>
          <a:p>
            <a:pPr marL="0" indent="0">
              <a:buNone/>
            </a:pPr>
            <a:r>
              <a:rPr lang="cs-CZ" sz="1200" b="1" dirty="0">
                <a:solidFill>
                  <a:schemeClr val="tx1"/>
                </a:solidFill>
              </a:rPr>
              <a:t>Finanční náročnost projektu</a:t>
            </a:r>
            <a:r>
              <a:rPr lang="cs-CZ" sz="1200" dirty="0">
                <a:solidFill>
                  <a:schemeClr val="tx1"/>
                </a:solidFill>
              </a:rPr>
              <a:t>: Body budou přiděleny na základě výše způsobilých výdajů, ze kterých je stanovena dotace. Hodnocení a kontrola se provádí na základě údajů, které žadatel uvedl do Žádosti o dotaci. Změnou projektu nesmí dojít ke snížení přidělených bodů.</a:t>
            </a:r>
          </a:p>
          <a:p>
            <a:pPr marL="0" indent="0">
              <a:buNone/>
            </a:pPr>
            <a:endParaRPr lang="cs-CZ" sz="2400" b="1" dirty="0"/>
          </a:p>
        </p:txBody>
      </p:sp>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1BC1E499-0631-EFD6-6CDD-DE50C4876715}"/>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
        <p:nvSpPr>
          <p:cNvPr id="4" name="TextovéPole 3">
            <a:extLst>
              <a:ext uri="{FF2B5EF4-FFF2-40B4-BE49-F238E27FC236}">
                <a16:creationId xmlns:a16="http://schemas.microsoft.com/office/drawing/2014/main" xmlns="" id="{303482F9-D1EF-1F2E-C593-A0ECCFDB845F}"/>
              </a:ext>
            </a:extLst>
          </p:cNvPr>
          <p:cNvSpPr txBox="1"/>
          <p:nvPr/>
        </p:nvSpPr>
        <p:spPr>
          <a:xfrm>
            <a:off x="2697221" y="1453762"/>
            <a:ext cx="5891752" cy="292388"/>
          </a:xfrm>
          <a:prstGeom prst="rect">
            <a:avLst/>
          </a:prstGeom>
          <a:noFill/>
        </p:spPr>
        <p:txBody>
          <a:bodyPr wrap="square" rtlCol="0">
            <a:spAutoFit/>
          </a:bodyPr>
          <a:lstStyle/>
          <a:p>
            <a:pPr algn="ctr"/>
            <a:r>
              <a:rPr lang="cs-CZ" sz="1300" dirty="0">
                <a:solidFill>
                  <a:schemeClr val="accent3">
                    <a:lumMod val="50000"/>
                  </a:schemeClr>
                </a:solidFill>
              </a:rPr>
              <a:t>Specifické podmínky pro Fichi 4 </a:t>
            </a:r>
          </a:p>
        </p:txBody>
      </p:sp>
      <p:graphicFrame>
        <p:nvGraphicFramePr>
          <p:cNvPr id="10" name="Tabulka 9">
            <a:extLst>
              <a:ext uri="{FF2B5EF4-FFF2-40B4-BE49-F238E27FC236}">
                <a16:creationId xmlns:a16="http://schemas.microsoft.com/office/drawing/2014/main" xmlns="" id="{6B43B393-4C9D-34CB-66D9-161E04948C1D}"/>
              </a:ext>
            </a:extLst>
          </p:cNvPr>
          <p:cNvGraphicFramePr>
            <a:graphicFrameLocks noGrp="1"/>
          </p:cNvGraphicFramePr>
          <p:nvPr>
            <p:extLst>
              <p:ext uri="{D42A27DB-BD31-4B8C-83A1-F6EECF244321}">
                <p14:modId xmlns:p14="http://schemas.microsoft.com/office/powerpoint/2010/main" val="3522139798"/>
              </p:ext>
            </p:extLst>
          </p:nvPr>
        </p:nvGraphicFramePr>
        <p:xfrm>
          <a:off x="714450" y="2668688"/>
          <a:ext cx="9242350" cy="1484347"/>
        </p:xfrm>
        <a:graphic>
          <a:graphicData uri="http://schemas.openxmlformats.org/drawingml/2006/table">
            <a:tbl>
              <a:tblPr firstRow="1" bandRow="1">
                <a:tableStyleId>{69CF1AB2-1976-4502-BF36-3FF5EA218861}</a:tableStyleId>
              </a:tblPr>
              <a:tblGrid>
                <a:gridCol w="326950">
                  <a:extLst>
                    <a:ext uri="{9D8B030D-6E8A-4147-A177-3AD203B41FA5}">
                      <a16:colId xmlns:a16="http://schemas.microsoft.com/office/drawing/2014/main" xmlns="" val="1111399000"/>
                    </a:ext>
                  </a:extLst>
                </a:gridCol>
                <a:gridCol w="8533972">
                  <a:extLst>
                    <a:ext uri="{9D8B030D-6E8A-4147-A177-3AD203B41FA5}">
                      <a16:colId xmlns:a16="http://schemas.microsoft.com/office/drawing/2014/main" xmlns="" val="3852783147"/>
                    </a:ext>
                  </a:extLst>
                </a:gridCol>
                <a:gridCol w="381428">
                  <a:extLst>
                    <a:ext uri="{9D8B030D-6E8A-4147-A177-3AD203B41FA5}">
                      <a16:colId xmlns:a16="http://schemas.microsoft.com/office/drawing/2014/main" xmlns="" val="1821632180"/>
                    </a:ext>
                  </a:extLst>
                </a:gridCol>
              </a:tblGrid>
              <a:tr h="258371">
                <a:tc>
                  <a:txBody>
                    <a:bodyPr/>
                    <a:lstStyle/>
                    <a:p>
                      <a:pPr algn="ctr">
                        <a:lnSpc>
                          <a:spcPct val="100000"/>
                        </a:lnSpc>
                        <a:spcBef>
                          <a:spcPts val="0"/>
                        </a:spcBef>
                      </a:pPr>
                      <a:r>
                        <a:rPr lang="cs-CZ" sz="1000" b="0" dirty="0">
                          <a:solidFill>
                            <a:schemeClr val="tx1">
                              <a:lumMod val="65000"/>
                              <a:lumOff val="35000"/>
                            </a:schemeClr>
                          </a:solidFill>
                        </a:rPr>
                        <a:t>1</a:t>
                      </a:r>
                    </a:p>
                  </a:txBody>
                  <a:tcPr/>
                </a:tc>
                <a:tc>
                  <a:txBody>
                    <a:bodyPr/>
                    <a:lstStyle/>
                    <a:p>
                      <a:pPr>
                        <a:lnSpc>
                          <a:spcPct val="100000"/>
                        </a:lnSpc>
                        <a:spcBef>
                          <a:spcPts val="0"/>
                        </a:spcBef>
                      </a:pPr>
                      <a:r>
                        <a:rPr lang="cs-CZ" sz="1000" b="0" dirty="0">
                          <a:solidFill>
                            <a:schemeClr val="tx1">
                              <a:lumMod val="65000"/>
                              <a:lumOff val="35000"/>
                            </a:schemeClr>
                          </a:solidFill>
                        </a:rPr>
                        <a:t>Výše způsobilých výdajů, ze kterých je stanovena dotace, je menší nebo rovna 300 000 Kč.</a:t>
                      </a:r>
                    </a:p>
                  </a:txBody>
                  <a:tcPr/>
                </a:tc>
                <a:tc>
                  <a:txBody>
                    <a:bodyPr/>
                    <a:lstStyle/>
                    <a:p>
                      <a:pPr algn="ctr">
                        <a:lnSpc>
                          <a:spcPct val="100000"/>
                        </a:lnSpc>
                        <a:spcBef>
                          <a:spcPts val="0"/>
                        </a:spcBef>
                      </a:pPr>
                      <a:r>
                        <a:rPr lang="cs-CZ" sz="1000" b="0" dirty="0">
                          <a:solidFill>
                            <a:schemeClr val="tx1">
                              <a:lumMod val="65000"/>
                              <a:lumOff val="35000"/>
                            </a:schemeClr>
                          </a:solidFill>
                        </a:rPr>
                        <a:t>50</a:t>
                      </a:r>
                    </a:p>
                  </a:txBody>
                  <a:tcPr/>
                </a:tc>
                <a:extLst>
                  <a:ext uri="{0D108BD9-81ED-4DB2-BD59-A6C34878D82A}">
                    <a16:rowId xmlns:a16="http://schemas.microsoft.com/office/drawing/2014/main" xmlns="" val="2789865282"/>
                  </a:ext>
                </a:extLst>
              </a:tr>
              <a:tr h="244158">
                <a:tc>
                  <a:txBody>
                    <a:bodyPr/>
                    <a:lstStyle/>
                    <a:p>
                      <a:pPr algn="ctr">
                        <a:lnSpc>
                          <a:spcPct val="100000"/>
                        </a:lnSpc>
                        <a:spcBef>
                          <a:spcPts val="0"/>
                        </a:spcBef>
                      </a:pPr>
                      <a:r>
                        <a:rPr lang="cs-CZ" sz="1000" dirty="0">
                          <a:solidFill>
                            <a:schemeClr val="tx1">
                              <a:lumMod val="65000"/>
                              <a:lumOff val="35000"/>
                            </a:schemeClr>
                          </a:solidFill>
                        </a:rPr>
                        <a:t>2</a:t>
                      </a:r>
                    </a:p>
                  </a:txBody>
                  <a:tcPr/>
                </a:tc>
                <a:tc>
                  <a:txBody>
                    <a:bodyPr/>
                    <a:lstStyle/>
                    <a:p>
                      <a:pPr>
                        <a:lnSpc>
                          <a:spcPct val="100000"/>
                        </a:lnSpc>
                        <a:spcBef>
                          <a:spcPts val="0"/>
                        </a:spcBef>
                      </a:pPr>
                      <a:r>
                        <a:rPr lang="pl-PL" sz="1000" dirty="0">
                          <a:solidFill>
                            <a:schemeClr val="tx1">
                              <a:lumMod val="65000"/>
                              <a:lumOff val="35000"/>
                            </a:schemeClr>
                          </a:solidFill>
                        </a:rPr>
                        <a:t>Výše způsobilých výdajů, ze kterých je stanovena dotace, je od 300 001 do 500 000 Kč (včetně).</a:t>
                      </a:r>
                      <a:endParaRPr lang="cs-CZ" sz="1000" dirty="0">
                        <a:solidFill>
                          <a:schemeClr val="tx1">
                            <a:lumMod val="65000"/>
                            <a:lumOff val="35000"/>
                          </a:schemeClr>
                        </a:solidFill>
                      </a:endParaRPr>
                    </a:p>
                  </a:txBody>
                  <a:tcPr/>
                </a:tc>
                <a:tc>
                  <a:txBody>
                    <a:bodyPr/>
                    <a:lstStyle/>
                    <a:p>
                      <a:pPr algn="ctr">
                        <a:lnSpc>
                          <a:spcPct val="100000"/>
                        </a:lnSpc>
                        <a:spcBef>
                          <a:spcPts val="0"/>
                        </a:spcBef>
                      </a:pPr>
                      <a:r>
                        <a:rPr lang="cs-CZ" sz="1000" dirty="0">
                          <a:solidFill>
                            <a:schemeClr val="tx1">
                              <a:lumMod val="65000"/>
                              <a:lumOff val="35000"/>
                            </a:schemeClr>
                          </a:solidFill>
                        </a:rPr>
                        <a:t>40</a:t>
                      </a:r>
                    </a:p>
                  </a:txBody>
                  <a:tcPr/>
                </a:tc>
                <a:extLst>
                  <a:ext uri="{0D108BD9-81ED-4DB2-BD59-A6C34878D82A}">
                    <a16:rowId xmlns:a16="http://schemas.microsoft.com/office/drawing/2014/main" xmlns="" val="2262271123"/>
                  </a:ext>
                </a:extLst>
              </a:tr>
              <a:tr h="232534">
                <a:tc>
                  <a:txBody>
                    <a:bodyPr/>
                    <a:lstStyle/>
                    <a:p>
                      <a:pPr algn="ctr">
                        <a:lnSpc>
                          <a:spcPct val="100000"/>
                        </a:lnSpc>
                        <a:spcBef>
                          <a:spcPts val="0"/>
                        </a:spcBef>
                      </a:pPr>
                      <a:r>
                        <a:rPr lang="cs-CZ" sz="1000" dirty="0">
                          <a:solidFill>
                            <a:schemeClr val="tx1">
                              <a:lumMod val="65000"/>
                              <a:lumOff val="35000"/>
                            </a:schemeClr>
                          </a:solidFill>
                        </a:rPr>
                        <a:t>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pl-PL" sz="1000" dirty="0">
                          <a:solidFill>
                            <a:schemeClr val="tx1">
                              <a:lumMod val="65000"/>
                              <a:lumOff val="35000"/>
                            </a:schemeClr>
                          </a:solidFill>
                        </a:rPr>
                        <a:t>Výše způsobilých výdajů, ze kterých je stanovena dotace, je od 500 001 do 800 000 Kč (včetně).</a:t>
                      </a:r>
                      <a:endParaRPr lang="cs-CZ" sz="1000" dirty="0">
                        <a:solidFill>
                          <a:schemeClr val="tx1">
                            <a:lumMod val="65000"/>
                            <a:lumOff val="35000"/>
                          </a:schemeClr>
                        </a:solidFill>
                      </a:endParaRPr>
                    </a:p>
                  </a:txBody>
                  <a:tcPr/>
                </a:tc>
                <a:tc>
                  <a:txBody>
                    <a:bodyPr/>
                    <a:lstStyle/>
                    <a:p>
                      <a:pPr algn="ctr">
                        <a:lnSpc>
                          <a:spcPct val="100000"/>
                        </a:lnSpc>
                        <a:spcBef>
                          <a:spcPts val="0"/>
                        </a:spcBef>
                      </a:pPr>
                      <a:r>
                        <a:rPr lang="cs-CZ" sz="1000" dirty="0">
                          <a:solidFill>
                            <a:schemeClr val="tx1">
                              <a:lumMod val="65000"/>
                              <a:lumOff val="35000"/>
                            </a:schemeClr>
                          </a:solidFill>
                        </a:rPr>
                        <a:t>30</a:t>
                      </a:r>
                    </a:p>
                  </a:txBody>
                  <a:tcPr/>
                </a:tc>
                <a:extLst>
                  <a:ext uri="{0D108BD9-81ED-4DB2-BD59-A6C34878D82A}">
                    <a16:rowId xmlns:a16="http://schemas.microsoft.com/office/drawing/2014/main" xmlns="" val="561133742"/>
                  </a:ext>
                </a:extLst>
              </a:tr>
              <a:tr h="241903">
                <a:tc>
                  <a:txBody>
                    <a:bodyPr/>
                    <a:lstStyle/>
                    <a:p>
                      <a:pPr algn="ctr">
                        <a:lnSpc>
                          <a:spcPct val="100000"/>
                        </a:lnSpc>
                        <a:spcBef>
                          <a:spcPts val="0"/>
                        </a:spcBef>
                      </a:pPr>
                      <a:r>
                        <a:rPr lang="cs-CZ" sz="1000" dirty="0">
                          <a:solidFill>
                            <a:schemeClr val="tx1">
                              <a:lumMod val="65000"/>
                              <a:lumOff val="35000"/>
                            </a:schemeClr>
                          </a:solidFill>
                        </a:rPr>
                        <a:t>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pl-PL" sz="1000" dirty="0">
                          <a:solidFill>
                            <a:schemeClr val="tx1">
                              <a:lumMod val="65000"/>
                              <a:lumOff val="35000"/>
                            </a:schemeClr>
                          </a:solidFill>
                        </a:rPr>
                        <a:t>Výše způsobilých výdajů, ze kterých je stanovena dotace, je od 800 001 do 1 000 000 Kč (včetně).</a:t>
                      </a:r>
                      <a:endParaRPr lang="cs-CZ" sz="1000" dirty="0">
                        <a:solidFill>
                          <a:schemeClr val="tx1">
                            <a:lumMod val="65000"/>
                            <a:lumOff val="35000"/>
                          </a:schemeClr>
                        </a:solidFill>
                      </a:endParaRPr>
                    </a:p>
                  </a:txBody>
                  <a:tcPr/>
                </a:tc>
                <a:tc>
                  <a:txBody>
                    <a:bodyPr/>
                    <a:lstStyle/>
                    <a:p>
                      <a:pPr algn="ctr">
                        <a:lnSpc>
                          <a:spcPct val="100000"/>
                        </a:lnSpc>
                        <a:spcBef>
                          <a:spcPts val="0"/>
                        </a:spcBef>
                      </a:pPr>
                      <a:r>
                        <a:rPr lang="cs-CZ" sz="1000" dirty="0">
                          <a:solidFill>
                            <a:schemeClr val="tx1">
                              <a:lumMod val="65000"/>
                              <a:lumOff val="35000"/>
                            </a:schemeClr>
                          </a:solidFill>
                        </a:rPr>
                        <a:t>20</a:t>
                      </a:r>
                    </a:p>
                  </a:txBody>
                  <a:tcPr/>
                </a:tc>
                <a:extLst>
                  <a:ext uri="{0D108BD9-81ED-4DB2-BD59-A6C34878D82A}">
                    <a16:rowId xmlns:a16="http://schemas.microsoft.com/office/drawing/2014/main" xmlns="" val="3123412563"/>
                  </a:ext>
                </a:extLst>
              </a:tr>
              <a:tr h="250298">
                <a:tc>
                  <a:txBody>
                    <a:bodyPr/>
                    <a:lstStyle/>
                    <a:p>
                      <a:pPr algn="ctr">
                        <a:lnSpc>
                          <a:spcPct val="100000"/>
                        </a:lnSpc>
                        <a:spcBef>
                          <a:spcPts val="0"/>
                        </a:spcBef>
                      </a:pPr>
                      <a:r>
                        <a:rPr lang="cs-CZ" sz="1000" dirty="0">
                          <a:solidFill>
                            <a:schemeClr val="tx1">
                              <a:lumMod val="65000"/>
                              <a:lumOff val="35000"/>
                            </a:schemeClr>
                          </a:solidFill>
                        </a:rPr>
                        <a:t>5</a:t>
                      </a:r>
                    </a:p>
                  </a:txBody>
                  <a:tcPr/>
                </a:tc>
                <a:tc>
                  <a:txBody>
                    <a:bodyPr/>
                    <a:lstStyle/>
                    <a:p>
                      <a:pPr>
                        <a:lnSpc>
                          <a:spcPct val="100000"/>
                        </a:lnSpc>
                        <a:spcBef>
                          <a:spcPts val="0"/>
                        </a:spcBef>
                      </a:pPr>
                      <a:r>
                        <a:rPr lang="pl-PL" sz="1000" dirty="0">
                          <a:solidFill>
                            <a:schemeClr val="tx1">
                              <a:lumMod val="65000"/>
                              <a:lumOff val="35000"/>
                            </a:schemeClr>
                          </a:solidFill>
                        </a:rPr>
                        <a:t>Výše způsobilých výdajů, ze kterých je stanovena dotace, je od 1 000 001 do 1 300 000 Kč (včetně)</a:t>
                      </a:r>
                      <a:r>
                        <a:rPr lang="cs-CZ" sz="1000" dirty="0">
                          <a:solidFill>
                            <a:schemeClr val="tx1">
                              <a:lumMod val="65000"/>
                              <a:lumOff val="35000"/>
                            </a:schemeClr>
                          </a:solidFill>
                        </a:rPr>
                        <a:t>.</a:t>
                      </a:r>
                    </a:p>
                  </a:txBody>
                  <a:tcPr/>
                </a:tc>
                <a:tc>
                  <a:txBody>
                    <a:bodyPr/>
                    <a:lstStyle/>
                    <a:p>
                      <a:pPr algn="ctr">
                        <a:lnSpc>
                          <a:spcPct val="100000"/>
                        </a:lnSpc>
                        <a:spcBef>
                          <a:spcPts val="0"/>
                        </a:spcBef>
                      </a:pPr>
                      <a:r>
                        <a:rPr lang="cs-CZ" sz="1000" dirty="0">
                          <a:solidFill>
                            <a:schemeClr val="tx1">
                              <a:lumMod val="65000"/>
                              <a:lumOff val="35000"/>
                            </a:schemeClr>
                          </a:solidFill>
                        </a:rPr>
                        <a:t>10</a:t>
                      </a:r>
                    </a:p>
                  </a:txBody>
                  <a:tcPr/>
                </a:tc>
                <a:extLst>
                  <a:ext uri="{0D108BD9-81ED-4DB2-BD59-A6C34878D82A}">
                    <a16:rowId xmlns:a16="http://schemas.microsoft.com/office/drawing/2014/main" xmlns="" val="1332733996"/>
                  </a:ext>
                </a:extLst>
              </a:tr>
              <a:tr h="232691">
                <a:tc>
                  <a:txBody>
                    <a:bodyPr/>
                    <a:lstStyle/>
                    <a:p>
                      <a:pPr algn="ctr">
                        <a:lnSpc>
                          <a:spcPct val="100000"/>
                        </a:lnSpc>
                        <a:spcBef>
                          <a:spcPts val="0"/>
                        </a:spcBef>
                      </a:pPr>
                      <a:r>
                        <a:rPr lang="cs-CZ" sz="1000" dirty="0">
                          <a:solidFill>
                            <a:schemeClr val="tx1">
                              <a:lumMod val="65000"/>
                              <a:lumOff val="35000"/>
                            </a:schemeClr>
                          </a:solidFill>
                        </a:rPr>
                        <a:t>6</a:t>
                      </a:r>
                    </a:p>
                  </a:txBody>
                  <a:tcPr/>
                </a:tc>
                <a:tc>
                  <a:txBody>
                    <a:bodyPr/>
                    <a:lstStyle/>
                    <a:p>
                      <a:pPr>
                        <a:lnSpc>
                          <a:spcPct val="100000"/>
                        </a:lnSpc>
                        <a:spcBef>
                          <a:spcPts val="0"/>
                        </a:spcBef>
                      </a:pPr>
                      <a:r>
                        <a:rPr lang="cs-CZ" sz="1000" dirty="0">
                          <a:solidFill>
                            <a:schemeClr val="tx1">
                              <a:lumMod val="65000"/>
                              <a:lumOff val="35000"/>
                            </a:schemeClr>
                          </a:solidFill>
                        </a:rPr>
                        <a:t>Výše způsobilých výdajů, ze kterých je stanovena dotace, je od 1 300 001 až 1 600 000 Kč (včetně).</a:t>
                      </a:r>
                    </a:p>
                  </a:txBody>
                  <a:tcPr/>
                </a:tc>
                <a:tc>
                  <a:txBody>
                    <a:bodyPr/>
                    <a:lstStyle/>
                    <a:p>
                      <a:pPr algn="ctr">
                        <a:lnSpc>
                          <a:spcPct val="100000"/>
                        </a:lnSpc>
                        <a:spcBef>
                          <a:spcPts val="0"/>
                        </a:spcBef>
                      </a:pPr>
                      <a:r>
                        <a:rPr lang="cs-CZ" sz="1000" dirty="0">
                          <a:solidFill>
                            <a:schemeClr val="tx1">
                              <a:lumMod val="65000"/>
                              <a:lumOff val="35000"/>
                            </a:schemeClr>
                          </a:solidFill>
                        </a:rPr>
                        <a:t>0</a:t>
                      </a:r>
                    </a:p>
                  </a:txBody>
                  <a:tcPr/>
                </a:tc>
                <a:extLst>
                  <a:ext uri="{0D108BD9-81ED-4DB2-BD59-A6C34878D82A}">
                    <a16:rowId xmlns:a16="http://schemas.microsoft.com/office/drawing/2014/main" xmlns="" val="1432181515"/>
                  </a:ext>
                </a:extLst>
              </a:tr>
            </a:tbl>
          </a:graphicData>
        </a:graphic>
      </p:graphicFrame>
      <p:sp>
        <p:nvSpPr>
          <p:cNvPr id="11" name="Zástupný symbol pro obsah 2">
            <a:extLst>
              <a:ext uri="{FF2B5EF4-FFF2-40B4-BE49-F238E27FC236}">
                <a16:creationId xmlns:a16="http://schemas.microsoft.com/office/drawing/2014/main" xmlns="" id="{E9BE466B-D4CB-5BD5-3A3C-B0F0558A0E68}"/>
              </a:ext>
            </a:extLst>
          </p:cNvPr>
          <p:cNvSpPr txBox="1">
            <a:spLocks/>
          </p:cNvSpPr>
          <p:nvPr/>
        </p:nvSpPr>
        <p:spPr>
          <a:xfrm>
            <a:off x="714450" y="4655564"/>
            <a:ext cx="9242350" cy="502529"/>
          </a:xfrm>
          <a:prstGeom prst="rect">
            <a:avLst/>
          </a:prstGeom>
          <a:solidFill>
            <a:schemeClr val="accent1"/>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cs-CZ" sz="1200" b="1" dirty="0">
                <a:solidFill>
                  <a:schemeClr val="tx1"/>
                </a:solidFill>
              </a:rPr>
              <a:t>Sídlo žadatele a místo realizace projektu je v území MAS: </a:t>
            </a:r>
            <a:r>
              <a:rPr lang="cs-CZ" sz="1200" dirty="0">
                <a:solidFill>
                  <a:schemeClr val="tx1"/>
                </a:solidFill>
              </a:rPr>
              <a:t>Adresa sídla žadatele (místa trvalého pobytu u fyzické osoby) a místo realizace projektu se nacházejí v území MAS. Hodnocení a kontrola se provádí na základě údajů v Žádosti o dotaci.</a:t>
            </a:r>
          </a:p>
          <a:p>
            <a:pPr marL="0" indent="0">
              <a:buFont typeface="Wingdings 3" charset="2"/>
              <a:buNone/>
            </a:pPr>
            <a:endParaRPr lang="cs-CZ" sz="2400" b="1" dirty="0"/>
          </a:p>
        </p:txBody>
      </p:sp>
      <p:graphicFrame>
        <p:nvGraphicFramePr>
          <p:cNvPr id="12" name="Tabulka 11">
            <a:extLst>
              <a:ext uri="{FF2B5EF4-FFF2-40B4-BE49-F238E27FC236}">
                <a16:creationId xmlns:a16="http://schemas.microsoft.com/office/drawing/2014/main" xmlns="" id="{8163B7D4-1F35-C811-EDE2-20AA9D53A34A}"/>
              </a:ext>
            </a:extLst>
          </p:cNvPr>
          <p:cNvGraphicFramePr>
            <a:graphicFrameLocks noGrp="1"/>
          </p:cNvGraphicFramePr>
          <p:nvPr>
            <p:extLst>
              <p:ext uri="{D42A27DB-BD31-4B8C-83A1-F6EECF244321}">
                <p14:modId xmlns:p14="http://schemas.microsoft.com/office/powerpoint/2010/main" val="2080246302"/>
              </p:ext>
            </p:extLst>
          </p:nvPr>
        </p:nvGraphicFramePr>
        <p:xfrm>
          <a:off x="714450" y="5158093"/>
          <a:ext cx="9242350" cy="502529"/>
        </p:xfrm>
        <a:graphic>
          <a:graphicData uri="http://schemas.openxmlformats.org/drawingml/2006/table">
            <a:tbl>
              <a:tblPr firstRow="1" bandRow="1">
                <a:tableStyleId>{69CF1AB2-1976-4502-BF36-3FF5EA218861}</a:tableStyleId>
              </a:tblPr>
              <a:tblGrid>
                <a:gridCol w="326950">
                  <a:extLst>
                    <a:ext uri="{9D8B030D-6E8A-4147-A177-3AD203B41FA5}">
                      <a16:colId xmlns:a16="http://schemas.microsoft.com/office/drawing/2014/main" xmlns="" val="1111399000"/>
                    </a:ext>
                  </a:extLst>
                </a:gridCol>
                <a:gridCol w="8533972">
                  <a:extLst>
                    <a:ext uri="{9D8B030D-6E8A-4147-A177-3AD203B41FA5}">
                      <a16:colId xmlns:a16="http://schemas.microsoft.com/office/drawing/2014/main" xmlns="" val="3852783147"/>
                    </a:ext>
                  </a:extLst>
                </a:gridCol>
                <a:gridCol w="381428">
                  <a:extLst>
                    <a:ext uri="{9D8B030D-6E8A-4147-A177-3AD203B41FA5}">
                      <a16:colId xmlns:a16="http://schemas.microsoft.com/office/drawing/2014/main" xmlns="" val="1821632180"/>
                    </a:ext>
                  </a:extLst>
                </a:gridCol>
              </a:tblGrid>
              <a:tr h="258371">
                <a:tc>
                  <a:txBody>
                    <a:bodyPr/>
                    <a:lstStyle/>
                    <a:p>
                      <a:pPr algn="ctr">
                        <a:lnSpc>
                          <a:spcPct val="100000"/>
                        </a:lnSpc>
                        <a:spcBef>
                          <a:spcPts val="0"/>
                        </a:spcBef>
                      </a:pPr>
                      <a:r>
                        <a:rPr lang="cs-CZ" sz="1000" b="0" dirty="0">
                          <a:solidFill>
                            <a:schemeClr val="tx1">
                              <a:lumMod val="65000"/>
                              <a:lumOff val="35000"/>
                            </a:schemeClr>
                          </a:solidFill>
                        </a:rPr>
                        <a:t>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cs-CZ" sz="1000" b="0" dirty="0">
                          <a:solidFill>
                            <a:schemeClr val="tx1">
                              <a:lumMod val="65000"/>
                              <a:lumOff val="35000"/>
                            </a:schemeClr>
                          </a:solidFill>
                        </a:rPr>
                        <a:t>Adresa sídla žadatele (místa trvalého pobytu u fyzické osoby) a místo realizace projektu se nachází na území MAS.</a:t>
                      </a:r>
                    </a:p>
                  </a:txBody>
                  <a:tcPr/>
                </a:tc>
                <a:tc>
                  <a:txBody>
                    <a:bodyPr/>
                    <a:lstStyle/>
                    <a:p>
                      <a:pPr algn="ctr">
                        <a:lnSpc>
                          <a:spcPct val="100000"/>
                        </a:lnSpc>
                        <a:spcBef>
                          <a:spcPts val="0"/>
                        </a:spcBef>
                      </a:pPr>
                      <a:r>
                        <a:rPr lang="cs-CZ" sz="1000" b="0" dirty="0">
                          <a:solidFill>
                            <a:schemeClr val="tx1">
                              <a:lumMod val="65000"/>
                              <a:lumOff val="35000"/>
                            </a:schemeClr>
                          </a:solidFill>
                        </a:rPr>
                        <a:t>10</a:t>
                      </a:r>
                    </a:p>
                  </a:txBody>
                  <a:tcPr/>
                </a:tc>
                <a:extLst>
                  <a:ext uri="{0D108BD9-81ED-4DB2-BD59-A6C34878D82A}">
                    <a16:rowId xmlns:a16="http://schemas.microsoft.com/office/drawing/2014/main" xmlns="" val="2789865282"/>
                  </a:ext>
                </a:extLst>
              </a:tr>
              <a:tr h="244158">
                <a:tc>
                  <a:txBody>
                    <a:bodyPr/>
                    <a:lstStyle/>
                    <a:p>
                      <a:pPr algn="ctr">
                        <a:lnSpc>
                          <a:spcPct val="100000"/>
                        </a:lnSpc>
                        <a:spcBef>
                          <a:spcPts val="0"/>
                        </a:spcBef>
                      </a:pPr>
                      <a:r>
                        <a:rPr lang="cs-CZ" sz="1000" dirty="0">
                          <a:solidFill>
                            <a:schemeClr val="tx1">
                              <a:lumMod val="65000"/>
                              <a:lumOff val="35000"/>
                            </a:schemeClr>
                          </a:solidFill>
                        </a:rPr>
                        <a:t>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cs-CZ" sz="1000" b="0" dirty="0">
                          <a:solidFill>
                            <a:schemeClr val="tx1">
                              <a:lumMod val="65000"/>
                              <a:lumOff val="35000"/>
                            </a:schemeClr>
                          </a:solidFill>
                        </a:rPr>
                        <a:t>Adresa sídla žadatele (místa trvalého pobytu u fyzické osoby) a místo realizace projektu se nachází mimo území MAS.</a:t>
                      </a:r>
                    </a:p>
                  </a:txBody>
                  <a:tcPr/>
                </a:tc>
                <a:tc>
                  <a:txBody>
                    <a:bodyPr/>
                    <a:lstStyle/>
                    <a:p>
                      <a:pPr algn="ctr">
                        <a:lnSpc>
                          <a:spcPct val="100000"/>
                        </a:lnSpc>
                        <a:spcBef>
                          <a:spcPts val="0"/>
                        </a:spcBef>
                      </a:pPr>
                      <a:r>
                        <a:rPr lang="cs-CZ" sz="1000" dirty="0">
                          <a:solidFill>
                            <a:schemeClr val="tx1">
                              <a:lumMod val="65000"/>
                              <a:lumOff val="35000"/>
                            </a:schemeClr>
                          </a:solidFill>
                        </a:rPr>
                        <a:t>0</a:t>
                      </a:r>
                    </a:p>
                  </a:txBody>
                  <a:tcPr/>
                </a:tc>
                <a:extLst>
                  <a:ext uri="{0D108BD9-81ED-4DB2-BD59-A6C34878D82A}">
                    <a16:rowId xmlns:a16="http://schemas.microsoft.com/office/drawing/2014/main" xmlns="" val="2262271123"/>
                  </a:ext>
                </a:extLst>
              </a:tr>
            </a:tbl>
          </a:graphicData>
        </a:graphic>
      </p:graphicFrame>
    </p:spTree>
    <p:extLst>
      <p:ext uri="{BB962C8B-B14F-4D97-AF65-F5344CB8AC3E}">
        <p14:creationId xmlns:p14="http://schemas.microsoft.com/office/powerpoint/2010/main" val="716810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graphicFrame>
        <p:nvGraphicFramePr>
          <p:cNvPr id="4" name="Tabulka 3">
            <a:extLst>
              <a:ext uri="{FF2B5EF4-FFF2-40B4-BE49-F238E27FC236}">
                <a16:creationId xmlns:a16="http://schemas.microsoft.com/office/drawing/2014/main" xmlns="" id="{55CF6990-657D-5A13-FE84-A2FB2249165B}"/>
              </a:ext>
            </a:extLst>
          </p:cNvPr>
          <p:cNvGraphicFramePr>
            <a:graphicFrameLocks noGrp="1"/>
          </p:cNvGraphicFramePr>
          <p:nvPr>
            <p:extLst>
              <p:ext uri="{D42A27DB-BD31-4B8C-83A1-F6EECF244321}">
                <p14:modId xmlns:p14="http://schemas.microsoft.com/office/powerpoint/2010/main" val="3110070976"/>
              </p:ext>
            </p:extLst>
          </p:nvPr>
        </p:nvGraphicFramePr>
        <p:xfrm>
          <a:off x="638249" y="2020199"/>
          <a:ext cx="9242350" cy="822960"/>
        </p:xfrm>
        <a:graphic>
          <a:graphicData uri="http://schemas.openxmlformats.org/drawingml/2006/table">
            <a:tbl>
              <a:tblPr firstRow="1" bandRow="1">
                <a:tableStyleId>{5C22544A-7EE6-4342-B048-85BDC9FD1C3A}</a:tableStyleId>
              </a:tblPr>
              <a:tblGrid>
                <a:gridCol w="9242350">
                  <a:extLst>
                    <a:ext uri="{9D8B030D-6E8A-4147-A177-3AD203B41FA5}">
                      <a16:colId xmlns:a16="http://schemas.microsoft.com/office/drawing/2014/main" xmlns="" val="620961792"/>
                    </a:ext>
                  </a:extLst>
                </a:gridCol>
              </a:tblGrid>
              <a:tr h="370840">
                <a:tc>
                  <a:txBody>
                    <a:bodyPr/>
                    <a:lstStyle/>
                    <a:p>
                      <a:pPr algn="l"/>
                      <a:r>
                        <a:rPr lang="cs-CZ" sz="1200" b="1" dirty="0">
                          <a:solidFill>
                            <a:schemeClr val="tx1"/>
                          </a:solidFill>
                        </a:rPr>
                        <a:t>Dosud nepodpořený žadatel v rámci výzev MAS – intervence 52.77 SP SZP: </a:t>
                      </a:r>
                      <a:r>
                        <a:rPr lang="cs-CZ" sz="1200" b="0" dirty="0">
                          <a:solidFill>
                            <a:schemeClr val="tx1"/>
                          </a:solidFill>
                        </a:rPr>
                        <a:t>Přidělené body vychází z počtu žádostí daného žadatele vybraných MAS k realizaci v rámci intervence 52.77 SP SZP, bez ohledu na fakt, zda k realizaci došlo/dochází, či ne. Hodnocení a kontrola se provádí na základě údajů ze Seznamu vybraných a nevybraných žádostí, který je veřejně přístupný na webu MAS.</a:t>
                      </a:r>
                    </a:p>
                  </a:txBody>
                  <a:tcPr/>
                </a:tc>
                <a:extLst>
                  <a:ext uri="{0D108BD9-81ED-4DB2-BD59-A6C34878D82A}">
                    <a16:rowId xmlns:a16="http://schemas.microsoft.com/office/drawing/2014/main" xmlns="" val="1778192257"/>
                  </a:ext>
                </a:extLst>
              </a:tr>
            </a:tbl>
          </a:graphicData>
        </a:graphic>
      </p:graphicFrame>
      <p:sp>
        <p:nvSpPr>
          <p:cNvPr id="8" name="Nadpis 1">
            <a:extLst>
              <a:ext uri="{FF2B5EF4-FFF2-40B4-BE49-F238E27FC236}">
                <a16:creationId xmlns:a16="http://schemas.microsoft.com/office/drawing/2014/main" xmlns="" id="{482557DD-E841-B205-479F-5EEA7F6FBFD9}"/>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
        <p:nvSpPr>
          <p:cNvPr id="9" name="TextovéPole 8">
            <a:extLst>
              <a:ext uri="{FF2B5EF4-FFF2-40B4-BE49-F238E27FC236}">
                <a16:creationId xmlns:a16="http://schemas.microsoft.com/office/drawing/2014/main" xmlns="" id="{00C5FA38-C9D9-EA0D-8BAD-7A8C63D8F08E}"/>
              </a:ext>
            </a:extLst>
          </p:cNvPr>
          <p:cNvSpPr txBox="1"/>
          <p:nvPr/>
        </p:nvSpPr>
        <p:spPr>
          <a:xfrm>
            <a:off x="2697221" y="1462472"/>
            <a:ext cx="5891752" cy="292388"/>
          </a:xfrm>
          <a:prstGeom prst="rect">
            <a:avLst/>
          </a:prstGeom>
          <a:noFill/>
        </p:spPr>
        <p:txBody>
          <a:bodyPr wrap="square" rtlCol="0">
            <a:spAutoFit/>
          </a:bodyPr>
          <a:lstStyle/>
          <a:p>
            <a:pPr algn="ctr"/>
            <a:r>
              <a:rPr lang="cs-CZ" sz="1300" dirty="0">
                <a:solidFill>
                  <a:schemeClr val="accent3">
                    <a:lumMod val="50000"/>
                  </a:schemeClr>
                </a:solidFill>
              </a:rPr>
              <a:t>Specifické podmínky pro Fichi 4 </a:t>
            </a:r>
          </a:p>
        </p:txBody>
      </p:sp>
      <p:graphicFrame>
        <p:nvGraphicFramePr>
          <p:cNvPr id="10" name="Tabulka 9">
            <a:extLst>
              <a:ext uri="{FF2B5EF4-FFF2-40B4-BE49-F238E27FC236}">
                <a16:creationId xmlns:a16="http://schemas.microsoft.com/office/drawing/2014/main" xmlns="" id="{9F7CE5EA-A393-DE5A-C92E-9534BF345A43}"/>
              </a:ext>
            </a:extLst>
          </p:cNvPr>
          <p:cNvGraphicFramePr>
            <a:graphicFrameLocks noGrp="1"/>
          </p:cNvGraphicFramePr>
          <p:nvPr>
            <p:extLst>
              <p:ext uri="{D42A27DB-BD31-4B8C-83A1-F6EECF244321}">
                <p14:modId xmlns:p14="http://schemas.microsoft.com/office/powerpoint/2010/main" val="2909702547"/>
              </p:ext>
            </p:extLst>
          </p:nvPr>
        </p:nvGraphicFramePr>
        <p:xfrm>
          <a:off x="638249" y="2838683"/>
          <a:ext cx="9242350" cy="640398"/>
        </p:xfrm>
        <a:graphic>
          <a:graphicData uri="http://schemas.openxmlformats.org/drawingml/2006/table">
            <a:tbl>
              <a:tblPr firstRow="1" bandRow="1">
                <a:tableStyleId>{69CF1AB2-1976-4502-BF36-3FF5EA218861}</a:tableStyleId>
              </a:tblPr>
              <a:tblGrid>
                <a:gridCol w="326950">
                  <a:extLst>
                    <a:ext uri="{9D8B030D-6E8A-4147-A177-3AD203B41FA5}">
                      <a16:colId xmlns:a16="http://schemas.microsoft.com/office/drawing/2014/main" xmlns="" val="1111399000"/>
                    </a:ext>
                  </a:extLst>
                </a:gridCol>
                <a:gridCol w="8533972">
                  <a:extLst>
                    <a:ext uri="{9D8B030D-6E8A-4147-A177-3AD203B41FA5}">
                      <a16:colId xmlns:a16="http://schemas.microsoft.com/office/drawing/2014/main" xmlns="" val="3852783147"/>
                    </a:ext>
                  </a:extLst>
                </a:gridCol>
                <a:gridCol w="381428">
                  <a:extLst>
                    <a:ext uri="{9D8B030D-6E8A-4147-A177-3AD203B41FA5}">
                      <a16:colId xmlns:a16="http://schemas.microsoft.com/office/drawing/2014/main" xmlns="" val="1821632180"/>
                    </a:ext>
                  </a:extLst>
                </a:gridCol>
              </a:tblGrid>
              <a:tr h="258371">
                <a:tc>
                  <a:txBody>
                    <a:bodyPr/>
                    <a:lstStyle/>
                    <a:p>
                      <a:pPr algn="ctr">
                        <a:lnSpc>
                          <a:spcPct val="100000"/>
                        </a:lnSpc>
                        <a:spcBef>
                          <a:spcPts val="0"/>
                        </a:spcBef>
                      </a:pP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Z evidence MAS vyplynulo, že žadatel nebyl dosud podpořen v rámci intervence 52.77 SP SZP v programu SZP výzev vyhlášených MAS MOST Vysočiny.</a:t>
                      </a:r>
                    </a:p>
                  </a:txBody>
                  <a:tcPr/>
                </a:tc>
                <a:tc>
                  <a:txBody>
                    <a:bodyPr/>
                    <a:lstStyle/>
                    <a:p>
                      <a:pPr algn="ctr">
                        <a:lnSpc>
                          <a:spcPct val="100000"/>
                        </a:lnSpc>
                        <a:spcBef>
                          <a:spcPts val="0"/>
                        </a:spcBef>
                      </a:pPr>
                      <a:r>
                        <a:rPr lang="cs-CZ" sz="1000" b="0" dirty="0">
                          <a:solidFill>
                            <a:schemeClr val="tx1">
                              <a:lumMod val="65000"/>
                              <a:lumOff val="35000"/>
                            </a:schemeClr>
                          </a:solidFill>
                        </a:rPr>
                        <a:t>30</a:t>
                      </a:r>
                    </a:p>
                  </a:txBody>
                  <a:tcPr/>
                </a:tc>
                <a:extLst>
                  <a:ext uri="{0D108BD9-81ED-4DB2-BD59-A6C34878D82A}">
                    <a16:rowId xmlns:a16="http://schemas.microsoft.com/office/drawing/2014/main" xmlns="" val="2789865282"/>
                  </a:ext>
                </a:extLst>
              </a:tr>
              <a:tr h="244158">
                <a:tc>
                  <a:txBody>
                    <a:bodyPr/>
                    <a:lstStyle/>
                    <a:p>
                      <a:pPr algn="ctr">
                        <a:lnSpc>
                          <a:spcPct val="100000"/>
                        </a:lnSpc>
                        <a:spcBef>
                          <a:spcPts val="0"/>
                        </a:spcBef>
                      </a:pPr>
                      <a:r>
                        <a:rPr lang="cs-CZ" sz="1000" dirty="0">
                          <a:solidFill>
                            <a:schemeClr val="tx1">
                              <a:lumMod val="65000"/>
                              <a:lumOff val="35000"/>
                            </a:schemeClr>
                          </a:solidFill>
                        </a:rPr>
                        <a:t>2</a:t>
                      </a:r>
                    </a:p>
                  </a:txBody>
                  <a:tcPr/>
                </a:tc>
                <a:tc>
                  <a:txBody>
                    <a:bodyPr/>
                    <a:lstStyle/>
                    <a:p>
                      <a:r>
                        <a:rPr lang="cs-CZ" sz="1000" b="0" dirty="0">
                          <a:solidFill>
                            <a:schemeClr val="tx1">
                              <a:lumMod val="65000"/>
                              <a:lumOff val="35000"/>
                            </a:schemeClr>
                          </a:solidFill>
                        </a:rPr>
                        <a:t>Z evidence MAS vyplynulo, že žadatel byl podpořen v rámci intervence 52.77 SP SZP v programu SZP výzev vyhlášených MAS MOST Vysočiny.</a:t>
                      </a:r>
                    </a:p>
                  </a:txBody>
                  <a:tcPr/>
                </a:tc>
                <a:tc>
                  <a:txBody>
                    <a:bodyPr/>
                    <a:lstStyle/>
                    <a:p>
                      <a:pPr algn="ctr">
                        <a:lnSpc>
                          <a:spcPct val="100000"/>
                        </a:lnSpc>
                        <a:spcBef>
                          <a:spcPts val="0"/>
                        </a:spcBef>
                      </a:pPr>
                      <a:r>
                        <a:rPr lang="cs-CZ" sz="1000" dirty="0">
                          <a:solidFill>
                            <a:schemeClr val="tx1">
                              <a:lumMod val="65000"/>
                              <a:lumOff val="35000"/>
                            </a:schemeClr>
                          </a:solidFill>
                        </a:rPr>
                        <a:t>0</a:t>
                      </a:r>
                    </a:p>
                  </a:txBody>
                  <a:tcPr/>
                </a:tc>
                <a:extLst>
                  <a:ext uri="{0D108BD9-81ED-4DB2-BD59-A6C34878D82A}">
                    <a16:rowId xmlns:a16="http://schemas.microsoft.com/office/drawing/2014/main" xmlns="" val="2262271123"/>
                  </a:ext>
                </a:extLst>
              </a:tr>
            </a:tbl>
          </a:graphicData>
        </a:graphic>
      </p:graphicFrame>
      <p:graphicFrame>
        <p:nvGraphicFramePr>
          <p:cNvPr id="11" name="Tabulka 10">
            <a:extLst>
              <a:ext uri="{FF2B5EF4-FFF2-40B4-BE49-F238E27FC236}">
                <a16:creationId xmlns:a16="http://schemas.microsoft.com/office/drawing/2014/main" xmlns="" id="{9DFC2BD0-20E4-1D5D-AD3C-D981D0332097}"/>
              </a:ext>
            </a:extLst>
          </p:cNvPr>
          <p:cNvGraphicFramePr>
            <a:graphicFrameLocks noGrp="1"/>
          </p:cNvGraphicFramePr>
          <p:nvPr>
            <p:extLst>
              <p:ext uri="{D42A27DB-BD31-4B8C-83A1-F6EECF244321}">
                <p14:modId xmlns:p14="http://schemas.microsoft.com/office/powerpoint/2010/main" val="1740252899"/>
              </p:ext>
            </p:extLst>
          </p:nvPr>
        </p:nvGraphicFramePr>
        <p:xfrm>
          <a:off x="638249" y="4080469"/>
          <a:ext cx="9242350" cy="1371600"/>
        </p:xfrm>
        <a:graphic>
          <a:graphicData uri="http://schemas.openxmlformats.org/drawingml/2006/table">
            <a:tbl>
              <a:tblPr firstRow="1" bandRow="1">
                <a:tableStyleId>{5C22544A-7EE6-4342-B048-85BDC9FD1C3A}</a:tableStyleId>
              </a:tblPr>
              <a:tblGrid>
                <a:gridCol w="9242350">
                  <a:extLst>
                    <a:ext uri="{9D8B030D-6E8A-4147-A177-3AD203B41FA5}">
                      <a16:colId xmlns:a16="http://schemas.microsoft.com/office/drawing/2014/main" xmlns="" val="620961792"/>
                    </a:ext>
                  </a:extLst>
                </a:gridCol>
              </a:tblGrid>
              <a:tr h="370840">
                <a:tc>
                  <a:txBody>
                    <a:bodyPr/>
                    <a:lstStyle/>
                    <a:p>
                      <a:pPr algn="l"/>
                      <a:r>
                        <a:rPr lang="cs-CZ" sz="1200" b="1" dirty="0">
                          <a:solidFill>
                            <a:schemeClr val="tx1"/>
                          </a:solidFill>
                        </a:rPr>
                        <a:t>Spolupráce při přípravě projektu: </a:t>
                      </a:r>
                      <a:r>
                        <a:rPr lang="cs-CZ" sz="1200" b="0" i="0" u="none" strike="noStrike" kern="1200" baseline="0" dirty="0">
                          <a:solidFill>
                            <a:schemeClr val="tx1"/>
                          </a:solidFill>
                          <a:latin typeface="+mn-lt"/>
                          <a:ea typeface="+mn-ea"/>
                          <a:cs typeface="+mn-cs"/>
                        </a:rPr>
                        <a:t>Body budou uděleny, pokud žadatel spolupracoval při přípravě projektu s pracovníky kanceláře MAS formou osobní konzultace. Body mohou být uděleny také v případě zastupování žadatele jinou osobou na základě předložené plné moci k zastupování k uvedeným aktivitám. Za spolupráci při přípravě projektu se považuje osobní konzultace projektového záměru s pracovníky MAS (konzultace musí proběhnout nejpozději týden před ukončením přijmu žádostí na MAS, konzultace musí být rezervována u pracovníka MAS minimálně 1 den předem - telefonicky či emailem). Hodnocení a kontrola bude provedena na základě potvrzení o účasti na osobní konzultaci doloženému jako příloha k Žádosti o dotaci (vydá žadateli MAS na základě osobní konzultace).</a:t>
                      </a:r>
                      <a:endParaRPr lang="cs-CZ" sz="1200" b="0" dirty="0">
                        <a:solidFill>
                          <a:schemeClr val="tx1"/>
                        </a:solidFill>
                      </a:endParaRPr>
                    </a:p>
                  </a:txBody>
                  <a:tcPr/>
                </a:tc>
                <a:extLst>
                  <a:ext uri="{0D108BD9-81ED-4DB2-BD59-A6C34878D82A}">
                    <a16:rowId xmlns:a16="http://schemas.microsoft.com/office/drawing/2014/main" xmlns="" val="1778192257"/>
                  </a:ext>
                </a:extLst>
              </a:tr>
            </a:tbl>
          </a:graphicData>
        </a:graphic>
      </p:graphicFrame>
      <p:graphicFrame>
        <p:nvGraphicFramePr>
          <p:cNvPr id="12" name="Tabulka 11">
            <a:extLst>
              <a:ext uri="{FF2B5EF4-FFF2-40B4-BE49-F238E27FC236}">
                <a16:creationId xmlns:a16="http://schemas.microsoft.com/office/drawing/2014/main" xmlns="" id="{75BFDAE2-1B99-72BB-4408-80B1DF34B16F}"/>
              </a:ext>
            </a:extLst>
          </p:cNvPr>
          <p:cNvGraphicFramePr>
            <a:graphicFrameLocks noGrp="1"/>
          </p:cNvGraphicFramePr>
          <p:nvPr>
            <p:extLst>
              <p:ext uri="{D42A27DB-BD31-4B8C-83A1-F6EECF244321}">
                <p14:modId xmlns:p14="http://schemas.microsoft.com/office/powerpoint/2010/main" val="2743529948"/>
              </p:ext>
            </p:extLst>
          </p:nvPr>
        </p:nvGraphicFramePr>
        <p:xfrm>
          <a:off x="638249" y="5452069"/>
          <a:ext cx="9242350" cy="502529"/>
        </p:xfrm>
        <a:graphic>
          <a:graphicData uri="http://schemas.openxmlformats.org/drawingml/2006/table">
            <a:tbl>
              <a:tblPr firstRow="1" bandRow="1">
                <a:tableStyleId>{69CF1AB2-1976-4502-BF36-3FF5EA218861}</a:tableStyleId>
              </a:tblPr>
              <a:tblGrid>
                <a:gridCol w="326950">
                  <a:extLst>
                    <a:ext uri="{9D8B030D-6E8A-4147-A177-3AD203B41FA5}">
                      <a16:colId xmlns:a16="http://schemas.microsoft.com/office/drawing/2014/main" xmlns="" val="1111399000"/>
                    </a:ext>
                  </a:extLst>
                </a:gridCol>
                <a:gridCol w="8533972">
                  <a:extLst>
                    <a:ext uri="{9D8B030D-6E8A-4147-A177-3AD203B41FA5}">
                      <a16:colId xmlns:a16="http://schemas.microsoft.com/office/drawing/2014/main" xmlns="" val="3852783147"/>
                    </a:ext>
                  </a:extLst>
                </a:gridCol>
                <a:gridCol w="381428">
                  <a:extLst>
                    <a:ext uri="{9D8B030D-6E8A-4147-A177-3AD203B41FA5}">
                      <a16:colId xmlns:a16="http://schemas.microsoft.com/office/drawing/2014/main" xmlns="" val="1821632180"/>
                    </a:ext>
                  </a:extLst>
                </a:gridCol>
              </a:tblGrid>
              <a:tr h="258371">
                <a:tc>
                  <a:txBody>
                    <a:bodyPr/>
                    <a:lstStyle/>
                    <a:p>
                      <a:pPr algn="ctr">
                        <a:lnSpc>
                          <a:spcPct val="100000"/>
                        </a:lnSpc>
                        <a:spcBef>
                          <a:spcPts val="0"/>
                        </a:spcBef>
                      </a:pP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Splnění aktivity – osobní konzultace projektového záměru dle znění preferenčního kritéria.</a:t>
                      </a:r>
                    </a:p>
                  </a:txBody>
                  <a:tcPr/>
                </a:tc>
                <a:tc>
                  <a:txBody>
                    <a:bodyPr/>
                    <a:lstStyle/>
                    <a:p>
                      <a:pPr algn="ctr">
                        <a:lnSpc>
                          <a:spcPct val="100000"/>
                        </a:lnSpc>
                        <a:spcBef>
                          <a:spcPts val="0"/>
                        </a:spcBef>
                      </a:pPr>
                      <a:r>
                        <a:rPr lang="cs-CZ" sz="1000" b="0" dirty="0">
                          <a:solidFill>
                            <a:schemeClr val="tx1">
                              <a:lumMod val="65000"/>
                              <a:lumOff val="35000"/>
                            </a:schemeClr>
                          </a:solidFill>
                        </a:rPr>
                        <a:t>10</a:t>
                      </a:r>
                    </a:p>
                  </a:txBody>
                  <a:tcPr/>
                </a:tc>
                <a:extLst>
                  <a:ext uri="{0D108BD9-81ED-4DB2-BD59-A6C34878D82A}">
                    <a16:rowId xmlns:a16="http://schemas.microsoft.com/office/drawing/2014/main" xmlns="" val="2789865282"/>
                  </a:ext>
                </a:extLst>
              </a:tr>
              <a:tr h="244158">
                <a:tc>
                  <a:txBody>
                    <a:bodyPr/>
                    <a:lstStyle/>
                    <a:p>
                      <a:pPr algn="ctr">
                        <a:lnSpc>
                          <a:spcPct val="100000"/>
                        </a:lnSpc>
                        <a:spcBef>
                          <a:spcPts val="0"/>
                        </a:spcBef>
                      </a:pPr>
                      <a:r>
                        <a:rPr lang="cs-CZ" sz="1000" dirty="0">
                          <a:solidFill>
                            <a:schemeClr val="tx1">
                              <a:lumMod val="65000"/>
                              <a:lumOff val="35000"/>
                            </a:schemeClr>
                          </a:solidFill>
                        </a:rPr>
                        <a:t>2</a:t>
                      </a:r>
                    </a:p>
                  </a:txBody>
                  <a:tcPr/>
                </a:tc>
                <a:tc>
                  <a:txBody>
                    <a:bodyPr/>
                    <a:lstStyle/>
                    <a:p>
                      <a:r>
                        <a:rPr lang="cs-CZ" sz="1000" b="0" dirty="0">
                          <a:solidFill>
                            <a:schemeClr val="tx1">
                              <a:lumMod val="65000"/>
                              <a:lumOff val="35000"/>
                            </a:schemeClr>
                          </a:solidFill>
                        </a:rPr>
                        <a:t>Nesplnění aktivity nebo nebyla doložena příloha.</a:t>
                      </a:r>
                    </a:p>
                  </a:txBody>
                  <a:tcPr/>
                </a:tc>
                <a:tc>
                  <a:txBody>
                    <a:bodyPr/>
                    <a:lstStyle/>
                    <a:p>
                      <a:pPr algn="ctr">
                        <a:lnSpc>
                          <a:spcPct val="100000"/>
                        </a:lnSpc>
                        <a:spcBef>
                          <a:spcPts val="0"/>
                        </a:spcBef>
                      </a:pPr>
                      <a:r>
                        <a:rPr lang="cs-CZ" sz="1000" dirty="0">
                          <a:solidFill>
                            <a:schemeClr val="tx1">
                              <a:lumMod val="65000"/>
                              <a:lumOff val="35000"/>
                            </a:schemeClr>
                          </a:solidFill>
                        </a:rPr>
                        <a:t>0</a:t>
                      </a:r>
                    </a:p>
                  </a:txBody>
                  <a:tcPr/>
                </a:tc>
                <a:extLst>
                  <a:ext uri="{0D108BD9-81ED-4DB2-BD59-A6C34878D82A}">
                    <a16:rowId xmlns:a16="http://schemas.microsoft.com/office/drawing/2014/main" xmlns="" val="2262271123"/>
                  </a:ext>
                </a:extLst>
              </a:tr>
            </a:tbl>
          </a:graphicData>
        </a:graphic>
      </p:graphicFrame>
    </p:spTree>
    <p:extLst>
      <p:ext uri="{BB962C8B-B14F-4D97-AF65-F5344CB8AC3E}">
        <p14:creationId xmlns:p14="http://schemas.microsoft.com/office/powerpoint/2010/main" val="1129655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4">
            <a:extLst>
              <a:ext uri="{FF2B5EF4-FFF2-40B4-BE49-F238E27FC236}">
                <a16:creationId xmlns:a16="http://schemas.microsoft.com/office/drawing/2014/main" xmlns="" id="{8012DD8B-3676-ACCC-2738-535CBE664078}"/>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098D4E86-D137-5205-60A0-94A04CE85FCE}"/>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graphicFrame>
        <p:nvGraphicFramePr>
          <p:cNvPr id="2" name="Tabulka 1">
            <a:extLst>
              <a:ext uri="{FF2B5EF4-FFF2-40B4-BE49-F238E27FC236}">
                <a16:creationId xmlns:a16="http://schemas.microsoft.com/office/drawing/2014/main" xmlns="" id="{FCA7DA71-B596-C5C1-5071-0311834A478D}"/>
              </a:ext>
            </a:extLst>
          </p:cNvPr>
          <p:cNvGraphicFramePr>
            <a:graphicFrameLocks noGrp="1"/>
          </p:cNvGraphicFramePr>
          <p:nvPr>
            <p:extLst>
              <p:ext uri="{D42A27DB-BD31-4B8C-83A1-F6EECF244321}">
                <p14:modId xmlns:p14="http://schemas.microsoft.com/office/powerpoint/2010/main" val="205879726"/>
              </p:ext>
            </p:extLst>
          </p:nvPr>
        </p:nvGraphicFramePr>
        <p:xfrm>
          <a:off x="638249" y="2020199"/>
          <a:ext cx="9242350" cy="822960"/>
        </p:xfrm>
        <a:graphic>
          <a:graphicData uri="http://schemas.openxmlformats.org/drawingml/2006/table">
            <a:tbl>
              <a:tblPr firstRow="1" bandRow="1">
                <a:tableStyleId>{5C22544A-7EE6-4342-B048-85BDC9FD1C3A}</a:tableStyleId>
              </a:tblPr>
              <a:tblGrid>
                <a:gridCol w="9242350">
                  <a:extLst>
                    <a:ext uri="{9D8B030D-6E8A-4147-A177-3AD203B41FA5}">
                      <a16:colId xmlns:a16="http://schemas.microsoft.com/office/drawing/2014/main" xmlns="" val="620961792"/>
                    </a:ext>
                  </a:extLst>
                </a:gridCol>
              </a:tblGrid>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cs-CZ" sz="1200" b="1" i="0" u="none" strike="noStrike" baseline="0" dirty="0">
                          <a:solidFill>
                            <a:schemeClr val="tx1"/>
                          </a:solidFill>
                        </a:rPr>
                        <a:t>Dosud nepodpořený žadatel v rámci výzev MAS – operace 19.2.1 PRV (1.- 9. výzva MAS MOST Vysočiny): </a:t>
                      </a:r>
                      <a:r>
                        <a:rPr lang="cs-CZ" sz="1200" b="0" i="0" u="none" strike="noStrike" kern="1200" baseline="0" dirty="0">
                          <a:solidFill>
                            <a:schemeClr val="tx1"/>
                          </a:solidFill>
                          <a:latin typeface="+mn-lt"/>
                          <a:ea typeface="+mn-ea"/>
                          <a:cs typeface="+mn-cs"/>
                        </a:rPr>
                        <a:t>Přidělené body vychází z počtu žádostí daného žadatele, které byly MAS vybrány k realizaci v rámci operace 19.2.1 v PRV </a:t>
                      </a:r>
                      <a:br>
                        <a:rPr lang="cs-CZ" sz="1200" b="0" i="0" u="none" strike="noStrike" kern="1200" baseline="0" dirty="0">
                          <a:solidFill>
                            <a:schemeClr val="tx1"/>
                          </a:solidFill>
                          <a:latin typeface="+mn-lt"/>
                          <a:ea typeface="+mn-ea"/>
                          <a:cs typeface="+mn-cs"/>
                        </a:rPr>
                      </a:br>
                      <a:r>
                        <a:rPr lang="cs-CZ" sz="1200" b="0" i="0" u="none" strike="noStrike" kern="1200" baseline="0" dirty="0">
                          <a:solidFill>
                            <a:schemeClr val="tx1"/>
                          </a:solidFill>
                          <a:latin typeface="+mn-lt"/>
                          <a:ea typeface="+mn-ea"/>
                          <a:cs typeface="+mn-cs"/>
                        </a:rPr>
                        <a:t>(1.- 9. výzva), bez ohledu na to, zda k realizaci došlo/dochází, či nikoliv. Hodnocení a kontrola se provádí na základě údajů ze Seznamu vybraných a nevybraných žádostí, který je veřejně přístupný na webu MAS.</a:t>
                      </a:r>
                      <a:endParaRPr lang="cs-CZ" sz="1200" b="0" i="0" u="none" strike="noStrike" baseline="0" dirty="0">
                        <a:solidFill>
                          <a:schemeClr val="tx1"/>
                        </a:solidFill>
                      </a:endParaRPr>
                    </a:p>
                  </a:txBody>
                  <a:tcPr/>
                </a:tc>
                <a:extLst>
                  <a:ext uri="{0D108BD9-81ED-4DB2-BD59-A6C34878D82A}">
                    <a16:rowId xmlns:a16="http://schemas.microsoft.com/office/drawing/2014/main" xmlns="" val="1778192257"/>
                  </a:ext>
                </a:extLst>
              </a:tr>
            </a:tbl>
          </a:graphicData>
        </a:graphic>
      </p:graphicFrame>
      <p:sp>
        <p:nvSpPr>
          <p:cNvPr id="4" name="Nadpis 1">
            <a:extLst>
              <a:ext uri="{FF2B5EF4-FFF2-40B4-BE49-F238E27FC236}">
                <a16:creationId xmlns:a16="http://schemas.microsoft.com/office/drawing/2014/main" xmlns="" id="{307CBC42-F1BD-1086-6A3C-64A20FC9D88C}"/>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
        <p:nvSpPr>
          <p:cNvPr id="8" name="TextovéPole 7">
            <a:extLst>
              <a:ext uri="{FF2B5EF4-FFF2-40B4-BE49-F238E27FC236}">
                <a16:creationId xmlns:a16="http://schemas.microsoft.com/office/drawing/2014/main" xmlns="" id="{159F58E0-46F4-EF96-4B99-BE21742F2EBE}"/>
              </a:ext>
            </a:extLst>
          </p:cNvPr>
          <p:cNvSpPr txBox="1"/>
          <p:nvPr/>
        </p:nvSpPr>
        <p:spPr>
          <a:xfrm>
            <a:off x="2697221" y="1462472"/>
            <a:ext cx="5891752" cy="292388"/>
          </a:xfrm>
          <a:prstGeom prst="rect">
            <a:avLst/>
          </a:prstGeom>
          <a:noFill/>
        </p:spPr>
        <p:txBody>
          <a:bodyPr wrap="square" rtlCol="0">
            <a:spAutoFit/>
          </a:bodyPr>
          <a:lstStyle/>
          <a:p>
            <a:pPr algn="ctr"/>
            <a:r>
              <a:rPr lang="cs-CZ" sz="1300" dirty="0">
                <a:solidFill>
                  <a:schemeClr val="accent3">
                    <a:lumMod val="50000"/>
                  </a:schemeClr>
                </a:solidFill>
              </a:rPr>
              <a:t>Specifické podmínky pro Fichi 4 </a:t>
            </a:r>
          </a:p>
        </p:txBody>
      </p:sp>
      <p:graphicFrame>
        <p:nvGraphicFramePr>
          <p:cNvPr id="10" name="Tabulka 9">
            <a:extLst>
              <a:ext uri="{FF2B5EF4-FFF2-40B4-BE49-F238E27FC236}">
                <a16:creationId xmlns:a16="http://schemas.microsoft.com/office/drawing/2014/main" xmlns="" id="{5D93EBB8-E716-6A70-C256-CD92FE84BAD9}"/>
              </a:ext>
            </a:extLst>
          </p:cNvPr>
          <p:cNvGraphicFramePr>
            <a:graphicFrameLocks noGrp="1"/>
          </p:cNvGraphicFramePr>
          <p:nvPr>
            <p:extLst>
              <p:ext uri="{D42A27DB-BD31-4B8C-83A1-F6EECF244321}">
                <p14:modId xmlns:p14="http://schemas.microsoft.com/office/powerpoint/2010/main" val="1961625228"/>
              </p:ext>
            </p:extLst>
          </p:nvPr>
        </p:nvGraphicFramePr>
        <p:xfrm>
          <a:off x="638249" y="2843159"/>
          <a:ext cx="9242350" cy="640398"/>
        </p:xfrm>
        <a:graphic>
          <a:graphicData uri="http://schemas.openxmlformats.org/drawingml/2006/table">
            <a:tbl>
              <a:tblPr firstRow="1" bandRow="1">
                <a:tableStyleId>{69CF1AB2-1976-4502-BF36-3FF5EA218861}</a:tableStyleId>
              </a:tblPr>
              <a:tblGrid>
                <a:gridCol w="326950">
                  <a:extLst>
                    <a:ext uri="{9D8B030D-6E8A-4147-A177-3AD203B41FA5}">
                      <a16:colId xmlns:a16="http://schemas.microsoft.com/office/drawing/2014/main" xmlns="" val="1111399000"/>
                    </a:ext>
                  </a:extLst>
                </a:gridCol>
                <a:gridCol w="8533972">
                  <a:extLst>
                    <a:ext uri="{9D8B030D-6E8A-4147-A177-3AD203B41FA5}">
                      <a16:colId xmlns:a16="http://schemas.microsoft.com/office/drawing/2014/main" xmlns="" val="3852783147"/>
                    </a:ext>
                  </a:extLst>
                </a:gridCol>
                <a:gridCol w="381428">
                  <a:extLst>
                    <a:ext uri="{9D8B030D-6E8A-4147-A177-3AD203B41FA5}">
                      <a16:colId xmlns:a16="http://schemas.microsoft.com/office/drawing/2014/main" xmlns="" val="1821632180"/>
                    </a:ext>
                  </a:extLst>
                </a:gridCol>
              </a:tblGrid>
              <a:tr h="258371">
                <a:tc>
                  <a:txBody>
                    <a:bodyPr/>
                    <a:lstStyle/>
                    <a:p>
                      <a:pPr algn="ctr">
                        <a:lnSpc>
                          <a:spcPct val="100000"/>
                        </a:lnSpc>
                        <a:spcBef>
                          <a:spcPts val="0"/>
                        </a:spcBef>
                      </a:pP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Z evidence MAS vyplynulo, že žadatel nebyl dosud podpořen v rámci operace 19.2.1 v programu PRV ve výzvách 1.- 9. vyhlášených MAS MOST Vysočinou.</a:t>
                      </a:r>
                    </a:p>
                  </a:txBody>
                  <a:tcPr/>
                </a:tc>
                <a:tc>
                  <a:txBody>
                    <a:bodyPr/>
                    <a:lstStyle/>
                    <a:p>
                      <a:pPr algn="ctr">
                        <a:lnSpc>
                          <a:spcPct val="100000"/>
                        </a:lnSpc>
                        <a:spcBef>
                          <a:spcPts val="0"/>
                        </a:spcBef>
                      </a:pPr>
                      <a:r>
                        <a:rPr lang="cs-CZ" sz="1000" b="0" dirty="0">
                          <a:solidFill>
                            <a:schemeClr val="tx1">
                              <a:lumMod val="65000"/>
                              <a:lumOff val="35000"/>
                            </a:schemeClr>
                          </a:solidFill>
                        </a:rPr>
                        <a:t>30</a:t>
                      </a:r>
                    </a:p>
                  </a:txBody>
                  <a:tcPr/>
                </a:tc>
                <a:extLst>
                  <a:ext uri="{0D108BD9-81ED-4DB2-BD59-A6C34878D82A}">
                    <a16:rowId xmlns:a16="http://schemas.microsoft.com/office/drawing/2014/main" xmlns="" val="2789865282"/>
                  </a:ext>
                </a:extLst>
              </a:tr>
              <a:tr h="244158">
                <a:tc>
                  <a:txBody>
                    <a:bodyPr/>
                    <a:lstStyle/>
                    <a:p>
                      <a:pPr algn="ctr">
                        <a:lnSpc>
                          <a:spcPct val="100000"/>
                        </a:lnSpc>
                        <a:spcBef>
                          <a:spcPts val="0"/>
                        </a:spcBef>
                      </a:pPr>
                      <a:r>
                        <a:rPr lang="cs-CZ" sz="1000" dirty="0">
                          <a:solidFill>
                            <a:schemeClr val="tx1">
                              <a:lumMod val="65000"/>
                              <a:lumOff val="35000"/>
                            </a:schemeClr>
                          </a:solidFill>
                        </a:rPr>
                        <a:t>2</a:t>
                      </a:r>
                    </a:p>
                  </a:txBody>
                  <a:tcPr/>
                </a:tc>
                <a:tc>
                  <a:txBody>
                    <a:bodyPr/>
                    <a:lstStyle/>
                    <a:p>
                      <a:r>
                        <a:rPr lang="cs-CZ" sz="1000" b="0" dirty="0">
                          <a:solidFill>
                            <a:schemeClr val="tx1">
                              <a:lumMod val="65000"/>
                              <a:lumOff val="35000"/>
                            </a:schemeClr>
                          </a:solidFill>
                        </a:rPr>
                        <a:t>Z evidence MAS vyplynulo, že žadatel byl podpořen v rámci operace 19.2.1 v programu PRV ve výzvách 1.- 9. vyhlášených MAS MOST Vysočinou.</a:t>
                      </a:r>
                    </a:p>
                  </a:txBody>
                  <a:tcPr/>
                </a:tc>
                <a:tc>
                  <a:txBody>
                    <a:bodyPr/>
                    <a:lstStyle/>
                    <a:p>
                      <a:pPr algn="ctr">
                        <a:lnSpc>
                          <a:spcPct val="100000"/>
                        </a:lnSpc>
                        <a:spcBef>
                          <a:spcPts val="0"/>
                        </a:spcBef>
                      </a:pPr>
                      <a:r>
                        <a:rPr lang="cs-CZ" sz="1000" dirty="0">
                          <a:solidFill>
                            <a:schemeClr val="tx1">
                              <a:lumMod val="65000"/>
                              <a:lumOff val="35000"/>
                            </a:schemeClr>
                          </a:solidFill>
                        </a:rPr>
                        <a:t>0</a:t>
                      </a:r>
                    </a:p>
                  </a:txBody>
                  <a:tcPr/>
                </a:tc>
                <a:extLst>
                  <a:ext uri="{0D108BD9-81ED-4DB2-BD59-A6C34878D82A}">
                    <a16:rowId xmlns:a16="http://schemas.microsoft.com/office/drawing/2014/main" xmlns="" val="2262271123"/>
                  </a:ext>
                </a:extLst>
              </a:tr>
            </a:tbl>
          </a:graphicData>
        </a:graphic>
      </p:graphicFrame>
      <p:sp>
        <p:nvSpPr>
          <p:cNvPr id="12" name="TextovéPole 11">
            <a:extLst>
              <a:ext uri="{FF2B5EF4-FFF2-40B4-BE49-F238E27FC236}">
                <a16:creationId xmlns:a16="http://schemas.microsoft.com/office/drawing/2014/main" xmlns="" id="{366B5EB1-9D3B-A3AC-45EF-25BE091E4575}"/>
              </a:ext>
            </a:extLst>
          </p:cNvPr>
          <p:cNvSpPr txBox="1"/>
          <p:nvPr/>
        </p:nvSpPr>
        <p:spPr>
          <a:xfrm>
            <a:off x="2592981" y="5411298"/>
            <a:ext cx="6100232" cy="646331"/>
          </a:xfrm>
          <a:prstGeom prst="rect">
            <a:avLst/>
          </a:prstGeom>
          <a:noFill/>
        </p:spPr>
        <p:txBody>
          <a:bodyPr wrap="square">
            <a:spAutoFit/>
          </a:bodyPr>
          <a:lstStyle/>
          <a:p>
            <a:pPr algn="ctr"/>
            <a:r>
              <a:rPr lang="cs-CZ" sz="1800" b="1" dirty="0">
                <a:solidFill>
                  <a:schemeClr val="accent2"/>
                </a:solidFill>
              </a:rPr>
              <a:t>Žadatel musí získat minimálně 6</a:t>
            </a:r>
            <a:r>
              <a:rPr lang="cs-CZ" b="1" dirty="0">
                <a:solidFill>
                  <a:schemeClr val="accent2"/>
                </a:solidFill>
              </a:rPr>
              <a:t>0</a:t>
            </a:r>
            <a:r>
              <a:rPr lang="cs-CZ" sz="1800" b="1" dirty="0">
                <a:solidFill>
                  <a:schemeClr val="accent2"/>
                </a:solidFill>
              </a:rPr>
              <a:t> bodů!!! </a:t>
            </a:r>
          </a:p>
          <a:p>
            <a:pPr algn="ctr"/>
            <a:r>
              <a:rPr lang="cs-CZ" sz="1800" b="1" dirty="0">
                <a:solidFill>
                  <a:schemeClr val="accent2"/>
                </a:solidFill>
              </a:rPr>
              <a:t>Upraveno ve výzvě MAS a její příloze – Fiche 4</a:t>
            </a:r>
            <a:endParaRPr lang="cs-CZ" dirty="0">
              <a:solidFill>
                <a:schemeClr val="accent2"/>
              </a:solidFill>
            </a:endParaRPr>
          </a:p>
        </p:txBody>
      </p:sp>
    </p:spTree>
    <p:extLst>
      <p:ext uri="{BB962C8B-B14F-4D97-AF65-F5344CB8AC3E}">
        <p14:creationId xmlns:p14="http://schemas.microsoft.com/office/powerpoint/2010/main" val="571052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E2D3C6E-9834-767E-BA9A-7D90BA518DCD}"/>
            </a:ext>
          </a:extLst>
        </p:cNvPr>
        <p:cNvGrpSpPr/>
        <p:nvPr/>
      </p:nvGrpSpPr>
      <p:grpSpPr>
        <a:xfrm>
          <a:off x="0" y="0"/>
          <a:ext cx="0" cy="0"/>
          <a:chOff x="0" y="0"/>
          <a:chExt cx="0" cy="0"/>
        </a:xfrm>
      </p:grpSpPr>
      <p:sp>
        <p:nvSpPr>
          <p:cNvPr id="5" name="Obdélník 4">
            <a:extLst>
              <a:ext uri="{FF2B5EF4-FFF2-40B4-BE49-F238E27FC236}">
                <a16:creationId xmlns:a16="http://schemas.microsoft.com/office/drawing/2014/main" xmlns="" id="{616F0583-B374-6D93-E2E4-7F06539C485D}"/>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D7F2B511-2FB0-8F1F-ACE4-3E6252187208}"/>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a:extLst>
              <a:ext uri="{FF2B5EF4-FFF2-40B4-BE49-F238E27FC236}">
                <a16:creationId xmlns:a16="http://schemas.microsoft.com/office/drawing/2014/main" xmlns="" id="{EEFAEB5E-AD7A-10CF-7AAB-633A558540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A5BC5D98-8E04-1F68-34FD-4F17ABE0FE4F}"/>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
        <p:nvSpPr>
          <p:cNvPr id="4" name="TextovéPole 3">
            <a:extLst>
              <a:ext uri="{FF2B5EF4-FFF2-40B4-BE49-F238E27FC236}">
                <a16:creationId xmlns:a16="http://schemas.microsoft.com/office/drawing/2014/main" xmlns="" id="{47A7A7FF-CC24-C8DE-F9F9-2934B9CE5CF3}"/>
              </a:ext>
            </a:extLst>
          </p:cNvPr>
          <p:cNvSpPr txBox="1"/>
          <p:nvPr/>
        </p:nvSpPr>
        <p:spPr>
          <a:xfrm>
            <a:off x="2697221" y="1462472"/>
            <a:ext cx="5891752" cy="292388"/>
          </a:xfrm>
          <a:prstGeom prst="rect">
            <a:avLst/>
          </a:prstGeom>
          <a:noFill/>
        </p:spPr>
        <p:txBody>
          <a:bodyPr wrap="square" rtlCol="0">
            <a:spAutoFit/>
          </a:bodyPr>
          <a:lstStyle/>
          <a:p>
            <a:pPr algn="ctr"/>
            <a:r>
              <a:rPr lang="cs-CZ" sz="1300" dirty="0">
                <a:solidFill>
                  <a:schemeClr val="accent3">
                    <a:lumMod val="50000"/>
                  </a:schemeClr>
                </a:solidFill>
              </a:rPr>
              <a:t>Specifické podmínky pro Fichi 5</a:t>
            </a:r>
          </a:p>
        </p:txBody>
      </p:sp>
      <p:graphicFrame>
        <p:nvGraphicFramePr>
          <p:cNvPr id="8" name="Tabulka 7">
            <a:extLst>
              <a:ext uri="{FF2B5EF4-FFF2-40B4-BE49-F238E27FC236}">
                <a16:creationId xmlns:a16="http://schemas.microsoft.com/office/drawing/2014/main" xmlns="" id="{9A9B7FB3-6F86-0D8E-065F-57DDEF79C2FA}"/>
              </a:ext>
            </a:extLst>
          </p:cNvPr>
          <p:cNvGraphicFramePr>
            <a:graphicFrameLocks noGrp="1"/>
          </p:cNvGraphicFramePr>
          <p:nvPr>
            <p:extLst>
              <p:ext uri="{D42A27DB-BD31-4B8C-83A1-F6EECF244321}">
                <p14:modId xmlns:p14="http://schemas.microsoft.com/office/powerpoint/2010/main" val="1982375793"/>
              </p:ext>
            </p:extLst>
          </p:nvPr>
        </p:nvGraphicFramePr>
        <p:xfrm>
          <a:off x="629782" y="1940309"/>
          <a:ext cx="9250818" cy="640080"/>
        </p:xfrm>
        <a:graphic>
          <a:graphicData uri="http://schemas.openxmlformats.org/drawingml/2006/table">
            <a:tbl>
              <a:tblPr firstRow="1" bandRow="1">
                <a:tableStyleId>{5C22544A-7EE6-4342-B048-85BDC9FD1C3A}</a:tableStyleId>
              </a:tblPr>
              <a:tblGrid>
                <a:gridCol w="9250818">
                  <a:extLst>
                    <a:ext uri="{9D8B030D-6E8A-4147-A177-3AD203B41FA5}">
                      <a16:colId xmlns:a16="http://schemas.microsoft.com/office/drawing/2014/main" xmlns="" val="1324808735"/>
                    </a:ext>
                  </a:extLst>
                </a:gridCol>
              </a:tblGrid>
              <a:tr h="59969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cs-CZ" sz="1200" dirty="0">
                          <a:solidFill>
                            <a:schemeClr val="tx1"/>
                          </a:solidFill>
                        </a:rPr>
                        <a:t>Finanční náročnost projektu: </a:t>
                      </a:r>
                      <a:r>
                        <a:rPr lang="cs-CZ" sz="1200" b="0" dirty="0">
                          <a:solidFill>
                            <a:schemeClr val="tx1"/>
                          </a:solidFill>
                        </a:rPr>
                        <a:t>Body budou přiděleny na základě výše způsobilých výdajů, ze kterých je stanovena dotace. Hodnocení a kontrola se provádí na základě údajů, které žadatel uvedl do Žádosti o dotaci. Změnou projektu nesmí dojít ke snížení přidělených bodů.</a:t>
                      </a:r>
                    </a:p>
                  </a:txBody>
                  <a:tcPr/>
                </a:tc>
                <a:extLst>
                  <a:ext uri="{0D108BD9-81ED-4DB2-BD59-A6C34878D82A}">
                    <a16:rowId xmlns:a16="http://schemas.microsoft.com/office/drawing/2014/main" xmlns="" val="1547947650"/>
                  </a:ext>
                </a:extLst>
              </a:tr>
            </a:tbl>
          </a:graphicData>
        </a:graphic>
      </p:graphicFrame>
      <p:graphicFrame>
        <p:nvGraphicFramePr>
          <p:cNvPr id="10" name="Tabulka 9">
            <a:extLst>
              <a:ext uri="{FF2B5EF4-FFF2-40B4-BE49-F238E27FC236}">
                <a16:creationId xmlns:a16="http://schemas.microsoft.com/office/drawing/2014/main" xmlns="" id="{4542261B-4426-0787-B476-5BB18DCD804F}"/>
              </a:ext>
            </a:extLst>
          </p:cNvPr>
          <p:cNvGraphicFramePr>
            <a:graphicFrameLocks noGrp="1"/>
          </p:cNvGraphicFramePr>
          <p:nvPr>
            <p:extLst>
              <p:ext uri="{D42A27DB-BD31-4B8C-83A1-F6EECF244321}">
                <p14:modId xmlns:p14="http://schemas.microsoft.com/office/powerpoint/2010/main" val="982462748"/>
              </p:ext>
            </p:extLst>
          </p:nvPr>
        </p:nvGraphicFramePr>
        <p:xfrm>
          <a:off x="629781" y="2580390"/>
          <a:ext cx="9250818" cy="1043343"/>
        </p:xfrm>
        <a:graphic>
          <a:graphicData uri="http://schemas.openxmlformats.org/drawingml/2006/table">
            <a:tbl>
              <a:tblPr firstRow="1" bandRow="1">
                <a:tableStyleId>{69CF1AB2-1976-4502-BF36-3FF5EA218861}</a:tableStyleId>
              </a:tblPr>
              <a:tblGrid>
                <a:gridCol w="360819">
                  <a:extLst>
                    <a:ext uri="{9D8B030D-6E8A-4147-A177-3AD203B41FA5}">
                      <a16:colId xmlns:a16="http://schemas.microsoft.com/office/drawing/2014/main" xmlns="" val="1111399000"/>
                    </a:ext>
                  </a:extLst>
                </a:gridCol>
                <a:gridCol w="8508222">
                  <a:extLst>
                    <a:ext uri="{9D8B030D-6E8A-4147-A177-3AD203B41FA5}">
                      <a16:colId xmlns:a16="http://schemas.microsoft.com/office/drawing/2014/main" xmlns="" val="3852783147"/>
                    </a:ext>
                  </a:extLst>
                </a:gridCol>
                <a:gridCol w="381777">
                  <a:extLst>
                    <a:ext uri="{9D8B030D-6E8A-4147-A177-3AD203B41FA5}">
                      <a16:colId xmlns:a16="http://schemas.microsoft.com/office/drawing/2014/main" xmlns="" val="1821632180"/>
                    </a:ext>
                  </a:extLst>
                </a:gridCol>
              </a:tblGrid>
              <a:tr h="260631">
                <a:tc>
                  <a:txBody>
                    <a:bodyPr/>
                    <a:lstStyle/>
                    <a:p>
                      <a:pPr algn="ctr">
                        <a:lnSpc>
                          <a:spcPct val="100000"/>
                        </a:lnSpc>
                        <a:spcBef>
                          <a:spcPts val="0"/>
                        </a:spcBef>
                      </a:pPr>
                      <a:r>
                        <a:rPr lang="cs-CZ" sz="1000" b="0" dirty="0">
                          <a:solidFill>
                            <a:schemeClr val="tx1">
                              <a:lumMod val="65000"/>
                              <a:lumOff val="35000"/>
                            </a:schemeClr>
                          </a:solidFill>
                        </a:rPr>
                        <a:t>1</a:t>
                      </a:r>
                    </a:p>
                  </a:txBody>
                  <a:tcPr/>
                </a:tc>
                <a:tc>
                  <a:txBody>
                    <a:bodyPr/>
                    <a:lstStyle/>
                    <a:p>
                      <a:pPr>
                        <a:lnSpc>
                          <a:spcPct val="100000"/>
                        </a:lnSpc>
                        <a:spcBef>
                          <a:spcPts val="0"/>
                        </a:spcBef>
                      </a:pPr>
                      <a:r>
                        <a:rPr lang="cs-CZ" sz="1000" b="0" dirty="0">
                          <a:solidFill>
                            <a:schemeClr val="tx1">
                              <a:lumMod val="65000"/>
                              <a:lumOff val="35000"/>
                            </a:schemeClr>
                          </a:solidFill>
                        </a:rPr>
                        <a:t>Výše způsobilých výdajů, ze kterých je stanovena dotace, je menší nebo rovna 300 000 Kč.</a:t>
                      </a:r>
                    </a:p>
                  </a:txBody>
                  <a:tcPr/>
                </a:tc>
                <a:tc>
                  <a:txBody>
                    <a:bodyPr/>
                    <a:lstStyle/>
                    <a:p>
                      <a:pPr algn="ctr">
                        <a:lnSpc>
                          <a:spcPct val="100000"/>
                        </a:lnSpc>
                        <a:spcBef>
                          <a:spcPts val="0"/>
                        </a:spcBef>
                      </a:pPr>
                      <a:r>
                        <a:rPr lang="cs-CZ" sz="1000" b="0" dirty="0">
                          <a:solidFill>
                            <a:schemeClr val="tx1">
                              <a:lumMod val="65000"/>
                              <a:lumOff val="35000"/>
                            </a:schemeClr>
                          </a:solidFill>
                        </a:rPr>
                        <a:t>30</a:t>
                      </a:r>
                    </a:p>
                  </a:txBody>
                  <a:tcPr/>
                </a:tc>
                <a:extLst>
                  <a:ext uri="{0D108BD9-81ED-4DB2-BD59-A6C34878D82A}">
                    <a16:rowId xmlns:a16="http://schemas.microsoft.com/office/drawing/2014/main" xmlns="" val="2789865282"/>
                  </a:ext>
                </a:extLst>
              </a:tr>
              <a:tr h="260904">
                <a:tc>
                  <a:txBody>
                    <a:bodyPr/>
                    <a:lstStyle/>
                    <a:p>
                      <a:pPr algn="ctr">
                        <a:lnSpc>
                          <a:spcPct val="100000"/>
                        </a:lnSpc>
                        <a:spcBef>
                          <a:spcPts val="0"/>
                        </a:spcBef>
                      </a:pPr>
                      <a:r>
                        <a:rPr lang="cs-CZ" sz="1000" dirty="0">
                          <a:solidFill>
                            <a:schemeClr val="tx1">
                              <a:lumMod val="65000"/>
                              <a:lumOff val="35000"/>
                            </a:schemeClr>
                          </a:solidFill>
                        </a:rPr>
                        <a:t>2</a:t>
                      </a:r>
                    </a:p>
                  </a:txBody>
                  <a:tcPr/>
                </a:tc>
                <a:tc>
                  <a:txBody>
                    <a:bodyPr/>
                    <a:lstStyle/>
                    <a:p>
                      <a:pPr>
                        <a:lnSpc>
                          <a:spcPct val="100000"/>
                        </a:lnSpc>
                        <a:spcBef>
                          <a:spcPts val="0"/>
                        </a:spcBef>
                      </a:pPr>
                      <a:r>
                        <a:rPr lang="pl-PL" sz="1000" dirty="0">
                          <a:solidFill>
                            <a:schemeClr val="tx1">
                              <a:lumMod val="65000"/>
                              <a:lumOff val="35000"/>
                            </a:schemeClr>
                          </a:solidFill>
                        </a:rPr>
                        <a:t>Výše způsobilých výdajů, ze kterých je stanovena dotace, je od 300 001 do 500 000 Kč (včetně).</a:t>
                      </a:r>
                      <a:endParaRPr lang="cs-CZ" sz="1000" dirty="0">
                        <a:solidFill>
                          <a:schemeClr val="tx1">
                            <a:lumMod val="65000"/>
                            <a:lumOff val="35000"/>
                          </a:schemeClr>
                        </a:solidFill>
                      </a:endParaRPr>
                    </a:p>
                  </a:txBody>
                  <a:tcPr/>
                </a:tc>
                <a:tc>
                  <a:txBody>
                    <a:bodyPr/>
                    <a:lstStyle/>
                    <a:p>
                      <a:pPr algn="ctr">
                        <a:lnSpc>
                          <a:spcPct val="100000"/>
                        </a:lnSpc>
                        <a:spcBef>
                          <a:spcPts val="0"/>
                        </a:spcBef>
                      </a:pPr>
                      <a:r>
                        <a:rPr lang="cs-CZ" sz="1000" dirty="0">
                          <a:solidFill>
                            <a:schemeClr val="tx1">
                              <a:lumMod val="65000"/>
                              <a:lumOff val="35000"/>
                            </a:schemeClr>
                          </a:solidFill>
                        </a:rPr>
                        <a:t>20</a:t>
                      </a:r>
                    </a:p>
                  </a:txBody>
                  <a:tcPr/>
                </a:tc>
                <a:extLst>
                  <a:ext uri="{0D108BD9-81ED-4DB2-BD59-A6C34878D82A}">
                    <a16:rowId xmlns:a16="http://schemas.microsoft.com/office/drawing/2014/main" xmlns="" val="2262271123"/>
                  </a:ext>
                </a:extLst>
              </a:tr>
              <a:tr h="260904">
                <a:tc>
                  <a:txBody>
                    <a:bodyPr/>
                    <a:lstStyle/>
                    <a:p>
                      <a:pPr algn="ctr">
                        <a:lnSpc>
                          <a:spcPct val="100000"/>
                        </a:lnSpc>
                        <a:spcBef>
                          <a:spcPts val="0"/>
                        </a:spcBef>
                      </a:pPr>
                      <a:r>
                        <a:rPr lang="cs-CZ" sz="1000" dirty="0">
                          <a:solidFill>
                            <a:schemeClr val="tx1">
                              <a:lumMod val="65000"/>
                              <a:lumOff val="35000"/>
                            </a:schemeClr>
                          </a:solidFill>
                        </a:rPr>
                        <a:t>3</a:t>
                      </a:r>
                    </a:p>
                  </a:txBody>
                  <a:tcPr/>
                </a:tc>
                <a:tc>
                  <a:txBody>
                    <a:bodyPr/>
                    <a:lstStyle/>
                    <a:p>
                      <a:pPr>
                        <a:lnSpc>
                          <a:spcPct val="100000"/>
                        </a:lnSpc>
                        <a:spcBef>
                          <a:spcPts val="0"/>
                        </a:spcBef>
                      </a:pPr>
                      <a:r>
                        <a:rPr lang="pl-PL" sz="1000" dirty="0">
                          <a:solidFill>
                            <a:schemeClr val="tx1">
                              <a:lumMod val="65000"/>
                              <a:lumOff val="35000"/>
                            </a:schemeClr>
                          </a:solidFill>
                        </a:rPr>
                        <a:t>Výše způsobilých výdajů, ze kterých je stanovena dotace, je od 500 001 do 700 000 Kč (včetně)</a:t>
                      </a:r>
                      <a:r>
                        <a:rPr lang="cs-CZ" sz="1000" dirty="0">
                          <a:solidFill>
                            <a:schemeClr val="tx1">
                              <a:lumMod val="65000"/>
                              <a:lumOff val="35000"/>
                            </a:schemeClr>
                          </a:solidFill>
                        </a:rPr>
                        <a:t>.</a:t>
                      </a:r>
                    </a:p>
                  </a:txBody>
                  <a:tcPr/>
                </a:tc>
                <a:tc>
                  <a:txBody>
                    <a:bodyPr/>
                    <a:lstStyle/>
                    <a:p>
                      <a:pPr algn="ctr">
                        <a:lnSpc>
                          <a:spcPct val="100000"/>
                        </a:lnSpc>
                        <a:spcBef>
                          <a:spcPts val="0"/>
                        </a:spcBef>
                      </a:pPr>
                      <a:r>
                        <a:rPr lang="cs-CZ" sz="1000" dirty="0">
                          <a:solidFill>
                            <a:schemeClr val="tx1">
                              <a:lumMod val="65000"/>
                              <a:lumOff val="35000"/>
                            </a:schemeClr>
                          </a:solidFill>
                        </a:rPr>
                        <a:t>10</a:t>
                      </a:r>
                    </a:p>
                  </a:txBody>
                  <a:tcPr/>
                </a:tc>
                <a:extLst>
                  <a:ext uri="{0D108BD9-81ED-4DB2-BD59-A6C34878D82A}">
                    <a16:rowId xmlns:a16="http://schemas.microsoft.com/office/drawing/2014/main" xmlns="" val="1332733996"/>
                  </a:ext>
                </a:extLst>
              </a:tr>
              <a:tr h="260904">
                <a:tc>
                  <a:txBody>
                    <a:bodyPr/>
                    <a:lstStyle/>
                    <a:p>
                      <a:pPr algn="ctr">
                        <a:lnSpc>
                          <a:spcPct val="100000"/>
                        </a:lnSpc>
                        <a:spcBef>
                          <a:spcPts val="0"/>
                        </a:spcBef>
                      </a:pPr>
                      <a:r>
                        <a:rPr lang="cs-CZ" sz="1000" dirty="0">
                          <a:solidFill>
                            <a:schemeClr val="tx1">
                              <a:lumMod val="65000"/>
                              <a:lumOff val="35000"/>
                            </a:schemeClr>
                          </a:solidFill>
                        </a:rPr>
                        <a:t>4</a:t>
                      </a:r>
                    </a:p>
                  </a:txBody>
                  <a:tcPr/>
                </a:tc>
                <a:tc>
                  <a:txBody>
                    <a:bodyPr/>
                    <a:lstStyle/>
                    <a:p>
                      <a:pPr>
                        <a:lnSpc>
                          <a:spcPct val="100000"/>
                        </a:lnSpc>
                        <a:spcBef>
                          <a:spcPts val="0"/>
                        </a:spcBef>
                      </a:pPr>
                      <a:r>
                        <a:rPr lang="cs-CZ" sz="1000" dirty="0">
                          <a:solidFill>
                            <a:schemeClr val="tx1">
                              <a:lumMod val="65000"/>
                              <a:lumOff val="35000"/>
                            </a:schemeClr>
                          </a:solidFill>
                        </a:rPr>
                        <a:t>Výše způsobilých výdajů, ze kterých je stanovena dotace, je od 700 001 až  900 000 Kč (včetně).</a:t>
                      </a:r>
                    </a:p>
                  </a:txBody>
                  <a:tcPr/>
                </a:tc>
                <a:tc>
                  <a:txBody>
                    <a:bodyPr/>
                    <a:lstStyle/>
                    <a:p>
                      <a:pPr algn="ctr">
                        <a:lnSpc>
                          <a:spcPct val="100000"/>
                        </a:lnSpc>
                        <a:spcBef>
                          <a:spcPts val="0"/>
                        </a:spcBef>
                      </a:pPr>
                      <a:r>
                        <a:rPr lang="cs-CZ" sz="1000" dirty="0">
                          <a:solidFill>
                            <a:schemeClr val="tx1">
                              <a:lumMod val="65000"/>
                              <a:lumOff val="35000"/>
                            </a:schemeClr>
                          </a:solidFill>
                        </a:rPr>
                        <a:t>0</a:t>
                      </a:r>
                    </a:p>
                  </a:txBody>
                  <a:tcPr/>
                </a:tc>
                <a:extLst>
                  <a:ext uri="{0D108BD9-81ED-4DB2-BD59-A6C34878D82A}">
                    <a16:rowId xmlns:a16="http://schemas.microsoft.com/office/drawing/2014/main" xmlns="" val="1432181515"/>
                  </a:ext>
                </a:extLst>
              </a:tr>
            </a:tbl>
          </a:graphicData>
        </a:graphic>
      </p:graphicFrame>
      <p:graphicFrame>
        <p:nvGraphicFramePr>
          <p:cNvPr id="11" name="Tabulka 10">
            <a:extLst>
              <a:ext uri="{FF2B5EF4-FFF2-40B4-BE49-F238E27FC236}">
                <a16:creationId xmlns:a16="http://schemas.microsoft.com/office/drawing/2014/main" xmlns="" id="{7AF5AB6F-E7E2-A5B0-3F32-2D09A6BB9867}"/>
              </a:ext>
            </a:extLst>
          </p:cNvPr>
          <p:cNvGraphicFramePr>
            <a:graphicFrameLocks noGrp="1"/>
          </p:cNvGraphicFramePr>
          <p:nvPr>
            <p:extLst>
              <p:ext uri="{D42A27DB-BD31-4B8C-83A1-F6EECF244321}">
                <p14:modId xmlns:p14="http://schemas.microsoft.com/office/powerpoint/2010/main" val="2591535716"/>
              </p:ext>
            </p:extLst>
          </p:nvPr>
        </p:nvGraphicFramePr>
        <p:xfrm>
          <a:off x="584777" y="3934712"/>
          <a:ext cx="9340826" cy="640080"/>
        </p:xfrm>
        <a:graphic>
          <a:graphicData uri="http://schemas.openxmlformats.org/drawingml/2006/table">
            <a:tbl>
              <a:tblPr firstRow="1" bandRow="1">
                <a:tableStyleId>{5C22544A-7EE6-4342-B048-85BDC9FD1C3A}</a:tableStyleId>
              </a:tblPr>
              <a:tblGrid>
                <a:gridCol w="9340826">
                  <a:extLst>
                    <a:ext uri="{9D8B030D-6E8A-4147-A177-3AD203B41FA5}">
                      <a16:colId xmlns:a16="http://schemas.microsoft.com/office/drawing/2014/main" xmlns="" val="1379011008"/>
                    </a:ext>
                  </a:extLst>
                </a:gridCol>
              </a:tblGrid>
              <a:tr h="370840">
                <a:tc>
                  <a:txBody>
                    <a:bodyPr/>
                    <a:lstStyle/>
                    <a:p>
                      <a:r>
                        <a:rPr lang="cs-CZ" sz="1200" dirty="0">
                          <a:solidFill>
                            <a:schemeClr val="tx1"/>
                          </a:solidFill>
                        </a:rPr>
                        <a:t>Délka realizace projektu: </a:t>
                      </a:r>
                      <a:r>
                        <a:rPr lang="cs-CZ" sz="1200" b="0" dirty="0">
                          <a:solidFill>
                            <a:schemeClr val="tx1"/>
                          </a:solidFill>
                        </a:rPr>
                        <a:t>Kritérium zvýhodňuje projekty s kratší dobou realizace. Hodnotí se období od data podpisu Dohody do podání Žádosti o platbu na SZIF. Hodnocení se provádí dle údajů v Žádosti o dotace. Kontrola probíhá dle data podpisu Dohody a dle data podání Žádosti o platbu na SZIF.</a:t>
                      </a:r>
                    </a:p>
                  </a:txBody>
                  <a:tcPr/>
                </a:tc>
                <a:extLst>
                  <a:ext uri="{0D108BD9-81ED-4DB2-BD59-A6C34878D82A}">
                    <a16:rowId xmlns:a16="http://schemas.microsoft.com/office/drawing/2014/main" xmlns="" val="118371495"/>
                  </a:ext>
                </a:extLst>
              </a:tr>
            </a:tbl>
          </a:graphicData>
        </a:graphic>
      </p:graphicFrame>
      <p:graphicFrame>
        <p:nvGraphicFramePr>
          <p:cNvPr id="12" name="Tabulka 11">
            <a:extLst>
              <a:ext uri="{FF2B5EF4-FFF2-40B4-BE49-F238E27FC236}">
                <a16:creationId xmlns:a16="http://schemas.microsoft.com/office/drawing/2014/main" xmlns="" id="{C738C682-C4DF-BF05-E851-035485D9D419}"/>
              </a:ext>
            </a:extLst>
          </p:cNvPr>
          <p:cNvGraphicFramePr>
            <a:graphicFrameLocks noGrp="1"/>
          </p:cNvGraphicFramePr>
          <p:nvPr>
            <p:extLst>
              <p:ext uri="{D42A27DB-BD31-4B8C-83A1-F6EECF244321}">
                <p14:modId xmlns:p14="http://schemas.microsoft.com/office/powerpoint/2010/main" val="813545342"/>
              </p:ext>
            </p:extLst>
          </p:nvPr>
        </p:nvGraphicFramePr>
        <p:xfrm>
          <a:off x="584777" y="4574792"/>
          <a:ext cx="9340826" cy="820737"/>
        </p:xfrm>
        <a:graphic>
          <a:graphicData uri="http://schemas.openxmlformats.org/drawingml/2006/table">
            <a:tbl>
              <a:tblPr firstRow="1" bandRow="1">
                <a:tableStyleId>{69CF1AB2-1976-4502-BF36-3FF5EA218861}</a:tableStyleId>
              </a:tblPr>
              <a:tblGrid>
                <a:gridCol w="388890">
                  <a:extLst>
                    <a:ext uri="{9D8B030D-6E8A-4147-A177-3AD203B41FA5}">
                      <a16:colId xmlns:a16="http://schemas.microsoft.com/office/drawing/2014/main" xmlns="" val="4036218209"/>
                    </a:ext>
                  </a:extLst>
                </a:gridCol>
                <a:gridCol w="8534400">
                  <a:extLst>
                    <a:ext uri="{9D8B030D-6E8A-4147-A177-3AD203B41FA5}">
                      <a16:colId xmlns:a16="http://schemas.microsoft.com/office/drawing/2014/main" xmlns="" val="2519936676"/>
                    </a:ext>
                  </a:extLst>
                </a:gridCol>
                <a:gridCol w="417536">
                  <a:extLst>
                    <a:ext uri="{9D8B030D-6E8A-4147-A177-3AD203B41FA5}">
                      <a16:colId xmlns:a16="http://schemas.microsoft.com/office/drawing/2014/main" xmlns="" val="1594103260"/>
                    </a:ext>
                  </a:extLst>
                </a:gridCol>
              </a:tblGrid>
              <a:tr h="273579">
                <a:tc>
                  <a:txBody>
                    <a:bodyPr/>
                    <a:lstStyle/>
                    <a:p>
                      <a:pPr algn="ct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Doba realizace je do 6 měsíců od data podpisu Dohody do podání Žádosti o platbu na SZIF.</a:t>
                      </a:r>
                    </a:p>
                  </a:txBody>
                  <a:tcPr/>
                </a:tc>
                <a:tc>
                  <a:txBody>
                    <a:bodyPr/>
                    <a:lstStyle/>
                    <a:p>
                      <a:pPr algn="ctr"/>
                      <a:r>
                        <a:rPr lang="cs-CZ" sz="1000" b="0" dirty="0">
                          <a:solidFill>
                            <a:schemeClr val="tx1">
                              <a:lumMod val="65000"/>
                              <a:lumOff val="35000"/>
                            </a:schemeClr>
                          </a:solidFill>
                        </a:rPr>
                        <a:t>20</a:t>
                      </a:r>
                    </a:p>
                  </a:txBody>
                  <a:tcPr/>
                </a:tc>
                <a:extLst>
                  <a:ext uri="{0D108BD9-81ED-4DB2-BD59-A6C34878D82A}">
                    <a16:rowId xmlns:a16="http://schemas.microsoft.com/office/drawing/2014/main" xmlns="" val="3342856800"/>
                  </a:ext>
                </a:extLst>
              </a:tr>
              <a:tr h="273579">
                <a:tc>
                  <a:txBody>
                    <a:bodyPr/>
                    <a:lstStyle/>
                    <a:p>
                      <a:pPr algn="ctr"/>
                      <a:r>
                        <a:rPr lang="cs-CZ" sz="1000" b="0" dirty="0">
                          <a:solidFill>
                            <a:schemeClr val="tx1">
                              <a:lumMod val="65000"/>
                              <a:lumOff val="35000"/>
                            </a:schemeClr>
                          </a:solidFill>
                        </a:rPr>
                        <a:t>2.</a:t>
                      </a:r>
                    </a:p>
                  </a:txBody>
                  <a:tcPr/>
                </a:tc>
                <a:tc>
                  <a:txBody>
                    <a:bodyPr/>
                    <a:lstStyle/>
                    <a:p>
                      <a:r>
                        <a:rPr lang="cs-CZ" sz="1000" b="0" dirty="0">
                          <a:solidFill>
                            <a:schemeClr val="tx1">
                              <a:lumMod val="65000"/>
                              <a:lumOff val="35000"/>
                            </a:schemeClr>
                          </a:solidFill>
                        </a:rPr>
                        <a:t>Doba realizace je v rozmezí 7 – 12 měsíců od data podpisu Dohody do podání Žádosti o platbu na SZIF.</a:t>
                      </a:r>
                    </a:p>
                  </a:txBody>
                  <a:tcPr/>
                </a:tc>
                <a:tc>
                  <a:txBody>
                    <a:bodyPr/>
                    <a:lstStyle/>
                    <a:p>
                      <a:pPr algn="ctr"/>
                      <a:r>
                        <a:rPr lang="cs-CZ" sz="1000" b="0" dirty="0">
                          <a:solidFill>
                            <a:schemeClr val="tx1">
                              <a:lumMod val="65000"/>
                              <a:lumOff val="35000"/>
                            </a:schemeClr>
                          </a:solidFill>
                        </a:rPr>
                        <a:t>10</a:t>
                      </a:r>
                    </a:p>
                  </a:txBody>
                  <a:tcPr/>
                </a:tc>
                <a:extLst>
                  <a:ext uri="{0D108BD9-81ED-4DB2-BD59-A6C34878D82A}">
                    <a16:rowId xmlns:a16="http://schemas.microsoft.com/office/drawing/2014/main" xmlns="" val="3508160656"/>
                  </a:ext>
                </a:extLst>
              </a:tr>
              <a:tr h="273579">
                <a:tc>
                  <a:txBody>
                    <a:bodyPr/>
                    <a:lstStyle/>
                    <a:p>
                      <a:pPr algn="ctr"/>
                      <a:r>
                        <a:rPr lang="cs-CZ" sz="1000" b="0" dirty="0">
                          <a:solidFill>
                            <a:schemeClr val="tx1">
                              <a:lumMod val="65000"/>
                              <a:lumOff val="35000"/>
                            </a:schemeClr>
                          </a:solidFill>
                        </a:rPr>
                        <a:t>3.</a:t>
                      </a:r>
                    </a:p>
                  </a:txBody>
                  <a:tcPr/>
                </a:tc>
                <a:tc>
                  <a:txBody>
                    <a:bodyPr/>
                    <a:lstStyle/>
                    <a:p>
                      <a:r>
                        <a:rPr lang="cs-CZ" sz="1000" b="0" dirty="0">
                          <a:solidFill>
                            <a:schemeClr val="tx1">
                              <a:lumMod val="65000"/>
                              <a:lumOff val="35000"/>
                            </a:schemeClr>
                          </a:solidFill>
                        </a:rPr>
                        <a:t>Doba realizace je delší než 12 měsíců od data podpisu Dohody do podání Žádosti o platbu na SZIF.</a:t>
                      </a:r>
                    </a:p>
                  </a:txBody>
                  <a:tcPr/>
                </a:tc>
                <a:tc>
                  <a:txBody>
                    <a:bodyPr/>
                    <a:lstStyle/>
                    <a:p>
                      <a:pPr algn="ctr"/>
                      <a:r>
                        <a:rPr lang="cs-CZ" sz="1000" b="0" dirty="0">
                          <a:solidFill>
                            <a:schemeClr val="tx1">
                              <a:lumMod val="65000"/>
                              <a:lumOff val="35000"/>
                            </a:schemeClr>
                          </a:solidFill>
                        </a:rPr>
                        <a:t>0</a:t>
                      </a:r>
                    </a:p>
                  </a:txBody>
                  <a:tcPr/>
                </a:tc>
                <a:extLst>
                  <a:ext uri="{0D108BD9-81ED-4DB2-BD59-A6C34878D82A}">
                    <a16:rowId xmlns:a16="http://schemas.microsoft.com/office/drawing/2014/main" xmlns="" val="1314116613"/>
                  </a:ext>
                </a:extLst>
              </a:tr>
            </a:tbl>
          </a:graphicData>
        </a:graphic>
      </p:graphicFrame>
    </p:spTree>
    <p:extLst>
      <p:ext uri="{BB962C8B-B14F-4D97-AF65-F5344CB8AC3E}">
        <p14:creationId xmlns:p14="http://schemas.microsoft.com/office/powerpoint/2010/main" val="4230230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7888810-A611-E27A-DE98-5D454FC7FD28}"/>
            </a:ext>
          </a:extLst>
        </p:cNvPr>
        <p:cNvGrpSpPr/>
        <p:nvPr/>
      </p:nvGrpSpPr>
      <p:grpSpPr>
        <a:xfrm>
          <a:off x="0" y="0"/>
          <a:ext cx="0" cy="0"/>
          <a:chOff x="0" y="0"/>
          <a:chExt cx="0" cy="0"/>
        </a:xfrm>
      </p:grpSpPr>
      <p:sp>
        <p:nvSpPr>
          <p:cNvPr id="5" name="Obdélník 4">
            <a:extLst>
              <a:ext uri="{FF2B5EF4-FFF2-40B4-BE49-F238E27FC236}">
                <a16:creationId xmlns:a16="http://schemas.microsoft.com/office/drawing/2014/main" xmlns="" id="{2F255144-B66D-6A91-398C-6A3E8B725871}"/>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47B19912-02B8-4248-C744-44483E7F82B0}"/>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a:extLst>
              <a:ext uri="{FF2B5EF4-FFF2-40B4-BE49-F238E27FC236}">
                <a16:creationId xmlns:a16="http://schemas.microsoft.com/office/drawing/2014/main" xmlns="" id="{94611B87-B6EA-B0C7-DC82-6232F547C3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sp>
        <p:nvSpPr>
          <p:cNvPr id="2" name="Nadpis 1">
            <a:extLst>
              <a:ext uri="{FF2B5EF4-FFF2-40B4-BE49-F238E27FC236}">
                <a16:creationId xmlns:a16="http://schemas.microsoft.com/office/drawing/2014/main" xmlns="" id="{44B4E41C-A898-8B42-993B-8BDAEC3C9E39}"/>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
        <p:nvSpPr>
          <p:cNvPr id="4" name="TextovéPole 3">
            <a:extLst>
              <a:ext uri="{FF2B5EF4-FFF2-40B4-BE49-F238E27FC236}">
                <a16:creationId xmlns:a16="http://schemas.microsoft.com/office/drawing/2014/main" xmlns="" id="{0EA18754-860D-215E-F6F3-7215BAB802D9}"/>
              </a:ext>
            </a:extLst>
          </p:cNvPr>
          <p:cNvSpPr txBox="1"/>
          <p:nvPr/>
        </p:nvSpPr>
        <p:spPr>
          <a:xfrm>
            <a:off x="2697221" y="1462472"/>
            <a:ext cx="5891752" cy="292388"/>
          </a:xfrm>
          <a:prstGeom prst="rect">
            <a:avLst/>
          </a:prstGeom>
          <a:noFill/>
        </p:spPr>
        <p:txBody>
          <a:bodyPr wrap="square" rtlCol="0">
            <a:spAutoFit/>
          </a:bodyPr>
          <a:lstStyle/>
          <a:p>
            <a:pPr algn="ctr"/>
            <a:r>
              <a:rPr lang="cs-CZ" sz="1300" dirty="0">
                <a:solidFill>
                  <a:schemeClr val="accent3">
                    <a:lumMod val="50000"/>
                  </a:schemeClr>
                </a:solidFill>
              </a:rPr>
              <a:t>Specifické podmínky pro Fichi 5</a:t>
            </a:r>
          </a:p>
        </p:txBody>
      </p:sp>
      <p:graphicFrame>
        <p:nvGraphicFramePr>
          <p:cNvPr id="8" name="Tabulka 7">
            <a:extLst>
              <a:ext uri="{FF2B5EF4-FFF2-40B4-BE49-F238E27FC236}">
                <a16:creationId xmlns:a16="http://schemas.microsoft.com/office/drawing/2014/main" xmlns="" id="{A834E74A-E2F0-6FB2-AA00-8E7384BF0F8E}"/>
              </a:ext>
            </a:extLst>
          </p:cNvPr>
          <p:cNvGraphicFramePr>
            <a:graphicFrameLocks noGrp="1"/>
          </p:cNvGraphicFramePr>
          <p:nvPr>
            <p:extLst>
              <p:ext uri="{D42A27DB-BD31-4B8C-83A1-F6EECF244321}">
                <p14:modId xmlns:p14="http://schemas.microsoft.com/office/powerpoint/2010/main" val="364386900"/>
              </p:ext>
            </p:extLst>
          </p:nvPr>
        </p:nvGraphicFramePr>
        <p:xfrm>
          <a:off x="638249" y="2020199"/>
          <a:ext cx="9242350" cy="822960"/>
        </p:xfrm>
        <a:graphic>
          <a:graphicData uri="http://schemas.openxmlformats.org/drawingml/2006/table">
            <a:tbl>
              <a:tblPr firstRow="1" bandRow="1">
                <a:tableStyleId>{5C22544A-7EE6-4342-B048-85BDC9FD1C3A}</a:tableStyleId>
              </a:tblPr>
              <a:tblGrid>
                <a:gridCol w="9242350">
                  <a:extLst>
                    <a:ext uri="{9D8B030D-6E8A-4147-A177-3AD203B41FA5}">
                      <a16:colId xmlns:a16="http://schemas.microsoft.com/office/drawing/2014/main" xmlns="" val="620961792"/>
                    </a:ext>
                  </a:extLst>
                </a:gridCol>
              </a:tblGrid>
              <a:tr h="370840">
                <a:tc>
                  <a:txBody>
                    <a:bodyPr/>
                    <a:lstStyle/>
                    <a:p>
                      <a:pPr algn="l"/>
                      <a:r>
                        <a:rPr lang="cs-CZ" sz="1200" b="1" dirty="0">
                          <a:solidFill>
                            <a:schemeClr val="tx1"/>
                          </a:solidFill>
                        </a:rPr>
                        <a:t>Dosud nepodpořený žadatel v rámci výzev MAS – intervence 52.77 SP SZP: </a:t>
                      </a:r>
                      <a:r>
                        <a:rPr lang="cs-CZ" sz="1200" b="0" dirty="0">
                          <a:solidFill>
                            <a:schemeClr val="tx1"/>
                          </a:solidFill>
                        </a:rPr>
                        <a:t>Přidělené body vychází z počtu žádostí daného žadatele vybraných MAS k realizaci v rámci intervence 52.77 SP SZP, bez ohledu na fakt, zda k realizaci došlo/dochází, či ne. Hodnocení a kontrola se provádí na základě údajů ze Seznamu vybraných a nevybraných žádostí, který je veřejně přístupný na webu MAS.</a:t>
                      </a:r>
                    </a:p>
                  </a:txBody>
                  <a:tcPr/>
                </a:tc>
                <a:extLst>
                  <a:ext uri="{0D108BD9-81ED-4DB2-BD59-A6C34878D82A}">
                    <a16:rowId xmlns:a16="http://schemas.microsoft.com/office/drawing/2014/main" xmlns="" val="1778192257"/>
                  </a:ext>
                </a:extLst>
              </a:tr>
            </a:tbl>
          </a:graphicData>
        </a:graphic>
      </p:graphicFrame>
      <p:graphicFrame>
        <p:nvGraphicFramePr>
          <p:cNvPr id="9" name="Tabulka 8">
            <a:extLst>
              <a:ext uri="{FF2B5EF4-FFF2-40B4-BE49-F238E27FC236}">
                <a16:creationId xmlns:a16="http://schemas.microsoft.com/office/drawing/2014/main" xmlns="" id="{6C678559-4797-4814-EF81-9900F1B918EC}"/>
              </a:ext>
            </a:extLst>
          </p:cNvPr>
          <p:cNvGraphicFramePr>
            <a:graphicFrameLocks noGrp="1"/>
          </p:cNvGraphicFramePr>
          <p:nvPr>
            <p:extLst>
              <p:ext uri="{D42A27DB-BD31-4B8C-83A1-F6EECF244321}">
                <p14:modId xmlns:p14="http://schemas.microsoft.com/office/powerpoint/2010/main" val="4253818266"/>
              </p:ext>
            </p:extLst>
          </p:nvPr>
        </p:nvGraphicFramePr>
        <p:xfrm>
          <a:off x="638249" y="2838683"/>
          <a:ext cx="9242350" cy="640398"/>
        </p:xfrm>
        <a:graphic>
          <a:graphicData uri="http://schemas.openxmlformats.org/drawingml/2006/table">
            <a:tbl>
              <a:tblPr firstRow="1" bandRow="1">
                <a:tableStyleId>{69CF1AB2-1976-4502-BF36-3FF5EA218861}</a:tableStyleId>
              </a:tblPr>
              <a:tblGrid>
                <a:gridCol w="326950">
                  <a:extLst>
                    <a:ext uri="{9D8B030D-6E8A-4147-A177-3AD203B41FA5}">
                      <a16:colId xmlns:a16="http://schemas.microsoft.com/office/drawing/2014/main" xmlns="" val="1111399000"/>
                    </a:ext>
                  </a:extLst>
                </a:gridCol>
                <a:gridCol w="8533972">
                  <a:extLst>
                    <a:ext uri="{9D8B030D-6E8A-4147-A177-3AD203B41FA5}">
                      <a16:colId xmlns:a16="http://schemas.microsoft.com/office/drawing/2014/main" xmlns="" val="3852783147"/>
                    </a:ext>
                  </a:extLst>
                </a:gridCol>
                <a:gridCol w="381428">
                  <a:extLst>
                    <a:ext uri="{9D8B030D-6E8A-4147-A177-3AD203B41FA5}">
                      <a16:colId xmlns:a16="http://schemas.microsoft.com/office/drawing/2014/main" xmlns="" val="1821632180"/>
                    </a:ext>
                  </a:extLst>
                </a:gridCol>
              </a:tblGrid>
              <a:tr h="258371">
                <a:tc>
                  <a:txBody>
                    <a:bodyPr/>
                    <a:lstStyle/>
                    <a:p>
                      <a:pPr algn="ctr">
                        <a:lnSpc>
                          <a:spcPct val="100000"/>
                        </a:lnSpc>
                        <a:spcBef>
                          <a:spcPts val="0"/>
                        </a:spcBef>
                      </a:pP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Z evidence MAS vyplynulo, že žadatel nebyl dosud podpořen v rámci intervence 52.77 SP SZP v programu SZP výzev vyhlášených MAS MOST Vysočiny.</a:t>
                      </a:r>
                    </a:p>
                  </a:txBody>
                  <a:tcPr/>
                </a:tc>
                <a:tc>
                  <a:txBody>
                    <a:bodyPr/>
                    <a:lstStyle/>
                    <a:p>
                      <a:pPr algn="ctr">
                        <a:lnSpc>
                          <a:spcPct val="100000"/>
                        </a:lnSpc>
                        <a:spcBef>
                          <a:spcPts val="0"/>
                        </a:spcBef>
                      </a:pPr>
                      <a:r>
                        <a:rPr lang="cs-CZ" sz="1000" b="0" dirty="0">
                          <a:solidFill>
                            <a:schemeClr val="tx1">
                              <a:lumMod val="65000"/>
                              <a:lumOff val="35000"/>
                            </a:schemeClr>
                          </a:solidFill>
                        </a:rPr>
                        <a:t>20</a:t>
                      </a:r>
                    </a:p>
                  </a:txBody>
                  <a:tcPr/>
                </a:tc>
                <a:extLst>
                  <a:ext uri="{0D108BD9-81ED-4DB2-BD59-A6C34878D82A}">
                    <a16:rowId xmlns:a16="http://schemas.microsoft.com/office/drawing/2014/main" xmlns="" val="2789865282"/>
                  </a:ext>
                </a:extLst>
              </a:tr>
              <a:tr h="244158">
                <a:tc>
                  <a:txBody>
                    <a:bodyPr/>
                    <a:lstStyle/>
                    <a:p>
                      <a:pPr algn="ctr">
                        <a:lnSpc>
                          <a:spcPct val="100000"/>
                        </a:lnSpc>
                        <a:spcBef>
                          <a:spcPts val="0"/>
                        </a:spcBef>
                      </a:pPr>
                      <a:r>
                        <a:rPr lang="cs-CZ" sz="1000" dirty="0">
                          <a:solidFill>
                            <a:schemeClr val="tx1">
                              <a:lumMod val="65000"/>
                              <a:lumOff val="35000"/>
                            </a:schemeClr>
                          </a:solidFill>
                        </a:rPr>
                        <a:t>2</a:t>
                      </a:r>
                    </a:p>
                  </a:txBody>
                  <a:tcPr/>
                </a:tc>
                <a:tc>
                  <a:txBody>
                    <a:bodyPr/>
                    <a:lstStyle/>
                    <a:p>
                      <a:r>
                        <a:rPr lang="cs-CZ" sz="1000" b="0" dirty="0">
                          <a:solidFill>
                            <a:schemeClr val="tx1">
                              <a:lumMod val="65000"/>
                              <a:lumOff val="35000"/>
                            </a:schemeClr>
                          </a:solidFill>
                        </a:rPr>
                        <a:t>Z evidence MAS vyplynulo, že žadatel byl podpořen v rámci intervence 52.77 SP SZP v programu SZP výzev vyhlášených MAS MOST Vysočiny.</a:t>
                      </a:r>
                    </a:p>
                  </a:txBody>
                  <a:tcPr/>
                </a:tc>
                <a:tc>
                  <a:txBody>
                    <a:bodyPr/>
                    <a:lstStyle/>
                    <a:p>
                      <a:pPr algn="ctr">
                        <a:lnSpc>
                          <a:spcPct val="100000"/>
                        </a:lnSpc>
                        <a:spcBef>
                          <a:spcPts val="0"/>
                        </a:spcBef>
                      </a:pPr>
                      <a:r>
                        <a:rPr lang="cs-CZ" sz="1000" dirty="0">
                          <a:solidFill>
                            <a:schemeClr val="tx1">
                              <a:lumMod val="65000"/>
                              <a:lumOff val="35000"/>
                            </a:schemeClr>
                          </a:solidFill>
                        </a:rPr>
                        <a:t>0</a:t>
                      </a:r>
                    </a:p>
                  </a:txBody>
                  <a:tcPr/>
                </a:tc>
                <a:extLst>
                  <a:ext uri="{0D108BD9-81ED-4DB2-BD59-A6C34878D82A}">
                    <a16:rowId xmlns:a16="http://schemas.microsoft.com/office/drawing/2014/main" xmlns="" val="2262271123"/>
                  </a:ext>
                </a:extLst>
              </a:tr>
            </a:tbl>
          </a:graphicData>
        </a:graphic>
      </p:graphicFrame>
      <p:graphicFrame>
        <p:nvGraphicFramePr>
          <p:cNvPr id="10" name="Tabulka 9">
            <a:extLst>
              <a:ext uri="{FF2B5EF4-FFF2-40B4-BE49-F238E27FC236}">
                <a16:creationId xmlns:a16="http://schemas.microsoft.com/office/drawing/2014/main" xmlns="" id="{E4592F19-0D4A-517B-7F8F-01B95D33BCCF}"/>
              </a:ext>
            </a:extLst>
          </p:cNvPr>
          <p:cNvGraphicFramePr>
            <a:graphicFrameLocks noGrp="1"/>
          </p:cNvGraphicFramePr>
          <p:nvPr>
            <p:extLst>
              <p:ext uri="{D42A27DB-BD31-4B8C-83A1-F6EECF244321}">
                <p14:modId xmlns:p14="http://schemas.microsoft.com/office/powerpoint/2010/main" val="4063024217"/>
              </p:ext>
            </p:extLst>
          </p:nvPr>
        </p:nvGraphicFramePr>
        <p:xfrm>
          <a:off x="638249" y="3833070"/>
          <a:ext cx="9242350" cy="457200"/>
        </p:xfrm>
        <a:graphic>
          <a:graphicData uri="http://schemas.openxmlformats.org/drawingml/2006/table">
            <a:tbl>
              <a:tblPr firstRow="1" bandRow="1">
                <a:tableStyleId>{5C22544A-7EE6-4342-B048-85BDC9FD1C3A}</a:tableStyleId>
              </a:tblPr>
              <a:tblGrid>
                <a:gridCol w="9242350">
                  <a:extLst>
                    <a:ext uri="{9D8B030D-6E8A-4147-A177-3AD203B41FA5}">
                      <a16:colId xmlns:a16="http://schemas.microsoft.com/office/drawing/2014/main" xmlns="" val="867189011"/>
                    </a:ext>
                  </a:extLst>
                </a:gridCol>
              </a:tblGrid>
              <a:tr h="434130">
                <a:tc>
                  <a:txBody>
                    <a:bodyPr/>
                    <a:lstStyle/>
                    <a:p>
                      <a:r>
                        <a:rPr lang="cs-CZ" sz="1200" b="1" dirty="0">
                          <a:solidFill>
                            <a:schemeClr val="tx1"/>
                          </a:solidFill>
                        </a:rPr>
                        <a:t>Sídlo žadatele a místo realizace projektu je v území MAS: </a:t>
                      </a:r>
                      <a:r>
                        <a:rPr lang="cs-CZ" sz="1200" b="0" dirty="0">
                          <a:solidFill>
                            <a:schemeClr val="tx1"/>
                          </a:solidFill>
                        </a:rPr>
                        <a:t>Adresa sídla žadatele (místa trvalého pobytu u fyzické osoby) a místo realizace projektu se nacházejí v území MAS. Hodnocení a kontrola se provádí na základě údajů v Žádosti o dotaci.</a:t>
                      </a:r>
                    </a:p>
                  </a:txBody>
                  <a:tcPr/>
                </a:tc>
                <a:extLst>
                  <a:ext uri="{0D108BD9-81ED-4DB2-BD59-A6C34878D82A}">
                    <a16:rowId xmlns:a16="http://schemas.microsoft.com/office/drawing/2014/main" xmlns="" val="3808004783"/>
                  </a:ext>
                </a:extLst>
              </a:tr>
            </a:tbl>
          </a:graphicData>
        </a:graphic>
      </p:graphicFrame>
      <p:graphicFrame>
        <p:nvGraphicFramePr>
          <p:cNvPr id="11" name="Tabulka 10">
            <a:extLst>
              <a:ext uri="{FF2B5EF4-FFF2-40B4-BE49-F238E27FC236}">
                <a16:creationId xmlns:a16="http://schemas.microsoft.com/office/drawing/2014/main" xmlns="" id="{73FCE303-561E-1D24-3A80-A42337D8F83F}"/>
              </a:ext>
            </a:extLst>
          </p:cNvPr>
          <p:cNvGraphicFramePr>
            <a:graphicFrameLocks noGrp="1"/>
          </p:cNvGraphicFramePr>
          <p:nvPr>
            <p:extLst>
              <p:ext uri="{D42A27DB-BD31-4B8C-83A1-F6EECF244321}">
                <p14:modId xmlns:p14="http://schemas.microsoft.com/office/powerpoint/2010/main" val="4221496661"/>
              </p:ext>
            </p:extLst>
          </p:nvPr>
        </p:nvGraphicFramePr>
        <p:xfrm>
          <a:off x="624283" y="4297565"/>
          <a:ext cx="9242351" cy="553836"/>
        </p:xfrm>
        <a:graphic>
          <a:graphicData uri="http://schemas.openxmlformats.org/drawingml/2006/table">
            <a:tbl>
              <a:tblPr firstRow="1" bandRow="1">
                <a:tableStyleId>{69CF1AB2-1976-4502-BF36-3FF5EA218861}</a:tableStyleId>
              </a:tblPr>
              <a:tblGrid>
                <a:gridCol w="323984">
                  <a:extLst>
                    <a:ext uri="{9D8B030D-6E8A-4147-A177-3AD203B41FA5}">
                      <a16:colId xmlns:a16="http://schemas.microsoft.com/office/drawing/2014/main" xmlns="" val="4221190256"/>
                    </a:ext>
                  </a:extLst>
                </a:gridCol>
                <a:gridCol w="8525933">
                  <a:extLst>
                    <a:ext uri="{9D8B030D-6E8A-4147-A177-3AD203B41FA5}">
                      <a16:colId xmlns:a16="http://schemas.microsoft.com/office/drawing/2014/main" xmlns="" val="1366321083"/>
                    </a:ext>
                  </a:extLst>
                </a:gridCol>
                <a:gridCol w="392434">
                  <a:extLst>
                    <a:ext uri="{9D8B030D-6E8A-4147-A177-3AD203B41FA5}">
                      <a16:colId xmlns:a16="http://schemas.microsoft.com/office/drawing/2014/main" xmlns="" val="2587729526"/>
                    </a:ext>
                  </a:extLst>
                </a:gridCol>
              </a:tblGrid>
              <a:tr h="276918">
                <a:tc>
                  <a:txBody>
                    <a:bodyPr/>
                    <a:lstStyle/>
                    <a:p>
                      <a:pPr algn="ct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Adresa sídla žadatele a místo realizace projektu se nacházejí na území MAS.</a:t>
                      </a:r>
                      <a:endParaRPr lang="cs-CZ" sz="1000" dirty="0">
                        <a:solidFill>
                          <a:schemeClr val="tx1">
                            <a:lumMod val="65000"/>
                            <a:lumOff val="35000"/>
                          </a:schemeClr>
                        </a:solidFill>
                      </a:endParaRPr>
                    </a:p>
                  </a:txBody>
                  <a:tcPr/>
                </a:tc>
                <a:tc>
                  <a:txBody>
                    <a:bodyPr/>
                    <a:lstStyle/>
                    <a:p>
                      <a:pPr algn="ctr"/>
                      <a:r>
                        <a:rPr lang="cs-CZ" sz="1000" b="0" dirty="0">
                          <a:solidFill>
                            <a:schemeClr val="tx1">
                              <a:lumMod val="65000"/>
                              <a:lumOff val="35000"/>
                            </a:schemeClr>
                          </a:solidFill>
                        </a:rPr>
                        <a:t>10</a:t>
                      </a:r>
                    </a:p>
                  </a:txBody>
                  <a:tcPr/>
                </a:tc>
                <a:extLst>
                  <a:ext uri="{0D108BD9-81ED-4DB2-BD59-A6C34878D82A}">
                    <a16:rowId xmlns:a16="http://schemas.microsoft.com/office/drawing/2014/main" xmlns="" val="780920340"/>
                  </a:ext>
                </a:extLst>
              </a:tr>
              <a:tr h="276918">
                <a:tc>
                  <a:txBody>
                    <a:bodyPr/>
                    <a:lstStyle/>
                    <a:p>
                      <a:pPr algn="ctr"/>
                      <a:r>
                        <a:rPr lang="cs-CZ" sz="1000" dirty="0">
                          <a:solidFill>
                            <a:schemeClr val="tx1">
                              <a:lumMod val="65000"/>
                              <a:lumOff val="35000"/>
                            </a:schemeClr>
                          </a:solidFill>
                        </a:rPr>
                        <a:t>2.</a:t>
                      </a:r>
                    </a:p>
                  </a:txBody>
                  <a:tcPr/>
                </a:tc>
                <a:tc>
                  <a:txBody>
                    <a:bodyPr/>
                    <a:lstStyle/>
                    <a:p>
                      <a:r>
                        <a:rPr lang="cs-CZ" sz="1000" b="0" dirty="0">
                          <a:solidFill>
                            <a:schemeClr val="tx1">
                              <a:lumMod val="65000"/>
                              <a:lumOff val="35000"/>
                            </a:schemeClr>
                          </a:solidFill>
                        </a:rPr>
                        <a:t>Adresa sídla žadatele se nachází mimo území MAS.</a:t>
                      </a:r>
                      <a:endParaRPr lang="cs-CZ" sz="1000" dirty="0">
                        <a:solidFill>
                          <a:schemeClr val="tx1">
                            <a:lumMod val="65000"/>
                            <a:lumOff val="35000"/>
                          </a:schemeClr>
                        </a:solidFill>
                      </a:endParaRPr>
                    </a:p>
                  </a:txBody>
                  <a:tcPr/>
                </a:tc>
                <a:tc>
                  <a:txBody>
                    <a:bodyPr/>
                    <a:lstStyle/>
                    <a:p>
                      <a:pPr algn="ctr"/>
                      <a:r>
                        <a:rPr lang="cs-CZ" sz="1000" b="0" dirty="0">
                          <a:solidFill>
                            <a:schemeClr val="tx1">
                              <a:lumMod val="65000"/>
                              <a:lumOff val="35000"/>
                            </a:schemeClr>
                          </a:solidFill>
                        </a:rPr>
                        <a:t>0</a:t>
                      </a:r>
                    </a:p>
                  </a:txBody>
                  <a:tcPr/>
                </a:tc>
                <a:extLst>
                  <a:ext uri="{0D108BD9-81ED-4DB2-BD59-A6C34878D82A}">
                    <a16:rowId xmlns:a16="http://schemas.microsoft.com/office/drawing/2014/main" xmlns="" val="2933975663"/>
                  </a:ext>
                </a:extLst>
              </a:tr>
            </a:tbl>
          </a:graphicData>
        </a:graphic>
      </p:graphicFrame>
    </p:spTree>
    <p:extLst>
      <p:ext uri="{BB962C8B-B14F-4D97-AF65-F5344CB8AC3E}">
        <p14:creationId xmlns:p14="http://schemas.microsoft.com/office/powerpoint/2010/main" val="4085469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411464A-B901-EA79-DA24-DE4D0D74FF2C}"/>
            </a:ext>
          </a:extLst>
        </p:cNvPr>
        <p:cNvGrpSpPr/>
        <p:nvPr/>
      </p:nvGrpSpPr>
      <p:grpSpPr>
        <a:xfrm>
          <a:off x="0" y="0"/>
          <a:ext cx="0" cy="0"/>
          <a:chOff x="0" y="0"/>
          <a:chExt cx="0" cy="0"/>
        </a:xfrm>
      </p:grpSpPr>
      <p:sp>
        <p:nvSpPr>
          <p:cNvPr id="5" name="Obdélník 4">
            <a:extLst>
              <a:ext uri="{FF2B5EF4-FFF2-40B4-BE49-F238E27FC236}">
                <a16:creationId xmlns:a16="http://schemas.microsoft.com/office/drawing/2014/main" xmlns="" id="{9794EF5B-C371-8088-2584-BF094940531F}"/>
              </a:ext>
            </a:extLst>
          </p:cNvPr>
          <p:cNvSpPr/>
          <p:nvPr/>
        </p:nvSpPr>
        <p:spPr>
          <a:xfrm>
            <a:off x="194733" y="135467"/>
            <a:ext cx="3076368" cy="894821"/>
          </a:xfrm>
          <a:prstGeom prst="rect">
            <a:avLst/>
          </a:prstGeom>
          <a:blipFill>
            <a:blip r:embed="rId2"/>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Obdélník 5">
            <a:extLst>
              <a:ext uri="{FF2B5EF4-FFF2-40B4-BE49-F238E27FC236}">
                <a16:creationId xmlns:a16="http://schemas.microsoft.com/office/drawing/2014/main" xmlns="" id="{10D6150C-531C-65EF-79DD-E6DF2C92A7F2}"/>
              </a:ext>
            </a:extLst>
          </p:cNvPr>
          <p:cNvSpPr/>
          <p:nvPr/>
        </p:nvSpPr>
        <p:spPr>
          <a:xfrm>
            <a:off x="3799002" y="135467"/>
            <a:ext cx="4176074" cy="848412"/>
          </a:xfrm>
          <a:prstGeom prst="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7" name="Obrázek 6">
            <a:extLst>
              <a:ext uri="{FF2B5EF4-FFF2-40B4-BE49-F238E27FC236}">
                <a16:creationId xmlns:a16="http://schemas.microsoft.com/office/drawing/2014/main" xmlns="" id="{DC79E9F0-AE28-74D0-02B2-12AAB398681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4813" y="89058"/>
            <a:ext cx="1165860" cy="1363980"/>
          </a:xfrm>
          <a:prstGeom prst="rect">
            <a:avLst/>
          </a:prstGeom>
        </p:spPr>
      </p:pic>
      <p:graphicFrame>
        <p:nvGraphicFramePr>
          <p:cNvPr id="2" name="Tabulka 1">
            <a:extLst>
              <a:ext uri="{FF2B5EF4-FFF2-40B4-BE49-F238E27FC236}">
                <a16:creationId xmlns:a16="http://schemas.microsoft.com/office/drawing/2014/main" xmlns="" id="{A29D1C8D-99D5-DC2A-F1B8-686315FBC0AE}"/>
              </a:ext>
            </a:extLst>
          </p:cNvPr>
          <p:cNvGraphicFramePr>
            <a:graphicFrameLocks noGrp="1"/>
          </p:cNvGraphicFramePr>
          <p:nvPr>
            <p:extLst>
              <p:ext uri="{D42A27DB-BD31-4B8C-83A1-F6EECF244321}">
                <p14:modId xmlns:p14="http://schemas.microsoft.com/office/powerpoint/2010/main" val="1928912649"/>
              </p:ext>
            </p:extLst>
          </p:nvPr>
        </p:nvGraphicFramePr>
        <p:xfrm>
          <a:off x="638249" y="1940309"/>
          <a:ext cx="9242350" cy="1188720"/>
        </p:xfrm>
        <a:graphic>
          <a:graphicData uri="http://schemas.openxmlformats.org/drawingml/2006/table">
            <a:tbl>
              <a:tblPr firstRow="1" bandRow="1">
                <a:tableStyleId>{5C22544A-7EE6-4342-B048-85BDC9FD1C3A}</a:tableStyleId>
              </a:tblPr>
              <a:tblGrid>
                <a:gridCol w="9242350">
                  <a:extLst>
                    <a:ext uri="{9D8B030D-6E8A-4147-A177-3AD203B41FA5}">
                      <a16:colId xmlns:a16="http://schemas.microsoft.com/office/drawing/2014/main" xmlns="" val="620961792"/>
                    </a:ext>
                  </a:extLst>
                </a:gridCol>
              </a:tblGrid>
              <a:tr h="370840">
                <a:tc>
                  <a:txBody>
                    <a:bodyPr/>
                    <a:lstStyle/>
                    <a:p>
                      <a:r>
                        <a:rPr lang="cs-CZ" sz="1200" b="1" dirty="0">
                          <a:solidFill>
                            <a:schemeClr val="tx1"/>
                          </a:solidFill>
                        </a:rPr>
                        <a:t>Velikost obce, případně místní části, ve které je projekt realizován - </a:t>
                      </a:r>
                      <a:r>
                        <a:rPr lang="cs-CZ" sz="1200" b="0" dirty="0">
                          <a:solidFill>
                            <a:schemeClr val="tx1"/>
                          </a:solidFill>
                        </a:rPr>
                        <a:t>Hodnocení a kontrola se provádí dle místa realizace uvedeného v Žádosti o dotaci a dále v případě obcí dle dokumentu ČSÚ Počet obyvatel v obcích České republiky a v případě místních částí dle statistického lexikonu obcí. </a:t>
                      </a:r>
                      <a:r>
                        <a:rPr lang="cs-CZ" sz="1200" b="0" i="0" u="none" strike="noStrike" kern="1200" baseline="0" dirty="0">
                          <a:solidFill>
                            <a:schemeClr val="tx1"/>
                          </a:solidFill>
                          <a:latin typeface="+mn-lt"/>
                          <a:ea typeface="+mn-ea"/>
                          <a:cs typeface="+mn-cs"/>
                        </a:rPr>
                        <a:t>Výše uvedené dokumenty budou zveřejněny jako přílohy výzvy MAS. V případě, že realizace projektu zahrnuje více obcí/místních částí, vypočítá se nárok na body dle aritmetického průměru počtu obyvatel v jednotlivých obcích/místních částech, ve kterých je projekt realizován. V případě změny místa realizace musí být dodržena zvolená bodová hladina.</a:t>
                      </a:r>
                      <a:endParaRPr lang="cs-CZ" sz="1200" b="0" dirty="0">
                        <a:solidFill>
                          <a:schemeClr val="tx1"/>
                        </a:solidFill>
                      </a:endParaRPr>
                    </a:p>
                  </a:txBody>
                  <a:tcPr/>
                </a:tc>
                <a:extLst>
                  <a:ext uri="{0D108BD9-81ED-4DB2-BD59-A6C34878D82A}">
                    <a16:rowId xmlns:a16="http://schemas.microsoft.com/office/drawing/2014/main" xmlns="" val="1778192257"/>
                  </a:ext>
                </a:extLst>
              </a:tr>
            </a:tbl>
          </a:graphicData>
        </a:graphic>
      </p:graphicFrame>
      <p:sp>
        <p:nvSpPr>
          <p:cNvPr id="4" name="Nadpis 1">
            <a:extLst>
              <a:ext uri="{FF2B5EF4-FFF2-40B4-BE49-F238E27FC236}">
                <a16:creationId xmlns:a16="http://schemas.microsoft.com/office/drawing/2014/main" xmlns="" id="{B1078E5C-8A4D-3301-6EEF-91C4616B6CB7}"/>
              </a:ext>
            </a:extLst>
          </p:cNvPr>
          <p:cNvSpPr txBox="1">
            <a:spLocks/>
          </p:cNvSpPr>
          <p:nvPr/>
        </p:nvSpPr>
        <p:spPr>
          <a:xfrm>
            <a:off x="714450" y="1123536"/>
            <a:ext cx="9857295" cy="47783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cs-CZ" sz="1800" b="1" dirty="0">
                <a:solidFill>
                  <a:schemeClr val="accent2"/>
                </a:solidFill>
              </a:rPr>
              <a:t>3. Výzva MAS MOST Vysočiny – SZP – 2026</a:t>
            </a:r>
          </a:p>
        </p:txBody>
      </p:sp>
      <p:sp>
        <p:nvSpPr>
          <p:cNvPr id="8" name="TextovéPole 7">
            <a:extLst>
              <a:ext uri="{FF2B5EF4-FFF2-40B4-BE49-F238E27FC236}">
                <a16:creationId xmlns:a16="http://schemas.microsoft.com/office/drawing/2014/main" xmlns="" id="{7D00B8DD-88A9-6B3C-2F9A-30579FDFE560}"/>
              </a:ext>
            </a:extLst>
          </p:cNvPr>
          <p:cNvSpPr txBox="1"/>
          <p:nvPr/>
        </p:nvSpPr>
        <p:spPr>
          <a:xfrm>
            <a:off x="2697221" y="1462472"/>
            <a:ext cx="5891752" cy="292388"/>
          </a:xfrm>
          <a:prstGeom prst="rect">
            <a:avLst/>
          </a:prstGeom>
          <a:noFill/>
        </p:spPr>
        <p:txBody>
          <a:bodyPr wrap="square" rtlCol="0">
            <a:spAutoFit/>
          </a:bodyPr>
          <a:lstStyle/>
          <a:p>
            <a:pPr algn="ctr"/>
            <a:r>
              <a:rPr lang="cs-CZ" sz="1300" dirty="0">
                <a:solidFill>
                  <a:schemeClr val="accent3">
                    <a:lumMod val="50000"/>
                  </a:schemeClr>
                </a:solidFill>
              </a:rPr>
              <a:t>Specifické podmínky pro Fichi 5</a:t>
            </a:r>
          </a:p>
        </p:txBody>
      </p:sp>
      <p:graphicFrame>
        <p:nvGraphicFramePr>
          <p:cNvPr id="9" name="Tabulka 8">
            <a:extLst>
              <a:ext uri="{FF2B5EF4-FFF2-40B4-BE49-F238E27FC236}">
                <a16:creationId xmlns:a16="http://schemas.microsoft.com/office/drawing/2014/main" xmlns="" id="{B1D95BEA-1F9C-9B81-D69F-4E04F3F4758D}"/>
              </a:ext>
            </a:extLst>
          </p:cNvPr>
          <p:cNvGraphicFramePr>
            <a:graphicFrameLocks noGrp="1"/>
          </p:cNvGraphicFramePr>
          <p:nvPr>
            <p:extLst>
              <p:ext uri="{D42A27DB-BD31-4B8C-83A1-F6EECF244321}">
                <p14:modId xmlns:p14="http://schemas.microsoft.com/office/powerpoint/2010/main" val="438123229"/>
              </p:ext>
            </p:extLst>
          </p:nvPr>
        </p:nvGraphicFramePr>
        <p:xfrm>
          <a:off x="638249" y="3129029"/>
          <a:ext cx="9242351" cy="1646394"/>
        </p:xfrm>
        <a:graphic>
          <a:graphicData uri="http://schemas.openxmlformats.org/drawingml/2006/table">
            <a:tbl>
              <a:tblPr firstRow="1" bandRow="1">
                <a:tableStyleId>{69CF1AB2-1976-4502-BF36-3FF5EA218861}</a:tableStyleId>
              </a:tblPr>
              <a:tblGrid>
                <a:gridCol w="312973">
                  <a:extLst>
                    <a:ext uri="{9D8B030D-6E8A-4147-A177-3AD203B41FA5}">
                      <a16:colId xmlns:a16="http://schemas.microsoft.com/office/drawing/2014/main" xmlns="" val="2054760293"/>
                    </a:ext>
                  </a:extLst>
                </a:gridCol>
                <a:gridCol w="8522978">
                  <a:extLst>
                    <a:ext uri="{9D8B030D-6E8A-4147-A177-3AD203B41FA5}">
                      <a16:colId xmlns:a16="http://schemas.microsoft.com/office/drawing/2014/main" xmlns="" val="2058944523"/>
                    </a:ext>
                  </a:extLst>
                </a:gridCol>
                <a:gridCol w="406400">
                  <a:extLst>
                    <a:ext uri="{9D8B030D-6E8A-4147-A177-3AD203B41FA5}">
                      <a16:colId xmlns:a16="http://schemas.microsoft.com/office/drawing/2014/main" xmlns="" val="1807738624"/>
                    </a:ext>
                  </a:extLst>
                </a:gridCol>
              </a:tblGrid>
              <a:tr h="290924">
                <a:tc>
                  <a:txBody>
                    <a:bodyPr/>
                    <a:lstStyle/>
                    <a:p>
                      <a:pPr algn="ctr"/>
                      <a:r>
                        <a:rPr lang="cs-CZ" sz="1000" b="0" dirty="0">
                          <a:solidFill>
                            <a:schemeClr val="tx1">
                              <a:lumMod val="65000"/>
                              <a:lumOff val="35000"/>
                            </a:schemeClr>
                          </a:solidFill>
                        </a:rPr>
                        <a:t>1.</a:t>
                      </a:r>
                    </a:p>
                  </a:txBody>
                  <a:tcPr/>
                </a:tc>
                <a:tc>
                  <a:txBody>
                    <a:bodyPr/>
                    <a:lstStyle/>
                    <a:p>
                      <a:r>
                        <a:rPr lang="cs-CZ" sz="1000" b="0" dirty="0">
                          <a:solidFill>
                            <a:schemeClr val="tx1">
                              <a:lumMod val="65000"/>
                              <a:lumOff val="35000"/>
                            </a:schemeClr>
                          </a:solidFill>
                        </a:rPr>
                        <a:t>Velikost obce nebo místní části je do 100 obyvatel.</a:t>
                      </a:r>
                    </a:p>
                  </a:txBody>
                  <a:tcPr/>
                </a:tc>
                <a:tc>
                  <a:txBody>
                    <a:bodyPr/>
                    <a:lstStyle/>
                    <a:p>
                      <a:pPr algn="ctr"/>
                      <a:r>
                        <a:rPr lang="cs-CZ" sz="1000" b="0" dirty="0">
                          <a:solidFill>
                            <a:schemeClr val="tx1">
                              <a:lumMod val="65000"/>
                              <a:lumOff val="35000"/>
                            </a:schemeClr>
                          </a:solidFill>
                        </a:rPr>
                        <a:t>50</a:t>
                      </a:r>
                    </a:p>
                  </a:txBody>
                  <a:tcPr/>
                </a:tc>
                <a:extLst>
                  <a:ext uri="{0D108BD9-81ED-4DB2-BD59-A6C34878D82A}">
                    <a16:rowId xmlns:a16="http://schemas.microsoft.com/office/drawing/2014/main" xmlns="" val="1091452410"/>
                  </a:ext>
                </a:extLst>
              </a:tr>
              <a:tr h="238226">
                <a:tc>
                  <a:txBody>
                    <a:bodyPr/>
                    <a:lstStyle/>
                    <a:p>
                      <a:pPr algn="ctr"/>
                      <a:r>
                        <a:rPr lang="cs-CZ" sz="1000" dirty="0">
                          <a:solidFill>
                            <a:schemeClr val="tx1">
                              <a:lumMod val="65000"/>
                              <a:lumOff val="35000"/>
                            </a:schemeClr>
                          </a:solidFill>
                        </a:rPr>
                        <a:t>2.</a:t>
                      </a:r>
                    </a:p>
                  </a:txBody>
                  <a:tcPr/>
                </a:tc>
                <a:tc>
                  <a:txBody>
                    <a:bodyPr/>
                    <a:lstStyle/>
                    <a:p>
                      <a:r>
                        <a:rPr lang="cs-CZ" sz="1000" b="0" dirty="0">
                          <a:solidFill>
                            <a:schemeClr val="tx1">
                              <a:lumMod val="65000"/>
                              <a:lumOff val="35000"/>
                            </a:schemeClr>
                          </a:solidFill>
                        </a:rPr>
                        <a:t>Velikost obce nebo místní části je od 101 - 300 obyvatel.</a:t>
                      </a:r>
                    </a:p>
                  </a:txBody>
                  <a:tcPr/>
                </a:tc>
                <a:tc>
                  <a:txBody>
                    <a:bodyPr/>
                    <a:lstStyle/>
                    <a:p>
                      <a:pPr algn="ctr"/>
                      <a:r>
                        <a:rPr lang="cs-CZ" sz="1000" b="0" dirty="0">
                          <a:solidFill>
                            <a:schemeClr val="tx1">
                              <a:lumMod val="65000"/>
                              <a:lumOff val="35000"/>
                            </a:schemeClr>
                          </a:solidFill>
                        </a:rPr>
                        <a:t>40</a:t>
                      </a:r>
                    </a:p>
                  </a:txBody>
                  <a:tcPr/>
                </a:tc>
                <a:extLst>
                  <a:ext uri="{0D108BD9-81ED-4DB2-BD59-A6C34878D82A}">
                    <a16:rowId xmlns:a16="http://schemas.microsoft.com/office/drawing/2014/main" xmlns="" val="10001"/>
                  </a:ext>
                </a:extLst>
              </a:tr>
              <a:tr h="253595">
                <a:tc>
                  <a:txBody>
                    <a:bodyPr/>
                    <a:lstStyle/>
                    <a:p>
                      <a:pPr algn="ctr"/>
                      <a:r>
                        <a:rPr lang="cs-CZ" sz="1000" dirty="0">
                          <a:solidFill>
                            <a:schemeClr val="tx1">
                              <a:lumMod val="65000"/>
                              <a:lumOff val="35000"/>
                            </a:schemeClr>
                          </a:solidFill>
                        </a:rPr>
                        <a:t>3.</a:t>
                      </a:r>
                    </a:p>
                  </a:txBody>
                  <a:tcPr/>
                </a:tc>
                <a:tc>
                  <a:txBody>
                    <a:bodyPr/>
                    <a:lstStyle/>
                    <a:p>
                      <a:r>
                        <a:rPr lang="cs-CZ" sz="1000" b="0" dirty="0">
                          <a:solidFill>
                            <a:schemeClr val="tx1">
                              <a:lumMod val="65000"/>
                              <a:lumOff val="35000"/>
                            </a:schemeClr>
                          </a:solidFill>
                        </a:rPr>
                        <a:t>Velikost obce nebo místní části je od 301 - 500 obyvatel.</a:t>
                      </a:r>
                    </a:p>
                  </a:txBody>
                  <a:tcPr/>
                </a:tc>
                <a:tc>
                  <a:txBody>
                    <a:bodyPr/>
                    <a:lstStyle/>
                    <a:p>
                      <a:pPr algn="ctr"/>
                      <a:r>
                        <a:rPr lang="cs-CZ" sz="1000" b="0" dirty="0">
                          <a:solidFill>
                            <a:schemeClr val="tx1">
                              <a:lumMod val="65000"/>
                              <a:lumOff val="35000"/>
                            </a:schemeClr>
                          </a:solidFill>
                        </a:rPr>
                        <a:t>30</a:t>
                      </a:r>
                    </a:p>
                  </a:txBody>
                  <a:tcPr/>
                </a:tc>
                <a:extLst>
                  <a:ext uri="{0D108BD9-81ED-4DB2-BD59-A6C34878D82A}">
                    <a16:rowId xmlns:a16="http://schemas.microsoft.com/office/drawing/2014/main" xmlns="" val="10002"/>
                  </a:ext>
                </a:extLst>
              </a:tr>
              <a:tr h="253596">
                <a:tc>
                  <a:txBody>
                    <a:bodyPr/>
                    <a:lstStyle/>
                    <a:p>
                      <a:pPr algn="ctr"/>
                      <a:r>
                        <a:rPr lang="cs-CZ" sz="1000" dirty="0">
                          <a:solidFill>
                            <a:schemeClr val="tx1">
                              <a:lumMod val="65000"/>
                              <a:lumOff val="35000"/>
                            </a:schemeClr>
                          </a:solidFill>
                        </a:rPr>
                        <a:t>4.</a:t>
                      </a:r>
                    </a:p>
                  </a:txBody>
                  <a:tcPr/>
                </a:tc>
                <a:tc>
                  <a:txBody>
                    <a:bodyPr/>
                    <a:lstStyle/>
                    <a:p>
                      <a:r>
                        <a:rPr lang="cs-CZ" sz="1000" b="0" dirty="0">
                          <a:solidFill>
                            <a:schemeClr val="tx1">
                              <a:lumMod val="65000"/>
                              <a:lumOff val="35000"/>
                            </a:schemeClr>
                          </a:solidFill>
                        </a:rPr>
                        <a:t>Velikost obce nebo místní části je od 501 - 1000 obyvatel.</a:t>
                      </a:r>
                    </a:p>
                  </a:txBody>
                  <a:tcPr/>
                </a:tc>
                <a:tc>
                  <a:txBody>
                    <a:bodyPr/>
                    <a:lstStyle/>
                    <a:p>
                      <a:pPr algn="ctr"/>
                      <a:r>
                        <a:rPr lang="cs-CZ" sz="1000" b="0" dirty="0">
                          <a:solidFill>
                            <a:schemeClr val="tx1">
                              <a:lumMod val="65000"/>
                              <a:lumOff val="35000"/>
                            </a:schemeClr>
                          </a:solidFill>
                        </a:rPr>
                        <a:t>20</a:t>
                      </a:r>
                    </a:p>
                  </a:txBody>
                  <a:tcPr/>
                </a:tc>
                <a:extLst>
                  <a:ext uri="{0D108BD9-81ED-4DB2-BD59-A6C34878D82A}">
                    <a16:rowId xmlns:a16="http://schemas.microsoft.com/office/drawing/2014/main" xmlns="" val="10003"/>
                  </a:ext>
                </a:extLst>
              </a:tr>
              <a:tr h="291401">
                <a:tc>
                  <a:txBody>
                    <a:bodyPr/>
                    <a:lstStyle/>
                    <a:p>
                      <a:pPr algn="ctr"/>
                      <a:r>
                        <a:rPr lang="cs-CZ" sz="1000" dirty="0">
                          <a:solidFill>
                            <a:schemeClr val="tx1">
                              <a:lumMod val="65000"/>
                              <a:lumOff val="35000"/>
                            </a:schemeClr>
                          </a:solidFill>
                        </a:rPr>
                        <a:t>5.</a:t>
                      </a:r>
                    </a:p>
                  </a:txBody>
                  <a:tcPr/>
                </a:tc>
                <a:tc>
                  <a:txBody>
                    <a:bodyPr/>
                    <a:lstStyle/>
                    <a:p>
                      <a:r>
                        <a:rPr lang="cs-CZ" sz="1000" b="0" dirty="0">
                          <a:solidFill>
                            <a:schemeClr val="tx1">
                              <a:lumMod val="65000"/>
                              <a:lumOff val="35000"/>
                            </a:schemeClr>
                          </a:solidFill>
                        </a:rPr>
                        <a:t>Velikost obce nebo místní části je od 1001 - 2000 obyvatel.</a:t>
                      </a:r>
                    </a:p>
                  </a:txBody>
                  <a:tcPr/>
                </a:tc>
                <a:tc>
                  <a:txBody>
                    <a:bodyPr/>
                    <a:lstStyle/>
                    <a:p>
                      <a:pPr algn="ctr"/>
                      <a:r>
                        <a:rPr lang="cs-CZ" sz="1000" b="0" dirty="0">
                          <a:solidFill>
                            <a:schemeClr val="tx1">
                              <a:lumMod val="65000"/>
                              <a:lumOff val="35000"/>
                            </a:schemeClr>
                          </a:solidFill>
                        </a:rPr>
                        <a:t>10</a:t>
                      </a:r>
                    </a:p>
                  </a:txBody>
                  <a:tcPr/>
                </a:tc>
                <a:extLst>
                  <a:ext uri="{0D108BD9-81ED-4DB2-BD59-A6C34878D82A}">
                    <a16:rowId xmlns:a16="http://schemas.microsoft.com/office/drawing/2014/main" xmlns="" val="10004"/>
                  </a:ext>
                </a:extLst>
              </a:tr>
              <a:tr h="313038">
                <a:tc>
                  <a:txBody>
                    <a:bodyPr/>
                    <a:lstStyle/>
                    <a:p>
                      <a:pPr algn="ctr"/>
                      <a:r>
                        <a:rPr lang="cs-CZ" sz="1000" dirty="0">
                          <a:solidFill>
                            <a:schemeClr val="tx1">
                              <a:lumMod val="65000"/>
                              <a:lumOff val="35000"/>
                            </a:schemeClr>
                          </a:solidFill>
                        </a:rPr>
                        <a:t>6.</a:t>
                      </a:r>
                    </a:p>
                  </a:txBody>
                  <a:tcPr/>
                </a:tc>
                <a:tc>
                  <a:txBody>
                    <a:bodyPr/>
                    <a:lstStyle/>
                    <a:p>
                      <a:r>
                        <a:rPr lang="cs-CZ" sz="1000" b="0" dirty="0">
                          <a:solidFill>
                            <a:schemeClr val="tx1">
                              <a:lumMod val="65000"/>
                              <a:lumOff val="35000"/>
                            </a:schemeClr>
                          </a:solidFill>
                        </a:rPr>
                        <a:t>Velikost obce nebo místní části je 2001 nebo více obyvatel.</a:t>
                      </a:r>
                    </a:p>
                  </a:txBody>
                  <a:tcPr/>
                </a:tc>
                <a:tc>
                  <a:txBody>
                    <a:bodyPr/>
                    <a:lstStyle/>
                    <a:p>
                      <a:pPr algn="ctr"/>
                      <a:r>
                        <a:rPr lang="cs-CZ" sz="1000" b="0" dirty="0">
                          <a:solidFill>
                            <a:schemeClr val="tx1">
                              <a:lumMod val="65000"/>
                              <a:lumOff val="35000"/>
                            </a:schemeClr>
                          </a:solidFill>
                        </a:rPr>
                        <a:t>0</a:t>
                      </a:r>
                    </a:p>
                  </a:txBody>
                  <a:tcPr/>
                </a:tc>
                <a:extLst>
                  <a:ext uri="{0D108BD9-81ED-4DB2-BD59-A6C34878D82A}">
                    <a16:rowId xmlns:a16="http://schemas.microsoft.com/office/drawing/2014/main" xmlns="" val="832010856"/>
                  </a:ext>
                </a:extLst>
              </a:tr>
            </a:tbl>
          </a:graphicData>
        </a:graphic>
      </p:graphicFrame>
      <p:sp>
        <p:nvSpPr>
          <p:cNvPr id="10" name="TextovéPole 9">
            <a:extLst>
              <a:ext uri="{FF2B5EF4-FFF2-40B4-BE49-F238E27FC236}">
                <a16:creationId xmlns:a16="http://schemas.microsoft.com/office/drawing/2014/main" xmlns="" id="{E7789BE4-596A-BD3A-E04D-8282B030BB36}"/>
              </a:ext>
            </a:extLst>
          </p:cNvPr>
          <p:cNvSpPr txBox="1"/>
          <p:nvPr/>
        </p:nvSpPr>
        <p:spPr>
          <a:xfrm>
            <a:off x="2592981" y="5411298"/>
            <a:ext cx="6100232" cy="646331"/>
          </a:xfrm>
          <a:prstGeom prst="rect">
            <a:avLst/>
          </a:prstGeom>
          <a:noFill/>
        </p:spPr>
        <p:txBody>
          <a:bodyPr wrap="square">
            <a:spAutoFit/>
          </a:bodyPr>
          <a:lstStyle/>
          <a:p>
            <a:pPr algn="ctr"/>
            <a:r>
              <a:rPr lang="cs-CZ" sz="1800" b="1" dirty="0">
                <a:solidFill>
                  <a:schemeClr val="accent2"/>
                </a:solidFill>
              </a:rPr>
              <a:t>Žadatel musí získat minimálně </a:t>
            </a:r>
            <a:r>
              <a:rPr lang="cs-CZ" b="1" dirty="0">
                <a:solidFill>
                  <a:schemeClr val="accent2"/>
                </a:solidFill>
              </a:rPr>
              <a:t>40</a:t>
            </a:r>
            <a:r>
              <a:rPr lang="cs-CZ" sz="1800" b="1" dirty="0">
                <a:solidFill>
                  <a:schemeClr val="accent2"/>
                </a:solidFill>
              </a:rPr>
              <a:t> bodů!!! </a:t>
            </a:r>
          </a:p>
          <a:p>
            <a:pPr algn="ctr"/>
            <a:r>
              <a:rPr lang="cs-CZ" sz="1800" b="1" dirty="0">
                <a:solidFill>
                  <a:schemeClr val="accent2"/>
                </a:solidFill>
              </a:rPr>
              <a:t>Upraveno ve výzvě MAS a její příloze – Fiche </a:t>
            </a:r>
            <a:r>
              <a:rPr lang="cs-CZ" b="1" dirty="0">
                <a:solidFill>
                  <a:schemeClr val="accent2"/>
                </a:solidFill>
              </a:rPr>
              <a:t>5</a:t>
            </a:r>
            <a:endParaRPr lang="cs-CZ" dirty="0">
              <a:solidFill>
                <a:schemeClr val="accent2"/>
              </a:solidFill>
            </a:endParaRPr>
          </a:p>
        </p:txBody>
      </p:sp>
    </p:spTree>
    <p:extLst>
      <p:ext uri="{BB962C8B-B14F-4D97-AF65-F5344CB8AC3E}">
        <p14:creationId xmlns:p14="http://schemas.microsoft.com/office/powerpoint/2010/main" val="3760290316"/>
      </p:ext>
    </p:extLst>
  </p:cSld>
  <p:clrMapOvr>
    <a:masterClrMapping/>
  </p:clrMapOvr>
</p:sld>
</file>

<file path=ppt/theme/theme1.xml><?xml version="1.0" encoding="utf-8"?>
<a:theme xmlns:a="http://schemas.openxmlformats.org/drawingml/2006/main" name="Fas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453</TotalTime>
  <Words>2824</Words>
  <Application>Microsoft Office PowerPoint</Application>
  <PresentationFormat>Širokoúhlá obrazovka</PresentationFormat>
  <Paragraphs>318</Paragraphs>
  <Slides>19</Slides>
  <Notes>1</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19</vt:i4>
      </vt:variant>
    </vt:vector>
  </HeadingPairs>
  <TitlesOfParts>
    <vt:vector size="28" baseType="lpstr">
      <vt:lpstr>Arial</vt:lpstr>
      <vt:lpstr>Calibri</vt:lpstr>
      <vt:lpstr>Century Gothic</vt:lpstr>
      <vt:lpstr>DejaVu Sans</vt:lpstr>
      <vt:lpstr>Times New Roman</vt:lpstr>
      <vt:lpstr>Trebuchet MS</vt:lpstr>
      <vt:lpstr>Wingdings</vt:lpstr>
      <vt:lpstr>Wingdings 3</vt:lpstr>
      <vt:lpstr>Faseta</vt:lpstr>
      <vt:lpstr>MAS MOST Vysočiny   3.Výzva MAS MOST Vysočiny – SZP - 2026</vt:lpstr>
      <vt:lpstr>Prezentace aplikace PowerPoint</vt:lpstr>
      <vt:lpstr>3. Výzva MAS MOST Vysočiny – SZP - 2026</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Kontakty:   Bc. Markéta Stará Tel.: 778 958 699 email: stara@masmost.cz   Lucie Augustová Tel.: 775 142 734 Email: augustova@masmost.cz    MAS Most Vysočiny o.p.s. Náměstí 17/19, 594 01 Velké Meziříčí www.masmost.cz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Společná zemědělská politika (SZP)</dc:title>
  <dc:creator>Syslova</dc:creator>
  <cp:lastModifiedBy>Syslova</cp:lastModifiedBy>
  <cp:revision>16</cp:revision>
  <dcterms:created xsi:type="dcterms:W3CDTF">2025-11-20T08:29:55Z</dcterms:created>
  <dcterms:modified xsi:type="dcterms:W3CDTF">2026-01-08T09:45:20Z</dcterms:modified>
</cp:coreProperties>
</file>