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0" r:id="rId5"/>
    <p:sldId id="265" r:id="rId6"/>
    <p:sldId id="266" r:id="rId7"/>
    <p:sldId id="258" r:id="rId8"/>
    <p:sldId id="267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15212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 – </a:t>
            </a:r>
            <a:r>
              <a:rPr lang="cs-CZ" sz="4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Relax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lese 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200" dirty="0">
                <a:solidFill>
                  <a:schemeClr val="tx1"/>
                </a:solidFill>
              </a:rPr>
              <a:t>Článek 25 Neproduktivní investice v </a:t>
            </a:r>
            <a:r>
              <a:rPr lang="nb-NO" sz="2200" dirty="0" smtClean="0">
                <a:solidFill>
                  <a:schemeClr val="tx1"/>
                </a:solidFill>
              </a:rPr>
              <a:t>lesích</a:t>
            </a:r>
            <a:r>
              <a:rPr lang="cs-CZ" sz="2200" dirty="0" smtClean="0">
                <a:solidFill>
                  <a:schemeClr val="tx1"/>
                </a:solidFill>
              </a:rPr>
              <a:t/>
            </a:r>
            <a:br>
              <a:rPr lang="cs-CZ" sz="2200" dirty="0" smtClean="0">
                <a:solidFill>
                  <a:schemeClr val="tx1"/>
                </a:solidFill>
              </a:rPr>
            </a:br>
            <a:r>
              <a:rPr lang="nb-NO" sz="2200" dirty="0" smtClean="0">
                <a:solidFill>
                  <a:schemeClr val="tx1"/>
                </a:solidFill>
              </a:rPr>
              <a:t> </a:t>
            </a:r>
            <a:endParaRPr lang="cs-CZ" sz="22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827585" y="5733256"/>
            <a:ext cx="3168352" cy="66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709148"/>
            <a:ext cx="2088232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709148"/>
            <a:ext cx="743637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40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projekty </a:t>
            </a:r>
            <a:r>
              <a:rPr lang="cs-CZ" dirty="0"/>
              <a:t>zaměřené na posílení rekreační funkce </a:t>
            </a:r>
            <a:r>
              <a:rPr lang="cs-CZ" dirty="0" smtClean="0"/>
              <a:t>lesa, např</a:t>
            </a:r>
            <a:r>
              <a:rPr lang="cs-CZ" dirty="0"/>
              <a:t>. značení, výstavba a rekonstrukce stezek pro turisty (do šíře 2 m), značení významných přírodních prvků, výstavba herních a naučných prvků, fitness </a:t>
            </a:r>
            <a:r>
              <a:rPr lang="cs-CZ" dirty="0" smtClean="0"/>
              <a:t>prvků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aktivity </a:t>
            </a:r>
            <a:r>
              <a:rPr lang="cs-CZ" dirty="0"/>
              <a:t>vedoucí k usměrňování návštěvnosti území, např. zřizování odpočinkových stanovišť, přístřešků, informačních tabulí, závory.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opatření </a:t>
            </a:r>
            <a:r>
              <a:rPr lang="cs-CZ" dirty="0"/>
              <a:t>k údržbě lesního prostředí, např. zařízení k odkládání odpadků a opatření k zajištění bezpečnosti návštěvníků lesa, např. mostky, lávky, zábradlí, stupně. </a:t>
            </a:r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Vlastník, nájemce, pachtýř nebo vypůjčitel </a:t>
            </a:r>
            <a:r>
              <a:rPr lang="cs-CZ" dirty="0" smtClean="0"/>
              <a:t>PUPFL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Sdružení </a:t>
            </a:r>
            <a:r>
              <a:rPr lang="cs-CZ" dirty="0"/>
              <a:t>s právní subjektivitou a spolek vlastníků, nájemců, pachtýřů nebo vypůjčitelů </a:t>
            </a:r>
            <a:r>
              <a:rPr lang="cs-CZ" dirty="0" smtClean="0"/>
              <a:t>PUPFL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pl-PL" sz="2800" b="1" dirty="0"/>
              <a:t>100 % způsobilých výdajů, ze kterých je stanovena </a:t>
            </a:r>
            <a:r>
              <a:rPr lang="pl-PL" sz="2800" b="1" dirty="0" smtClean="0"/>
              <a:t>dotace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posílení rekreační funkce lesa, značení, výstavba a rekonstrukce stezek pro turisty (do šíře 2 metrů), značení významných přírodních prvků, výstavba herních a naučných prvků, fitness prvků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usměrňování návštěvnosti území, zřizování odpočinkových stanovišť, přístřešků, informačních tabulí, závory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údržbě lesního prostředí, zařízení k odkládání odpadků,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opatření </a:t>
            </a:r>
            <a:r>
              <a:rPr lang="cs-CZ" sz="2400" dirty="0"/>
              <a:t>k zajištění bezpečnosti návštěvníků lesa (mostky, lávky, zábradlí, stupně)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nákup </a:t>
            </a:r>
            <a:r>
              <a:rPr lang="cs-CZ" sz="2400" dirty="0"/>
              <a:t>pozemku </a:t>
            </a:r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Projekt lze realizovat na PUPFL s výjimkou zvláště chráněných území a oblastí Natura </a:t>
            </a:r>
            <a:r>
              <a:rPr lang="cs-CZ" dirty="0" smtClean="0"/>
              <a:t>2000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PUPFL</a:t>
            </a:r>
            <a:r>
              <a:rPr lang="cs-CZ" dirty="0"/>
              <a:t>, v rámci kterých se nachází předmět projektu, jsou zařízeny platným </a:t>
            </a:r>
            <a:r>
              <a:rPr lang="cs-CZ" b="1" dirty="0"/>
              <a:t>lesním hospodářským plánem nebo platnou lesní hospodářskou osnovou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 </a:t>
            </a:r>
            <a:r>
              <a:rPr lang="cs-CZ" dirty="0"/>
              <a:t>případě nákupu pozemku se musí jednat o nezastavěný pozemek a ke dni podání </a:t>
            </a:r>
            <a:r>
              <a:rPr lang="cs-CZ" dirty="0" err="1" smtClean="0"/>
              <a:t>ŽoP</a:t>
            </a:r>
            <a:r>
              <a:rPr lang="cs-CZ" dirty="0" smtClean="0"/>
              <a:t> na </a:t>
            </a:r>
            <a:r>
              <a:rPr lang="cs-CZ" dirty="0"/>
              <a:t>MAS musí být pozemek vyjmutý ze zemědělského půdního fondu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uspořádání </a:t>
            </a:r>
            <a:r>
              <a:rPr lang="cs-CZ" dirty="0"/>
              <a:t>právních vztahů k nemovitostem, na kterých jsou realizovány stavební </a:t>
            </a:r>
            <a:r>
              <a:rPr lang="cs-CZ" dirty="0" smtClean="0"/>
              <a:t>výdaje - </a:t>
            </a:r>
            <a:r>
              <a:rPr lang="cs-CZ" dirty="0"/>
              <a:t>vlastnictví, spoluvlastnictví s min. 50% podílem, nájem, pacht, výpůjčka, věcné </a:t>
            </a:r>
            <a:r>
              <a:rPr lang="cs-CZ" dirty="0" smtClean="0"/>
              <a:t>břemeno příp. písemný souhlas </a:t>
            </a:r>
            <a:r>
              <a:rPr lang="cs-CZ" dirty="0"/>
              <a:t>vlastníků dotčených pozemků s realizací projektu</a:t>
            </a:r>
            <a:r>
              <a:rPr lang="cs-CZ" dirty="0" smtClean="0"/>
              <a:t>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dotaci nelze poskytnout na: stezky širší než 2 metry a lesní cesty, které budou využívány převážně pro účely lesního hospodářství, novou výsadbu/obnovu zeleně, provozní výdaje, následnou údržbu a péči.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Výše celkových způsobilých výdajů projektu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do 300.000 Kč včetně 			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od 300.001 </a:t>
            </a:r>
            <a:r>
              <a:rPr lang="cs-CZ" sz="2400" dirty="0"/>
              <a:t>Kč </a:t>
            </a:r>
            <a:r>
              <a:rPr lang="cs-CZ" sz="2400" dirty="0" smtClean="0"/>
              <a:t>					  5 bodů</a:t>
            </a:r>
          </a:p>
          <a:p>
            <a:pPr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Podpora turistiky v regionu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Součástí realizace je informační </a:t>
            </a:r>
            <a:r>
              <a:rPr lang="cs-CZ" sz="2400" dirty="0"/>
              <a:t>tabule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    + </a:t>
            </a:r>
            <a:r>
              <a:rPr lang="cs-CZ" sz="2400" dirty="0"/>
              <a:t>další PR </a:t>
            </a:r>
            <a:r>
              <a:rPr lang="cs-CZ" sz="2400" dirty="0" smtClean="0"/>
              <a:t>opatření  				15 bodů</a:t>
            </a:r>
          </a:p>
          <a:p>
            <a:pPr marL="0" indent="0">
              <a:buNone/>
            </a:pPr>
            <a:r>
              <a:rPr lang="cs-CZ" sz="2400" dirty="0" smtClean="0"/>
              <a:t>    Součástí realizace je informační tabule		10 bodů</a:t>
            </a:r>
          </a:p>
          <a:p>
            <a:pPr marL="0" indent="0">
              <a:buNone/>
            </a:pPr>
            <a:r>
              <a:rPr lang="cs-CZ" sz="2400" dirty="0" smtClean="0"/>
              <a:t>    Součástí realizace jsou další PR opatření		  5 bodů 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692696"/>
            <a:ext cx="669674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500" b="1" dirty="0" smtClean="0">
                <a:latin typeface="+mj-lt"/>
              </a:rPr>
              <a:t>Preferenční</a:t>
            </a:r>
            <a:r>
              <a:rPr lang="cs-CZ" sz="4500" b="1" dirty="0" smtClean="0"/>
              <a:t> </a:t>
            </a:r>
            <a:r>
              <a:rPr lang="cs-CZ" sz="4500" b="1" dirty="0" smtClean="0">
                <a:latin typeface="+mj-lt"/>
              </a:rPr>
              <a:t>kritéria</a:t>
            </a:r>
            <a:endParaRPr lang="cs-CZ" sz="4500" dirty="0">
              <a:latin typeface="+mj-lt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628800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Zaměření projektu na aktivity poznávacího  charakteru pro děti a mládež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Projekt jako naučná stezka včetně                         tiskových materiálů 				15 bodů</a:t>
            </a:r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Plocha realizace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Realizace na ploše 0,5 ha(včetně) a větší  	15 bodů</a:t>
            </a:r>
          </a:p>
          <a:p>
            <a:r>
              <a:rPr lang="cs-CZ" sz="2400" dirty="0" smtClean="0"/>
              <a:t>  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 </a:t>
            </a:r>
            <a:r>
              <a:rPr lang="pl-PL" sz="2400" b="1" dirty="0" smtClean="0"/>
              <a:t>Dopad projektu na více obcí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/>
              <a:t>Projekt je realizován na katastrálních územích 2                            a více obcí. 							10 bodů</a:t>
            </a:r>
          </a:p>
          <a:p>
            <a:pPr marL="0" indent="0">
              <a:buNone/>
            </a:pPr>
            <a:r>
              <a:rPr lang="pl-PL" sz="2200" dirty="0"/>
              <a:t> </a:t>
            </a:r>
            <a:r>
              <a:rPr lang="pl-PL" sz="2200" dirty="0" smtClean="0"/>
              <a:t>  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alent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427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Wingdings 2</vt:lpstr>
      <vt:lpstr>Tok</vt:lpstr>
      <vt:lpstr>Fiche  5 – Relax v lese  Článek 25 Neproduktivní investice v lesích  </vt:lpstr>
      <vt:lpstr>Oblasti podpory</vt:lpstr>
      <vt:lpstr>Oprávnění žadatelé</vt:lpstr>
      <vt:lpstr>Výše dotace – způsobilé výdaje</vt:lpstr>
      <vt:lpstr>Kritéria přijatelnosti</vt:lpstr>
      <vt:lpstr>Další podmínky</vt:lpstr>
      <vt:lpstr>Preferenční kritéria</vt:lpstr>
      <vt:lpstr>Prezentace aplikace PowerPoint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uzivatel</cp:lastModifiedBy>
  <cp:revision>34</cp:revision>
  <dcterms:created xsi:type="dcterms:W3CDTF">2017-03-10T13:18:29Z</dcterms:created>
  <dcterms:modified xsi:type="dcterms:W3CDTF">2019-01-25T13:01:53Z</dcterms:modified>
</cp:coreProperties>
</file>