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7" r:id="rId9"/>
    <p:sldId id="265" r:id="rId10"/>
    <p:sldId id="263" r:id="rId11"/>
    <p:sldId id="266" r:id="rId12"/>
    <p:sldId id="264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E2D08-87C9-4ACE-AA19-D63AFF493778}" type="datetimeFigureOut">
              <a:rPr lang="cs-CZ" smtClean="0"/>
              <a:pPr/>
              <a:t>25. 1. 2019</a:t>
            </a:fld>
            <a:endParaRPr lang="cs-CZ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EA587-C8C7-42E7-A7C6-12AA48D41E2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E2D08-87C9-4ACE-AA19-D63AFF493778}" type="datetimeFigureOut">
              <a:rPr lang="cs-CZ" smtClean="0"/>
              <a:pPr/>
              <a:t>25. 1. 2019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EA587-C8C7-42E7-A7C6-12AA48D41E2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E2D08-87C9-4ACE-AA19-D63AFF493778}" type="datetimeFigureOut">
              <a:rPr lang="cs-CZ" smtClean="0"/>
              <a:pPr/>
              <a:t>25. 1. 2019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EA587-C8C7-42E7-A7C6-12AA48D41E2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E2D08-87C9-4ACE-AA19-D63AFF493778}" type="datetimeFigureOut">
              <a:rPr lang="cs-CZ" smtClean="0"/>
              <a:pPr/>
              <a:t>25. 1. 2019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EA587-C8C7-42E7-A7C6-12AA48D41E2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E2D08-87C9-4ACE-AA19-D63AFF493778}" type="datetimeFigureOut">
              <a:rPr lang="cs-CZ" smtClean="0"/>
              <a:pPr/>
              <a:t>25. 1. 2019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EA587-C8C7-42E7-A7C6-12AA48D41E2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E2D08-87C9-4ACE-AA19-D63AFF493778}" type="datetimeFigureOut">
              <a:rPr lang="cs-CZ" smtClean="0"/>
              <a:pPr/>
              <a:t>25. 1. 2019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EA587-C8C7-42E7-A7C6-12AA48D41E2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E2D08-87C9-4ACE-AA19-D63AFF493778}" type="datetimeFigureOut">
              <a:rPr lang="cs-CZ" smtClean="0"/>
              <a:pPr/>
              <a:t>25. 1. 2019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EA587-C8C7-42E7-A7C6-12AA48D41E2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E2D08-87C9-4ACE-AA19-D63AFF493778}" type="datetimeFigureOut">
              <a:rPr lang="cs-CZ" smtClean="0"/>
              <a:pPr/>
              <a:t>25. 1. 2019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EA587-C8C7-42E7-A7C6-12AA48D41E2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E2D08-87C9-4ACE-AA19-D63AFF493778}" type="datetimeFigureOut">
              <a:rPr lang="cs-CZ" smtClean="0"/>
              <a:pPr/>
              <a:t>25. 1. 2019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EA587-C8C7-42E7-A7C6-12AA48D41E2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E2D08-87C9-4ACE-AA19-D63AFF493778}" type="datetimeFigureOut">
              <a:rPr lang="cs-CZ" smtClean="0"/>
              <a:pPr/>
              <a:t>25. 1. 2019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EA587-C8C7-42E7-A7C6-12AA48D41E2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E2D08-87C9-4ACE-AA19-D63AFF493778}" type="datetimeFigureOut">
              <a:rPr lang="cs-CZ" smtClean="0"/>
              <a:pPr/>
              <a:t>25. 1. 2019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8BBEA587-C8C7-42E7-A7C6-12AA48D41E2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52E2D08-87C9-4ACE-AA19-D63AFF493778}" type="datetimeFigureOut">
              <a:rPr lang="cs-CZ" smtClean="0"/>
              <a:pPr/>
              <a:t>25. 1. 2019</a:t>
            </a:fld>
            <a:endParaRPr lang="cs-CZ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BBEA587-C8C7-42E7-A7C6-12AA48D41E28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55576" y="908720"/>
            <a:ext cx="7772400" cy="2334121"/>
          </a:xfrm>
        </p:spPr>
        <p:txBody>
          <a:bodyPr>
            <a:normAutofit fontScale="90000"/>
          </a:bodyPr>
          <a:lstStyle/>
          <a:p>
            <a:pPr algn="ctr"/>
            <a:r>
              <a:rPr lang="cs-CZ" sz="6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PROGRAM ROZVOJE VENKOVA</a:t>
            </a:r>
            <a:r>
              <a:rPr lang="cs-CZ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27584" y="2780928"/>
            <a:ext cx="7848872" cy="2425824"/>
          </a:xfrm>
        </p:spPr>
        <p:txBody>
          <a:bodyPr>
            <a:normAutofit/>
          </a:bodyPr>
          <a:lstStyle/>
          <a:p>
            <a:pPr algn="ctr"/>
            <a:r>
              <a:rPr lang="cs-CZ" sz="5400" b="1" dirty="0" err="1" smtClean="0">
                <a:solidFill>
                  <a:schemeClr val="tx1"/>
                </a:solidFill>
              </a:rPr>
              <a:t>Fiche</a:t>
            </a:r>
            <a:r>
              <a:rPr lang="cs-CZ" sz="5400" b="1" dirty="0" smtClean="0">
                <a:solidFill>
                  <a:schemeClr val="tx1"/>
                </a:solidFill>
              </a:rPr>
              <a:t> 2 – Potravinářství</a:t>
            </a:r>
          </a:p>
          <a:p>
            <a:pPr algn="ctr"/>
            <a:r>
              <a:rPr lang="cs-CZ" b="1" dirty="0"/>
              <a:t>Článek 17, odstavec 1., písmeno b) Zpracování a uvádění na trh zemědělských produktů </a:t>
            </a:r>
            <a:endParaRPr lang="cs-CZ" b="1" dirty="0">
              <a:solidFill>
                <a:schemeClr val="tx1"/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5776" y="0"/>
            <a:ext cx="3816424" cy="9807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Obrázek 2" descr="C:\Users\poodri\AppData\Local\Temp\Rar$DRa0.564\logaEU\PRV\RGB\JPG\CZ_RO_B_C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91" t="19257" r="5405" b="17838"/>
          <a:stretch>
            <a:fillRect/>
          </a:stretch>
        </p:blipFill>
        <p:spPr bwMode="auto">
          <a:xfrm>
            <a:off x="683569" y="5638800"/>
            <a:ext cx="2808312" cy="7554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ázek 3" descr="C:\Users\poodri\AppData\Local\Temp\Rar$DRa0.378\loga PRV\logo\barevne\logo PRV 2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5638800"/>
            <a:ext cx="2088232" cy="7554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Obrázek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5657475"/>
            <a:ext cx="864095" cy="7367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45043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80696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Preferenční kritéria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b="1" dirty="0" smtClean="0"/>
              <a:t>Projekt využívá stávajících budov</a:t>
            </a:r>
          </a:p>
          <a:p>
            <a:pPr marL="0" indent="0">
              <a:buNone/>
            </a:pPr>
            <a:r>
              <a:rPr lang="cs-CZ" b="1" dirty="0" smtClean="0"/>
              <a:t>		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 smtClean="0"/>
              <a:t>Realizace projektu ve stávajících objektech(úpravy na objektu min.20% způsobilých výdajů)	15 bodů</a:t>
            </a:r>
          </a:p>
          <a:p>
            <a:pPr marL="0" indent="0">
              <a:buNone/>
            </a:pPr>
            <a:r>
              <a:rPr lang="cs-CZ" sz="2400" dirty="0" smtClean="0"/>
              <a:t> </a:t>
            </a:r>
            <a:endParaRPr lang="cs-CZ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b="1" dirty="0" smtClean="0"/>
              <a:t>Počet obyvatel obce,ve které je projekt realizován</a:t>
            </a:r>
          </a:p>
          <a:p>
            <a:pPr>
              <a:buNone/>
            </a:pPr>
            <a:r>
              <a:rPr lang="cs-CZ" b="1" dirty="0" smtClean="0"/>
              <a:t>	</a:t>
            </a:r>
            <a:r>
              <a:rPr lang="cs-CZ" dirty="0" smtClean="0"/>
              <a:t>Obec-místo realizace projektu- má 1-499 trvale přihlášených obyvatel 				 15 bodů</a:t>
            </a:r>
          </a:p>
          <a:p>
            <a:pPr marL="0" indent="0">
              <a:buNone/>
            </a:pP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73916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780696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Preferenční kritéria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504056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b="1" dirty="0" smtClean="0"/>
              <a:t>Výše </a:t>
            </a:r>
            <a:r>
              <a:rPr lang="cs-CZ" b="1" dirty="0"/>
              <a:t>celkových způsobilých výdajů na </a:t>
            </a:r>
            <a:r>
              <a:rPr lang="cs-CZ" b="1" dirty="0" smtClean="0"/>
              <a:t>projekt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 smtClean="0"/>
              <a:t>do 500.000 </a:t>
            </a:r>
            <a:r>
              <a:rPr lang="cs-CZ" dirty="0"/>
              <a:t>Kč </a:t>
            </a:r>
            <a:r>
              <a:rPr lang="cs-CZ" dirty="0" smtClean="0"/>
              <a:t>včetně				15 bodů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 smtClean="0"/>
              <a:t>500.001 </a:t>
            </a:r>
            <a:r>
              <a:rPr lang="cs-CZ" dirty="0"/>
              <a:t>Kč - </a:t>
            </a:r>
            <a:r>
              <a:rPr lang="cs-CZ" dirty="0" smtClean="0"/>
              <a:t>1.000.000 </a:t>
            </a:r>
            <a:r>
              <a:rPr lang="cs-CZ" dirty="0"/>
              <a:t>mil. Kč </a:t>
            </a:r>
            <a:r>
              <a:rPr lang="cs-CZ" dirty="0" smtClean="0"/>
              <a:t>vč.		10 bodů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 smtClean="0"/>
              <a:t>1.000.001 Kč - 2.000.000 mil. Kč vč.		  5 bodů</a:t>
            </a:r>
          </a:p>
          <a:p>
            <a:pPr>
              <a:buFont typeface="Wingdings" panose="05000000000000000000" pitchFamily="2" charset="2"/>
              <a:buChar char="ü"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775165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Preferenční kritéria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2132856"/>
            <a:ext cx="8424936" cy="4392488"/>
          </a:xfrm>
        </p:spPr>
        <p:txBody>
          <a:bodyPr anchor="t"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endParaRPr lang="cs-CZ" sz="2400" b="1" dirty="0" smtClean="0"/>
          </a:p>
          <a:p>
            <a:pPr>
              <a:buFont typeface="Wingdings" panose="05000000000000000000" pitchFamily="2" charset="2"/>
              <a:buChar char="Ø"/>
            </a:pPr>
            <a:endParaRPr lang="cs-CZ" sz="2400" b="1" dirty="0"/>
          </a:p>
          <a:p>
            <a:pPr marL="0" indent="0" algn="ctr">
              <a:buNone/>
            </a:pPr>
            <a:r>
              <a:rPr lang="cs-CZ" sz="3200" b="1" dirty="0" smtClean="0"/>
              <a:t>Minimální </a:t>
            </a:r>
            <a:r>
              <a:rPr lang="cs-CZ" sz="3200" b="1" dirty="0"/>
              <a:t>počet </a:t>
            </a:r>
            <a:r>
              <a:rPr lang="cs-CZ" sz="3200" b="1" dirty="0" smtClean="0"/>
              <a:t>bodů za preferenční </a:t>
            </a:r>
            <a:r>
              <a:rPr lang="cs-CZ" sz="3200" b="1" dirty="0"/>
              <a:t>kritéria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2400" b="1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cs-CZ" sz="3600" b="1" dirty="0" smtClean="0"/>
              <a:t>35 bodů</a:t>
            </a:r>
            <a:endParaRPr lang="cs-CZ" sz="36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5713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59632" y="404664"/>
            <a:ext cx="6512511" cy="1143000"/>
          </a:xfrm>
          <a:ln>
            <a:noFill/>
          </a:ln>
        </p:spPr>
        <p:txBody>
          <a:bodyPr/>
          <a:lstStyle/>
          <a:p>
            <a:pPr marL="0" indent="0" algn="ctr">
              <a:buNone/>
            </a:pP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Oblasti podpory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844824"/>
            <a:ext cx="8352928" cy="4824536"/>
          </a:xfrm>
        </p:spPr>
        <p:txBody>
          <a:bodyPr>
            <a:normAutofit fontScale="85000"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 </a:t>
            </a:r>
            <a:r>
              <a:rPr lang="cs-CZ" sz="2800" b="1" dirty="0" smtClean="0"/>
              <a:t>hmotné </a:t>
            </a:r>
            <a:r>
              <a:rPr lang="cs-CZ" sz="2800" b="1" dirty="0"/>
              <a:t>a nehmotné </a:t>
            </a:r>
            <a:r>
              <a:rPr lang="cs-CZ" sz="2800" b="1" dirty="0" smtClean="0"/>
              <a:t>investice do zpracování </a:t>
            </a:r>
            <a:r>
              <a:rPr lang="cs-CZ" sz="2800" b="1" dirty="0"/>
              <a:t>zemědělských produktů a jejich </a:t>
            </a:r>
            <a:r>
              <a:rPr lang="cs-CZ" sz="2800" b="1" dirty="0" smtClean="0"/>
              <a:t>uvádění </a:t>
            </a:r>
            <a:r>
              <a:rPr lang="cs-CZ" sz="2800" b="1" dirty="0"/>
              <a:t>na trh </a:t>
            </a:r>
            <a:endParaRPr lang="cs-CZ" sz="2800" b="1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cs-CZ" dirty="0"/>
              <a:t>investice do výstavby a rekonstrukce budov včetně nezbytných manipulačních ploch, </a:t>
            </a:r>
            <a:endParaRPr lang="cs-CZ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cs-CZ" dirty="0" smtClean="0"/>
              <a:t>pořízení </a:t>
            </a:r>
            <a:r>
              <a:rPr lang="cs-CZ" dirty="0"/>
              <a:t>strojů, nástrojů a zařízení pro zpracování zemědělských produktů, finální úpravu, balení, značení výrobků (</a:t>
            </a:r>
            <a:r>
              <a:rPr lang="cs-CZ" dirty="0" smtClean="0"/>
              <a:t>vč. technologií </a:t>
            </a:r>
            <a:r>
              <a:rPr lang="cs-CZ" dirty="0"/>
              <a:t>souvisejících s </a:t>
            </a:r>
            <a:r>
              <a:rPr lang="cs-CZ" dirty="0" err="1"/>
              <a:t>dohledatelností</a:t>
            </a:r>
            <a:r>
              <a:rPr lang="cs-CZ" dirty="0"/>
              <a:t> produktů</a:t>
            </a:r>
            <a:r>
              <a:rPr lang="cs-CZ" dirty="0" smtClean="0"/>
              <a:t>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 smtClean="0"/>
              <a:t>investice související </a:t>
            </a:r>
            <a:r>
              <a:rPr lang="cs-CZ" dirty="0"/>
              <a:t>se skladováním zpracovávané suroviny, výrobků a druhotných surovin vznikajících při </a:t>
            </a:r>
            <a:r>
              <a:rPr lang="cs-CZ" dirty="0" smtClean="0"/>
              <a:t>zpracování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 smtClean="0"/>
              <a:t>investice </a:t>
            </a:r>
            <a:r>
              <a:rPr lang="cs-CZ" dirty="0"/>
              <a:t>vedoucí ke zvyšování a monitorovaní kvality </a:t>
            </a:r>
            <a:r>
              <a:rPr lang="cs-CZ" dirty="0" smtClean="0"/>
              <a:t>produktů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 smtClean="0"/>
              <a:t>investice </a:t>
            </a:r>
            <a:r>
              <a:rPr lang="cs-CZ" dirty="0"/>
              <a:t>související s uváděním zemědělských a potravinářských produktů na trh (včetně investic do marketingu</a:t>
            </a:r>
            <a:r>
              <a:rPr lang="cs-CZ" dirty="0" smtClean="0"/>
              <a:t>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 smtClean="0"/>
              <a:t>investice </a:t>
            </a:r>
            <a:r>
              <a:rPr lang="cs-CZ" dirty="0"/>
              <a:t>do zařízení na čištění odpadních vod ve zpracovatelském provozu. </a:t>
            </a:r>
          </a:p>
        </p:txBody>
      </p:sp>
    </p:spTree>
    <p:extLst>
      <p:ext uri="{BB962C8B-B14F-4D97-AF65-F5344CB8AC3E}">
        <p14:creationId xmlns:p14="http://schemas.microsoft.com/office/powerpoint/2010/main" val="409304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Oprávněný žadatel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4191744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endParaRPr lang="cs-CZ" b="1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cs-CZ" b="1" dirty="0" smtClean="0"/>
              <a:t>Zemědělský podnikatel</a:t>
            </a: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b="1" dirty="0" smtClean="0"/>
              <a:t>Výrobce </a:t>
            </a:r>
            <a:r>
              <a:rPr lang="cs-CZ" b="1" dirty="0"/>
              <a:t>potravin </a:t>
            </a:r>
            <a:r>
              <a:rPr lang="cs-CZ" dirty="0"/>
              <a:t>nebo </a:t>
            </a:r>
            <a:r>
              <a:rPr lang="cs-CZ" b="1" dirty="0"/>
              <a:t>surovin určených pro lidskou </a:t>
            </a:r>
            <a:r>
              <a:rPr lang="cs-CZ" b="1" dirty="0" smtClean="0"/>
              <a:t>spotřebu</a:t>
            </a: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b="1" dirty="0" smtClean="0"/>
              <a:t>Výrobce krmiv</a:t>
            </a:r>
            <a:r>
              <a:rPr lang="cs-CZ" dirty="0" smtClean="0"/>
              <a:t>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b="1" dirty="0" smtClean="0"/>
              <a:t>Jiný </a:t>
            </a:r>
            <a:r>
              <a:rPr lang="cs-CZ" b="1" dirty="0"/>
              <a:t>subjekt aktivní ve zpracování, uvádění na trh a vývoji zemědělských produktů </a:t>
            </a:r>
            <a:r>
              <a:rPr lang="cs-CZ" b="1" dirty="0" smtClean="0"/>
              <a:t> </a:t>
            </a:r>
            <a:r>
              <a:rPr lang="cs-CZ" dirty="0" smtClean="0"/>
              <a:t>(dokládá odpovídající ŽL/výpis </a:t>
            </a:r>
            <a:r>
              <a:rPr lang="cs-CZ" dirty="0"/>
              <a:t>z obchodního </a:t>
            </a:r>
            <a:r>
              <a:rPr lang="cs-CZ" dirty="0" smtClean="0"/>
              <a:t>rejstříku)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71581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938368"/>
          </a:xfrm>
        </p:spPr>
        <p:txBody>
          <a:bodyPr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Výše dotace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661872"/>
          </a:xfrm>
        </p:spPr>
        <p:txBody>
          <a:bodyPr>
            <a:normAutofit/>
          </a:bodyPr>
          <a:lstStyle/>
          <a:p>
            <a:r>
              <a:rPr lang="cs-CZ" dirty="0" smtClean="0"/>
              <a:t>U zpracování </a:t>
            </a:r>
            <a:r>
              <a:rPr lang="cs-CZ" dirty="0"/>
              <a:t>zemědělských produktů, kdy </a:t>
            </a:r>
            <a:r>
              <a:rPr lang="cs-CZ" b="1" dirty="0" smtClean="0"/>
              <a:t>výstupní produkt nespadá pod přílohu </a:t>
            </a:r>
            <a:r>
              <a:rPr lang="cs-CZ" b="1" dirty="0"/>
              <a:t>I Smlouvy o fungování EU</a:t>
            </a:r>
            <a:r>
              <a:rPr lang="cs-CZ" dirty="0"/>
              <a:t>, </a:t>
            </a:r>
            <a:endParaRPr lang="cs-CZ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cs-CZ" dirty="0" smtClean="0"/>
              <a:t>35 </a:t>
            </a:r>
            <a:r>
              <a:rPr lang="cs-CZ" dirty="0"/>
              <a:t>% </a:t>
            </a:r>
            <a:r>
              <a:rPr lang="cs-CZ" dirty="0" smtClean="0"/>
              <a:t>dotace </a:t>
            </a:r>
            <a:r>
              <a:rPr lang="cs-CZ" dirty="0"/>
              <a:t>pro střední podniky </a:t>
            </a:r>
            <a:endParaRPr lang="cs-CZ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cs-CZ" dirty="0" smtClean="0"/>
              <a:t> </a:t>
            </a:r>
            <a:r>
              <a:rPr lang="cs-CZ" dirty="0"/>
              <a:t>45 % </a:t>
            </a:r>
            <a:r>
              <a:rPr lang="cs-CZ" dirty="0" smtClean="0"/>
              <a:t>dotace pro </a:t>
            </a:r>
            <a:r>
              <a:rPr lang="cs-CZ" dirty="0"/>
              <a:t>mikro a malé podniky </a:t>
            </a:r>
            <a:endParaRPr lang="cs-CZ" dirty="0" smtClean="0"/>
          </a:p>
          <a:p>
            <a:pPr>
              <a:buFont typeface="Wingdings" panose="05000000000000000000" pitchFamily="2" charset="2"/>
              <a:buChar char="ü"/>
            </a:pPr>
            <a:endParaRPr lang="cs-CZ" dirty="0" smtClean="0"/>
          </a:p>
          <a:p>
            <a:r>
              <a:rPr lang="cs-CZ" dirty="0" smtClean="0"/>
              <a:t>U zpracování </a:t>
            </a:r>
            <a:r>
              <a:rPr lang="cs-CZ" dirty="0"/>
              <a:t>zemědělských produktů, kdy </a:t>
            </a:r>
            <a:r>
              <a:rPr lang="cs-CZ" b="1" dirty="0" smtClean="0"/>
              <a:t>výstupní produkt spadá </a:t>
            </a:r>
            <a:r>
              <a:rPr lang="cs-CZ" b="1" dirty="0"/>
              <a:t>pod přílohu I Smlouvy o fungování EU</a:t>
            </a:r>
            <a:r>
              <a:rPr lang="cs-CZ" dirty="0"/>
              <a:t>, a uvádění zemědělských produktů na trh </a:t>
            </a:r>
            <a:endParaRPr lang="cs-CZ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cs-CZ" dirty="0" smtClean="0"/>
              <a:t>dotace </a:t>
            </a:r>
            <a:r>
              <a:rPr lang="cs-CZ" dirty="0"/>
              <a:t>50 % výdajů </a:t>
            </a:r>
          </a:p>
        </p:txBody>
      </p:sp>
    </p:spTree>
    <p:extLst>
      <p:ext uri="{BB962C8B-B14F-4D97-AF65-F5344CB8AC3E}">
        <p14:creationId xmlns:p14="http://schemas.microsoft.com/office/powerpoint/2010/main" val="2485703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924712"/>
          </a:xfrm>
        </p:spPr>
        <p:txBody>
          <a:bodyPr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Způsobilé výdaje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628800"/>
            <a:ext cx="8640960" cy="504056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sz="3400" b="1" dirty="0" smtClean="0"/>
              <a:t>Pouze </a:t>
            </a:r>
            <a:r>
              <a:rPr lang="cs-CZ" sz="3400" b="1" dirty="0"/>
              <a:t>investiční </a:t>
            </a:r>
            <a:r>
              <a:rPr lang="cs-CZ" sz="3400" b="1" dirty="0" smtClean="0"/>
              <a:t>výdaje</a:t>
            </a:r>
          </a:p>
          <a:p>
            <a:r>
              <a:rPr lang="cs-CZ" sz="3000" dirty="0" smtClean="0"/>
              <a:t>pořízení </a:t>
            </a:r>
            <a:r>
              <a:rPr lang="cs-CZ" sz="3000" dirty="0"/>
              <a:t>strojů, nástrojů a zařízení pro zpracování zemědělských produktů, finální úpravu, balení, značení výrobků (včetně technologií souvisejících s </a:t>
            </a:r>
            <a:r>
              <a:rPr lang="cs-CZ" sz="3000" dirty="0" err="1"/>
              <a:t>dohledatelností</a:t>
            </a:r>
            <a:r>
              <a:rPr lang="cs-CZ" sz="3000" dirty="0"/>
              <a:t> produktů) </a:t>
            </a:r>
          </a:p>
          <a:p>
            <a:r>
              <a:rPr lang="cs-CZ" sz="3000" dirty="0" smtClean="0"/>
              <a:t>výstavba</a:t>
            </a:r>
            <a:r>
              <a:rPr lang="cs-CZ" sz="3000" dirty="0"/>
              <a:t>, modernizace a rekonstrukce budov (včetně manipulačních ploch a bouracích prací nezbytně nutných pro realizaci projektu) </a:t>
            </a:r>
          </a:p>
          <a:p>
            <a:r>
              <a:rPr lang="cs-CZ" sz="3000" dirty="0" smtClean="0"/>
              <a:t>investice </a:t>
            </a:r>
            <a:r>
              <a:rPr lang="cs-CZ" sz="3000" dirty="0"/>
              <a:t>související se skladováním zpracovávané suroviny, výrobků a druhotných surovin vznikajících při zpracování s výjimkou odpadních vod </a:t>
            </a:r>
          </a:p>
          <a:p>
            <a:r>
              <a:rPr lang="cs-CZ" sz="3000" dirty="0" smtClean="0"/>
              <a:t>investice </a:t>
            </a:r>
            <a:r>
              <a:rPr lang="cs-CZ" sz="3000" dirty="0"/>
              <a:t>vedoucí ke zvyšování a monitorování kvality produktů </a:t>
            </a:r>
          </a:p>
          <a:p>
            <a:r>
              <a:rPr lang="cs-CZ" sz="3000" dirty="0" smtClean="0"/>
              <a:t>investice </a:t>
            </a:r>
            <a:r>
              <a:rPr lang="cs-CZ" sz="3000" dirty="0"/>
              <a:t>související s uváděním vlastních produktů na trh včetně marketingu (např. výstavba a rekonstrukce prodejen, pojízdné prodejny, stánky, prodej ze dvora, vybavení prodejen apod.) </a:t>
            </a:r>
          </a:p>
          <a:p>
            <a:r>
              <a:rPr lang="pt-BR" sz="3000" dirty="0" smtClean="0"/>
              <a:t>pořízení </a:t>
            </a:r>
            <a:r>
              <a:rPr lang="pt-BR" sz="3000" dirty="0"/>
              <a:t>užitkových vozů kategorie N1 a N2 </a:t>
            </a:r>
          </a:p>
          <a:p>
            <a:r>
              <a:rPr lang="cs-CZ" sz="3000" dirty="0" smtClean="0"/>
              <a:t>investice </a:t>
            </a:r>
            <a:r>
              <a:rPr lang="cs-CZ" sz="3000" dirty="0"/>
              <a:t>do zařízení na čištění odpadních vod ve zpracovatelském provozu </a:t>
            </a:r>
          </a:p>
          <a:p>
            <a:r>
              <a:rPr lang="cs-CZ" sz="3000" dirty="0" smtClean="0"/>
              <a:t>nákup </a:t>
            </a:r>
            <a:r>
              <a:rPr lang="cs-CZ" sz="3000" dirty="0"/>
              <a:t>nemovitosti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44503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52704"/>
          </a:xfrm>
        </p:spPr>
        <p:txBody>
          <a:bodyPr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Způsobilé výdaje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cs-CZ" dirty="0"/>
              <a:t>010 	Zpracování zemědělských produktů (výstupní produkt spadá pod přílohu I Smlouvy o fungování EU) 	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/>
              <a:t>011 	Zpracování zemědělských produktů (výstupní produkt nespadá pod přílohu I Smlouvy o fungování EU) 	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/>
              <a:t>012 	Uvádění zemědělských produktů na trh 	</a:t>
            </a:r>
            <a:endParaRPr lang="cs-CZ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cs-CZ" dirty="0" smtClean="0"/>
              <a:t>041 	Nákup </a:t>
            </a:r>
            <a:r>
              <a:rPr lang="cs-CZ" dirty="0"/>
              <a:t>nemovitosti 	</a:t>
            </a:r>
          </a:p>
          <a:p>
            <a:pPr marL="0" indent="0">
              <a:buNone/>
            </a:pPr>
            <a:endParaRPr lang="cs-CZ" dirty="0"/>
          </a:p>
          <a:p>
            <a:pPr>
              <a:buFont typeface="Wingdings" panose="05000000000000000000" pitchFamily="2" charset="2"/>
              <a:buChar char="ü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61069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80696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Další podmínky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cs-CZ" dirty="0"/>
          </a:p>
          <a:p>
            <a:pPr>
              <a:buFont typeface="Wingdings" panose="05000000000000000000" pitchFamily="2" charset="2"/>
              <a:buChar char="ü"/>
            </a:pPr>
            <a:r>
              <a:rPr lang="cs-CZ" dirty="0" smtClean="0"/>
              <a:t>Stavební výdaje – pouze na objektech ve vlastnictví</a:t>
            </a:r>
            <a:r>
              <a:rPr lang="cs-CZ" dirty="0"/>
              <a:t>, spoluvlastnictví s min. 50% </a:t>
            </a:r>
            <a:r>
              <a:rPr lang="cs-CZ" dirty="0" smtClean="0"/>
              <a:t>podílem nebo věcným břemenem. V případě  umístění strojů, technologií nebo </a:t>
            </a:r>
            <a:r>
              <a:rPr lang="cs-CZ" dirty="0"/>
              <a:t>vybavení, </a:t>
            </a:r>
            <a:r>
              <a:rPr lang="cs-CZ" dirty="0" smtClean="0"/>
              <a:t>je možná realizaci i v pronajatých prostorách. </a:t>
            </a:r>
            <a:endParaRPr lang="cs-CZ" dirty="0"/>
          </a:p>
          <a:p>
            <a:pPr>
              <a:buFont typeface="Wingdings" panose="05000000000000000000" pitchFamily="2" charset="2"/>
              <a:buChar char="ü"/>
            </a:pPr>
            <a:r>
              <a:rPr lang="cs-CZ" dirty="0" smtClean="0"/>
              <a:t>V </a:t>
            </a:r>
            <a:r>
              <a:rPr lang="cs-CZ" dirty="0"/>
              <a:t>případě zpracování zemědělských produktů, kdy výstupním produktem je produkt nespadající pod přílohu I Smlouvy o fungování </a:t>
            </a:r>
            <a:r>
              <a:rPr lang="cs-CZ" dirty="0" smtClean="0"/>
              <a:t>EU:</a:t>
            </a:r>
          </a:p>
          <a:p>
            <a:pPr marL="0" indent="0">
              <a:buNone/>
            </a:pPr>
            <a:r>
              <a:rPr lang="cs-CZ" dirty="0" smtClean="0"/>
              <a:t> 	- </a:t>
            </a:r>
            <a:r>
              <a:rPr lang="cs-CZ" dirty="0"/>
              <a:t>žadatel </a:t>
            </a:r>
            <a:r>
              <a:rPr lang="cs-CZ" dirty="0" smtClean="0"/>
              <a:t>nesmí </a:t>
            </a:r>
            <a:r>
              <a:rPr lang="cs-CZ" dirty="0"/>
              <a:t>být </a:t>
            </a:r>
            <a:r>
              <a:rPr lang="cs-CZ" dirty="0" smtClean="0"/>
              <a:t>velký podnik</a:t>
            </a:r>
          </a:p>
          <a:p>
            <a:pPr marL="0" indent="0">
              <a:buNone/>
            </a:pPr>
            <a:r>
              <a:rPr lang="cs-CZ" dirty="0" smtClean="0"/>
              <a:t>	- podpora musí mít </a:t>
            </a:r>
            <a:r>
              <a:rPr lang="cs-CZ" dirty="0"/>
              <a:t>motivační účinek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70245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80696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 smtClean="0"/>
              <a:t>Limity</a:t>
            </a:r>
            <a:endParaRPr lang="cs-CZ" b="1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6902341"/>
              </p:ext>
            </p:extLst>
          </p:nvPr>
        </p:nvGraphicFramePr>
        <p:xfrm>
          <a:off x="323528" y="1851502"/>
          <a:ext cx="8568952" cy="457230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284476"/>
                <a:gridCol w="4284476"/>
              </a:tblGrid>
              <a:tr h="2813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Popis výdaje 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9" marR="5963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cs-CZ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Maximální hodnota </a:t>
                      </a:r>
                    </a:p>
                  </a:txBody>
                  <a:tcPr marL="59639" marR="59639" marT="0" marB="0"/>
                </a:tc>
              </a:tr>
              <a:tr h="253002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Investice ke zvyšování a monitorování kvality produktů 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9" marR="5963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 smtClean="0">
                          <a:effectLst/>
                        </a:rPr>
                        <a:t>-</a:t>
                      </a:r>
                      <a:r>
                        <a:rPr lang="cs-CZ" sz="1400" baseline="0" dirty="0" smtClean="0">
                          <a:effectLst/>
                        </a:rPr>
                        <a:t> </a:t>
                      </a:r>
                      <a:r>
                        <a:rPr lang="cs-CZ" sz="1400" dirty="0" smtClean="0">
                          <a:effectLst/>
                        </a:rPr>
                        <a:t>provozní </a:t>
                      </a:r>
                      <a:r>
                        <a:rPr lang="cs-CZ" sz="1400" dirty="0">
                          <a:effectLst/>
                        </a:rPr>
                        <a:t>laboratoře a související hardware a software 1 000 000,- Kč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 smtClean="0">
                          <a:effectLst/>
                        </a:rPr>
                        <a:t>-</a:t>
                      </a:r>
                      <a:r>
                        <a:rPr lang="cs-CZ" sz="1400" baseline="0" dirty="0" smtClean="0">
                          <a:effectLst/>
                        </a:rPr>
                        <a:t> </a:t>
                      </a:r>
                      <a:r>
                        <a:rPr lang="cs-CZ" sz="1400" dirty="0" smtClean="0">
                          <a:effectLst/>
                        </a:rPr>
                        <a:t>dopravní </a:t>
                      </a:r>
                      <a:r>
                        <a:rPr lang="cs-CZ" sz="1400" dirty="0">
                          <a:effectLst/>
                        </a:rPr>
                        <a:t>prostředek, jehož největší přípustná hmotnost (vč. chladící/mrazící jednotky) </a:t>
                      </a:r>
                      <a:r>
                        <a:rPr lang="cs-CZ" sz="1400" dirty="0" smtClean="0">
                          <a:effectLst/>
                        </a:rPr>
                        <a:t>nepřevyšuje </a:t>
                      </a:r>
                      <a:r>
                        <a:rPr lang="cs-CZ" sz="1400" dirty="0">
                          <a:effectLst/>
                        </a:rPr>
                        <a:t>3,5 t – 700 000,- Kč </a:t>
                      </a:r>
                      <a:r>
                        <a:rPr lang="cs-CZ" sz="1400" dirty="0" smtClean="0">
                          <a:effectLst/>
                        </a:rPr>
                        <a:t>; je </a:t>
                      </a:r>
                      <a:r>
                        <a:rPr lang="cs-CZ" sz="1400" dirty="0">
                          <a:effectLst/>
                        </a:rPr>
                        <a:t>v rozmezí 3,5 – 12 t – 1 500 000,- Kč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 smtClean="0">
                          <a:effectLst/>
                        </a:rPr>
                        <a:t>-</a:t>
                      </a:r>
                      <a:r>
                        <a:rPr lang="cs-CZ" sz="1400" baseline="0" dirty="0" smtClean="0">
                          <a:effectLst/>
                        </a:rPr>
                        <a:t> </a:t>
                      </a:r>
                      <a:r>
                        <a:rPr lang="cs-CZ" sz="1400" dirty="0" smtClean="0">
                          <a:effectLst/>
                        </a:rPr>
                        <a:t>chladící </a:t>
                      </a:r>
                      <a:r>
                        <a:rPr lang="cs-CZ" sz="1400" dirty="0">
                          <a:effectLst/>
                        </a:rPr>
                        <a:t>jednotka </a:t>
                      </a:r>
                      <a:r>
                        <a:rPr lang="cs-CZ" sz="1400" dirty="0" smtClean="0">
                          <a:effectLst/>
                        </a:rPr>
                        <a:t> 500 </a:t>
                      </a:r>
                      <a:r>
                        <a:rPr lang="cs-CZ" sz="1400" dirty="0">
                          <a:effectLst/>
                        </a:rPr>
                        <a:t>000,- Kč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 smtClean="0">
                          <a:effectLst/>
                        </a:rPr>
                        <a:t>-</a:t>
                      </a:r>
                      <a:r>
                        <a:rPr lang="cs-CZ" sz="1400" baseline="0" dirty="0" smtClean="0">
                          <a:effectLst/>
                        </a:rPr>
                        <a:t> </a:t>
                      </a:r>
                      <a:r>
                        <a:rPr lang="cs-CZ" sz="1400" dirty="0" smtClean="0">
                          <a:effectLst/>
                        </a:rPr>
                        <a:t>mrazící </a:t>
                      </a:r>
                      <a:r>
                        <a:rPr lang="cs-CZ" sz="1400" dirty="0">
                          <a:effectLst/>
                        </a:rPr>
                        <a:t>jednotka </a:t>
                      </a:r>
                      <a:r>
                        <a:rPr lang="cs-CZ" sz="1400" dirty="0" smtClean="0">
                          <a:effectLst/>
                        </a:rPr>
                        <a:t>700 </a:t>
                      </a:r>
                      <a:r>
                        <a:rPr lang="cs-CZ" sz="1400" dirty="0">
                          <a:effectLst/>
                        </a:rPr>
                        <a:t>000,- Kč </a:t>
                      </a:r>
                      <a:endParaRPr lang="cs-CZ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9" marR="59639" marT="0" marB="0"/>
                </a:tc>
              </a:tr>
              <a:tr h="16917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Investice související s uváděním vlastních produktů na trh včetně </a:t>
                      </a:r>
                      <a:r>
                        <a:rPr lang="cs-CZ" sz="2000" dirty="0" smtClean="0">
                          <a:effectLst/>
                        </a:rPr>
                        <a:t>marketingu 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9" marR="5963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 </a:t>
                      </a:r>
                      <a:r>
                        <a:rPr lang="cs-CZ" sz="1400" dirty="0" smtClean="0">
                          <a:effectLst/>
                        </a:rPr>
                        <a:t>-</a:t>
                      </a:r>
                      <a:r>
                        <a:rPr lang="cs-CZ" sz="1400" baseline="0" dirty="0" smtClean="0">
                          <a:effectLst/>
                        </a:rPr>
                        <a:t> </a:t>
                      </a:r>
                      <a:r>
                        <a:rPr lang="cs-CZ" sz="1400" dirty="0" smtClean="0">
                          <a:effectLst/>
                        </a:rPr>
                        <a:t>dopravní </a:t>
                      </a:r>
                      <a:r>
                        <a:rPr lang="cs-CZ" sz="1400" dirty="0">
                          <a:effectLst/>
                        </a:rPr>
                        <a:t>prostředek, jehož největší přípustná hmotnost (vč. </a:t>
                      </a:r>
                      <a:r>
                        <a:rPr lang="cs-CZ" sz="1400" dirty="0" smtClean="0">
                          <a:effectLst/>
                        </a:rPr>
                        <a:t>chladící/ mrazící </a:t>
                      </a:r>
                      <a:r>
                        <a:rPr lang="cs-CZ" sz="1400" dirty="0">
                          <a:effectLst/>
                        </a:rPr>
                        <a:t>jednotky)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smtClean="0">
                          <a:effectLst/>
                        </a:rPr>
                        <a:t>nepřevyšuje </a:t>
                      </a:r>
                      <a:r>
                        <a:rPr lang="cs-CZ" sz="1400" dirty="0">
                          <a:effectLst/>
                        </a:rPr>
                        <a:t>3,5 t – 700 000,- Kč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je v rozmezí 3,5 – 12 t – 1 500 000,- Kč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4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 smtClean="0">
                          <a:effectLst/>
                        </a:rPr>
                        <a:t>- pojízdná </a:t>
                      </a:r>
                      <a:r>
                        <a:rPr lang="cs-CZ" sz="1400" dirty="0">
                          <a:effectLst/>
                        </a:rPr>
                        <a:t>prodejna </a:t>
                      </a:r>
                      <a:r>
                        <a:rPr lang="cs-CZ" sz="1400" dirty="0" smtClean="0">
                          <a:effectLst/>
                        </a:rPr>
                        <a:t>   1 </a:t>
                      </a:r>
                      <a:r>
                        <a:rPr lang="cs-CZ" sz="1400" dirty="0">
                          <a:effectLst/>
                        </a:rPr>
                        <a:t>500 000,- Kč </a:t>
                      </a:r>
                      <a:endParaRPr lang="cs-CZ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9" marR="59639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752004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Preferenční kritéria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95536" y="1772816"/>
            <a:ext cx="8568951" cy="4680520"/>
          </a:xfrm>
        </p:spPr>
        <p:txBody>
          <a:bodyPr anchor="t"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2400" b="1" dirty="0">
                <a:solidFill>
                  <a:schemeClr val="tx1"/>
                </a:solidFill>
              </a:rPr>
              <a:t>Počet vytvořených pracovních míst v rámci </a:t>
            </a:r>
            <a:r>
              <a:rPr lang="cs-CZ" sz="2400" b="1" dirty="0" smtClean="0">
                <a:solidFill>
                  <a:schemeClr val="tx1"/>
                </a:solidFill>
              </a:rPr>
              <a:t>projektu</a:t>
            </a:r>
          </a:p>
          <a:p>
            <a:pPr marL="0" indent="0">
              <a:buNone/>
            </a:pPr>
            <a:endParaRPr lang="cs-CZ" sz="2400" dirty="0" smtClean="0">
              <a:solidFill>
                <a:schemeClr val="tx1"/>
              </a:solidFill>
            </a:endParaRPr>
          </a:p>
          <a:p>
            <a:pPr>
              <a:buNone/>
            </a:pPr>
            <a:endParaRPr lang="cs-CZ" sz="2400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cs-CZ" sz="2400" dirty="0" smtClean="0">
                <a:solidFill>
                  <a:schemeClr val="tx1"/>
                </a:solidFill>
              </a:rPr>
              <a:t>Vytvoření </a:t>
            </a:r>
            <a:r>
              <a:rPr lang="cs-CZ" sz="2400" dirty="0" err="1">
                <a:solidFill>
                  <a:schemeClr val="tx1"/>
                </a:solidFill>
              </a:rPr>
              <a:t>prac</a:t>
            </a:r>
            <a:r>
              <a:rPr lang="cs-CZ" sz="2400" dirty="0">
                <a:solidFill>
                  <a:schemeClr val="tx1"/>
                </a:solidFill>
              </a:rPr>
              <a:t>. místa v rozsahu 1,0 a více </a:t>
            </a:r>
            <a:r>
              <a:rPr lang="cs-CZ" sz="2400" dirty="0" smtClean="0">
                <a:solidFill>
                  <a:schemeClr val="tx1"/>
                </a:solidFill>
              </a:rPr>
              <a:t>úvazku	</a:t>
            </a:r>
            <a:r>
              <a:rPr lang="cs-CZ" sz="2400" dirty="0" smtClean="0"/>
              <a:t>20</a:t>
            </a:r>
            <a:r>
              <a:rPr lang="cs-CZ" sz="2400" dirty="0" smtClean="0">
                <a:solidFill>
                  <a:schemeClr val="tx1"/>
                </a:solidFill>
              </a:rPr>
              <a:t> bodů</a:t>
            </a:r>
          </a:p>
          <a:p>
            <a:pPr>
              <a:buFont typeface="Wingdings" panose="05000000000000000000" pitchFamily="2" charset="2"/>
              <a:buChar char="ü"/>
            </a:pPr>
            <a:endParaRPr lang="cs-CZ" sz="24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sz="2400" dirty="0">
                <a:solidFill>
                  <a:schemeClr val="tx1"/>
                </a:solidFill>
              </a:rPr>
              <a:t>Závazek </a:t>
            </a:r>
            <a:r>
              <a:rPr lang="cs-CZ" sz="2400" dirty="0" smtClean="0">
                <a:solidFill>
                  <a:schemeClr val="tx1"/>
                </a:solidFill>
              </a:rPr>
              <a:t>nově </a:t>
            </a:r>
            <a:r>
              <a:rPr lang="cs-CZ" sz="2400" dirty="0">
                <a:solidFill>
                  <a:schemeClr val="tx1"/>
                </a:solidFill>
              </a:rPr>
              <a:t>vytvořených </a:t>
            </a:r>
            <a:r>
              <a:rPr lang="cs-CZ" sz="2400" dirty="0" smtClean="0">
                <a:solidFill>
                  <a:schemeClr val="tx1"/>
                </a:solidFill>
              </a:rPr>
              <a:t>pracovních míst</a:t>
            </a:r>
          </a:p>
          <a:p>
            <a:pPr marL="0" indent="0">
              <a:buNone/>
            </a:pPr>
            <a:r>
              <a:rPr lang="cs-CZ" sz="2400" dirty="0" smtClean="0">
                <a:solidFill>
                  <a:schemeClr val="tx1"/>
                </a:solidFill>
              </a:rPr>
              <a:t>- 3 </a:t>
            </a:r>
            <a:r>
              <a:rPr lang="cs-CZ" sz="2400" dirty="0">
                <a:solidFill>
                  <a:schemeClr val="tx1"/>
                </a:solidFill>
              </a:rPr>
              <a:t>roky </a:t>
            </a:r>
            <a:r>
              <a:rPr lang="cs-CZ" sz="2400" dirty="0" smtClean="0">
                <a:solidFill>
                  <a:schemeClr val="tx1"/>
                </a:solidFill>
              </a:rPr>
              <a:t>u mikro, malých a středních podniků</a:t>
            </a:r>
          </a:p>
          <a:p>
            <a:pPr marL="0" indent="0">
              <a:buNone/>
            </a:pPr>
            <a:r>
              <a:rPr lang="cs-CZ" sz="2400" dirty="0" smtClean="0">
                <a:solidFill>
                  <a:schemeClr val="tx1"/>
                </a:solidFill>
              </a:rPr>
              <a:t>- 5 let u </a:t>
            </a:r>
            <a:r>
              <a:rPr lang="cs-CZ" sz="2400" dirty="0">
                <a:solidFill>
                  <a:schemeClr val="tx1"/>
                </a:solidFill>
              </a:rPr>
              <a:t>velkých podniků od převedení dotace na účet příjemce </a:t>
            </a:r>
          </a:p>
        </p:txBody>
      </p:sp>
    </p:spTree>
    <p:extLst>
      <p:ext uri="{BB962C8B-B14F-4D97-AF65-F5344CB8AC3E}">
        <p14:creationId xmlns:p14="http://schemas.microsoft.com/office/powerpoint/2010/main" val="136985896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333</TotalTime>
  <Words>480</Words>
  <Application>Microsoft Office PowerPoint</Application>
  <PresentationFormat>Předvádění na obrazovce (4:3)</PresentationFormat>
  <Paragraphs>89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9" baseType="lpstr">
      <vt:lpstr>Arial</vt:lpstr>
      <vt:lpstr>Calibri</vt:lpstr>
      <vt:lpstr>Constantia</vt:lpstr>
      <vt:lpstr>Times New Roman</vt:lpstr>
      <vt:lpstr>Wingdings</vt:lpstr>
      <vt:lpstr>Wingdings 2</vt:lpstr>
      <vt:lpstr>Tok</vt:lpstr>
      <vt:lpstr>PROGRAM ROZVOJE VENKOVA </vt:lpstr>
      <vt:lpstr>Oblasti podpory</vt:lpstr>
      <vt:lpstr>Oprávněný žadatel</vt:lpstr>
      <vt:lpstr>Výše dotace</vt:lpstr>
      <vt:lpstr>Způsobilé výdaje</vt:lpstr>
      <vt:lpstr>Způsobilé výdaje</vt:lpstr>
      <vt:lpstr>Další podmínky</vt:lpstr>
      <vt:lpstr>Limity</vt:lpstr>
      <vt:lpstr>Preferenční kritéria</vt:lpstr>
      <vt:lpstr>Preferenční kritéria</vt:lpstr>
      <vt:lpstr>Preferenční kritéria</vt:lpstr>
      <vt:lpstr>Preferenční kritéria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 ROZVOJE VENKOVA</dc:title>
  <dc:creator>Renata</dc:creator>
  <cp:lastModifiedBy>uzivatel</cp:lastModifiedBy>
  <cp:revision>17</cp:revision>
  <dcterms:created xsi:type="dcterms:W3CDTF">2017-03-14T09:47:17Z</dcterms:created>
  <dcterms:modified xsi:type="dcterms:W3CDTF">2019-01-25T12:59:25Z</dcterms:modified>
</cp:coreProperties>
</file>