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9" r:id="rId3"/>
    <p:sldId id="264" r:id="rId4"/>
    <p:sldId id="267" r:id="rId5"/>
    <p:sldId id="260" r:id="rId6"/>
    <p:sldId id="265" r:id="rId7"/>
    <p:sldId id="266" r:id="rId8"/>
    <p:sldId id="258" r:id="rId9"/>
    <p:sldId id="261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3429000"/>
            <a:ext cx="8424936" cy="2088232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</a:t>
            </a:r>
            <a:r>
              <a:rPr lang="cs-CZ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3 </a:t>
            </a:r>
            <a:r>
              <a:rPr lang="cs-CZ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Rozvoj nezemědělského podnikání </a:t>
            </a:r>
            <a:r>
              <a:rPr lang="cs-CZ" sz="2000" dirty="0" smtClean="0">
                <a:solidFill>
                  <a:schemeClr val="bg1"/>
                </a:solidFill>
              </a:rPr>
              <a:t>Článek </a:t>
            </a:r>
            <a:r>
              <a:rPr lang="cs-CZ" sz="2000" dirty="0">
                <a:solidFill>
                  <a:schemeClr val="bg1"/>
                </a:solidFill>
              </a:rPr>
              <a:t>19, odstavec 1., písmeno b) Podpora investic na založení nebo rozvoj nezemědělských činností</a:t>
            </a:r>
            <a:endParaRPr lang="cs-CZ" sz="2000" dirty="0">
              <a:solidFill>
                <a:schemeClr val="bg1"/>
              </a:solidFill>
              <a:effectLst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352928" cy="1673199"/>
          </a:xfrm>
        </p:spPr>
        <p:txBody>
          <a:bodyPr>
            <a:noAutofit/>
          </a:bodyPr>
          <a:lstStyle/>
          <a:p>
            <a:pPr algn="ctr"/>
            <a:r>
              <a:rPr lang="cs-CZ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ROZVOJE VENKOVA</a:t>
            </a:r>
            <a:endParaRPr lang="cs-CZ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60648"/>
            <a:ext cx="396044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Obrázek 2" descr="C:\Users\poodri\AppData\Local\Temp\Rar$DRa0.564\logaEU\PRV\RGB\JPG\CZ_RO_B_C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1" t="19257" r="5405" b="17838"/>
          <a:stretch>
            <a:fillRect/>
          </a:stretch>
        </p:blipFill>
        <p:spPr bwMode="auto">
          <a:xfrm>
            <a:off x="755576" y="5661248"/>
            <a:ext cx="3024337" cy="73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5661248"/>
            <a:ext cx="2088232" cy="73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657475"/>
            <a:ext cx="887653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9590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4392488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 marL="0" indent="0" algn="ctr">
              <a:buNone/>
            </a:pPr>
            <a:r>
              <a:rPr lang="cs-CZ" sz="3200" b="1" dirty="0" smtClean="0"/>
              <a:t>Minimální </a:t>
            </a:r>
            <a:r>
              <a:rPr lang="cs-CZ" sz="3200" b="1" dirty="0"/>
              <a:t>počet </a:t>
            </a:r>
            <a:r>
              <a:rPr lang="cs-CZ" sz="3200" b="1" dirty="0" smtClean="0"/>
              <a:t>bodů za preferenční </a:t>
            </a:r>
            <a:r>
              <a:rPr lang="cs-CZ" sz="3200" b="1" dirty="0"/>
              <a:t>kritéria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 smtClean="0"/>
              <a:t>50 bodů</a:t>
            </a:r>
            <a:endParaRPr lang="cs-CZ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79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Oblasti podpory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1"/>
            <a:ext cx="8568952" cy="5040560"/>
          </a:xfrm>
        </p:spPr>
        <p:txBody>
          <a:bodyPr anchor="t">
            <a:normAutofit fontScale="4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4200" b="1" dirty="0"/>
              <a:t>investice do vybraných nezemědělských činností dle Klasifikace </a:t>
            </a:r>
            <a:r>
              <a:rPr lang="cs-CZ" sz="4200" b="1" dirty="0" smtClean="0"/>
              <a:t>ekonomických </a:t>
            </a:r>
            <a:r>
              <a:rPr lang="cs-CZ" sz="4200" b="1" dirty="0"/>
              <a:t>činností (CZ-NACE</a:t>
            </a:r>
            <a:r>
              <a:rPr lang="cs-CZ" sz="4200" b="1" dirty="0" smtClean="0"/>
              <a:t>):</a:t>
            </a:r>
          </a:p>
          <a:p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3800" b="1" dirty="0"/>
              <a:t>C </a:t>
            </a:r>
            <a:r>
              <a:rPr lang="cs-CZ" sz="3800" b="1" dirty="0" smtClean="0"/>
              <a:t>Zpracovatelský </a:t>
            </a:r>
            <a:r>
              <a:rPr lang="cs-CZ" sz="3800" b="1" dirty="0"/>
              <a:t>průmysl </a:t>
            </a:r>
            <a:endParaRPr lang="cs-CZ" sz="38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3800" b="1" dirty="0" smtClean="0"/>
              <a:t>F Stavebnictví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b="1" dirty="0" smtClean="0"/>
              <a:t>G Velkoobchod </a:t>
            </a:r>
            <a:r>
              <a:rPr lang="cs-CZ" sz="3800" b="1" dirty="0"/>
              <a:t>a maloobchod; opravy a údržba motorových vozidel </a:t>
            </a:r>
            <a:endParaRPr lang="cs-CZ" sz="38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I Ubytování</a:t>
            </a:r>
            <a:r>
              <a:rPr lang="cs-CZ" sz="3800" dirty="0"/>
              <a:t>, stravování a </a:t>
            </a:r>
            <a:r>
              <a:rPr lang="cs-CZ" sz="3800" dirty="0" smtClean="0"/>
              <a:t>pohostinství - pouze </a:t>
            </a:r>
            <a:r>
              <a:rPr lang="cs-CZ" sz="3800" dirty="0"/>
              <a:t>ve vazbě na venkovskou turistiku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J Informační </a:t>
            </a:r>
            <a:r>
              <a:rPr lang="cs-CZ" sz="3800" dirty="0"/>
              <a:t>a komunikační činnosti </a:t>
            </a:r>
            <a:endParaRPr lang="cs-CZ" sz="38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M Profesní</a:t>
            </a:r>
            <a:r>
              <a:rPr lang="cs-CZ" sz="3800" dirty="0"/>
              <a:t>, vědecké a technické činnosti </a:t>
            </a:r>
            <a:endParaRPr lang="cs-CZ" sz="38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N </a:t>
            </a:r>
            <a:r>
              <a:rPr lang="cs-CZ" sz="3800" dirty="0"/>
              <a:t>79 </a:t>
            </a:r>
            <a:r>
              <a:rPr lang="cs-CZ" sz="3800" dirty="0" smtClean="0"/>
              <a:t>Činnosti </a:t>
            </a:r>
            <a:r>
              <a:rPr lang="cs-CZ" sz="3800" dirty="0"/>
              <a:t>cestovních kanceláří a agentur a ostatní rezervační </a:t>
            </a:r>
            <a:r>
              <a:rPr lang="cs-CZ" sz="3800" dirty="0" smtClean="0"/>
              <a:t>služby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N </a:t>
            </a:r>
            <a:r>
              <a:rPr lang="cs-CZ" sz="3800" dirty="0"/>
              <a:t>81 </a:t>
            </a:r>
            <a:r>
              <a:rPr lang="cs-CZ" sz="3800" dirty="0" smtClean="0"/>
              <a:t>Činnosti </a:t>
            </a:r>
            <a:r>
              <a:rPr lang="cs-CZ" sz="3800" dirty="0"/>
              <a:t>související se stavbami a úpravou </a:t>
            </a:r>
            <a:r>
              <a:rPr lang="cs-CZ" sz="3800" dirty="0" smtClean="0"/>
              <a:t>krajiny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N </a:t>
            </a:r>
            <a:r>
              <a:rPr lang="cs-CZ" sz="3800" dirty="0"/>
              <a:t>82.1 </a:t>
            </a:r>
            <a:r>
              <a:rPr lang="cs-CZ" sz="3800" dirty="0" smtClean="0"/>
              <a:t>Administrativní </a:t>
            </a:r>
            <a:r>
              <a:rPr lang="cs-CZ" sz="3800" dirty="0"/>
              <a:t>a kancelářské </a:t>
            </a:r>
            <a:r>
              <a:rPr lang="cs-CZ" sz="3800" dirty="0" smtClean="0"/>
              <a:t>činnosti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N </a:t>
            </a:r>
            <a:r>
              <a:rPr lang="cs-CZ" sz="3800" dirty="0"/>
              <a:t>82.3 </a:t>
            </a:r>
            <a:r>
              <a:rPr lang="cs-CZ" sz="3800" dirty="0" smtClean="0"/>
              <a:t>Pořádání </a:t>
            </a:r>
            <a:r>
              <a:rPr lang="cs-CZ" sz="3800" dirty="0"/>
              <a:t>konferencí a hospodářských </a:t>
            </a:r>
            <a:r>
              <a:rPr lang="cs-CZ" sz="3800" dirty="0" smtClean="0"/>
              <a:t>výstav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N </a:t>
            </a:r>
            <a:r>
              <a:rPr lang="cs-CZ" sz="3800" dirty="0"/>
              <a:t>82.92 </a:t>
            </a:r>
            <a:r>
              <a:rPr lang="cs-CZ" sz="3800" dirty="0" smtClean="0"/>
              <a:t>Balicí činnosti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P </a:t>
            </a:r>
            <a:r>
              <a:rPr lang="cs-CZ" sz="3800" dirty="0"/>
              <a:t>85.59 </a:t>
            </a:r>
            <a:r>
              <a:rPr lang="cs-CZ" sz="3800" dirty="0" smtClean="0"/>
              <a:t>Ostatní </a:t>
            </a:r>
            <a:r>
              <a:rPr lang="cs-CZ" sz="3800" dirty="0"/>
              <a:t>vzdělávání j. n</a:t>
            </a:r>
            <a:r>
              <a:rPr lang="cs-CZ" sz="3800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R </a:t>
            </a:r>
            <a:r>
              <a:rPr lang="cs-CZ" sz="3800" dirty="0"/>
              <a:t>93 </a:t>
            </a:r>
            <a:r>
              <a:rPr lang="cs-CZ" sz="3800" dirty="0" smtClean="0"/>
              <a:t>Sportovní</a:t>
            </a:r>
            <a:r>
              <a:rPr lang="cs-CZ" sz="3800" dirty="0"/>
              <a:t>, zábavní a rekreační </a:t>
            </a:r>
            <a:r>
              <a:rPr lang="cs-CZ" sz="3800" dirty="0" smtClean="0"/>
              <a:t>činnosti </a:t>
            </a:r>
            <a:r>
              <a:rPr lang="cs-CZ" sz="3800" dirty="0"/>
              <a:t> </a:t>
            </a:r>
            <a:r>
              <a:rPr lang="cs-CZ" sz="3800" dirty="0" smtClean="0"/>
              <a:t>- pouze </a:t>
            </a:r>
            <a:r>
              <a:rPr lang="cs-CZ" sz="3800" dirty="0"/>
              <a:t>ve vazbě na venkovskou turistiku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b="1" dirty="0" smtClean="0"/>
              <a:t>S </a:t>
            </a:r>
            <a:r>
              <a:rPr lang="cs-CZ" sz="3800" b="1" dirty="0"/>
              <a:t>95 </a:t>
            </a:r>
            <a:r>
              <a:rPr lang="cs-CZ" sz="3800" b="1" dirty="0" smtClean="0"/>
              <a:t>Opravy </a:t>
            </a:r>
            <a:r>
              <a:rPr lang="cs-CZ" sz="3800" b="1" dirty="0"/>
              <a:t>počítačů a výrobků pro osobní potřebu a převážně pro </a:t>
            </a:r>
            <a:r>
              <a:rPr lang="cs-CZ" sz="3800" b="1" dirty="0" smtClean="0"/>
              <a:t>domácnost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b="1" dirty="0" smtClean="0"/>
              <a:t>S </a:t>
            </a:r>
            <a:r>
              <a:rPr lang="cs-CZ" sz="3800" b="1" dirty="0"/>
              <a:t>96 </a:t>
            </a:r>
            <a:r>
              <a:rPr lang="cs-CZ" sz="3800" b="1" dirty="0" smtClean="0"/>
              <a:t>Poskytování </a:t>
            </a:r>
            <a:r>
              <a:rPr lang="cs-CZ" sz="3800" b="1" dirty="0"/>
              <a:t>ostatních osobních </a:t>
            </a:r>
            <a:r>
              <a:rPr lang="cs-CZ" sz="3800" b="1" dirty="0" smtClean="0"/>
              <a:t>služeb</a:t>
            </a:r>
            <a:endParaRPr lang="cs-CZ" sz="3800" b="1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4194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Oprávnění žadatelé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1"/>
            <a:ext cx="8424936" cy="504056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Podnikatelské subjekty (FO a PO) - </a:t>
            </a:r>
            <a:r>
              <a:rPr lang="cs-CZ" dirty="0" err="1"/>
              <a:t>mikropodniky</a:t>
            </a:r>
            <a:r>
              <a:rPr lang="cs-CZ" dirty="0"/>
              <a:t> a malé podniky ve venkovských oblastech, jakož i zemědělci </a:t>
            </a:r>
          </a:p>
        </p:txBody>
      </p:sp>
    </p:spTree>
    <p:extLst>
      <p:ext uri="{BB962C8B-B14F-4D97-AF65-F5344CB8AC3E}">
        <p14:creationId xmlns:p14="http://schemas.microsoft.com/office/powerpoint/2010/main" val="1831596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2471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Způsobilé výdaje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stavební </a:t>
            </a:r>
            <a:r>
              <a:rPr lang="cs-CZ" dirty="0"/>
              <a:t>obnova (přestavba, modernizace, statické zabezpečení) či nová výstavba provozovny, kanceláře (včetně nezbytného zázemí pro zaměstnance) či malokapacitního ubytovacího zařízení (včetně stravování a dalších budov a ploch v rámci turistické infrastruktury, sportoviště a příslušné zázemí) </a:t>
            </a:r>
          </a:p>
          <a:p>
            <a:r>
              <a:rPr lang="cs-CZ" dirty="0" smtClean="0"/>
              <a:t>pořízení </a:t>
            </a:r>
            <a:r>
              <a:rPr lang="cs-CZ" dirty="0"/>
              <a:t>strojů, technologií a dalšího vybavení sloužícího pro nezemědělskou činnost (nákup zařízení, užitkových vozů kategorie N1, vybavení, hardware, software) v souvislosti s projektem (včetně montáže a zkoušky před uvedením pořizovaného majetku do stavu způsobilého k užívání) </a:t>
            </a:r>
          </a:p>
          <a:p>
            <a:r>
              <a:rPr lang="cs-CZ" dirty="0" smtClean="0"/>
              <a:t>doplňující </a:t>
            </a:r>
            <a:r>
              <a:rPr lang="cs-CZ" dirty="0"/>
              <a:t>výdaje35 jako součást projektu (úprava povrchů, náklady na výstavbu odstavných a parkovacích stání, oplocení, nákup a výsadba doprovodné zeleně) </a:t>
            </a:r>
          </a:p>
          <a:p>
            <a:r>
              <a:rPr lang="cs-CZ" dirty="0"/>
              <a:t>nákup nemovitosti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7415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Výše dotace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07361"/>
            <a:ext cx="8424936" cy="486199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539552" y="2413338"/>
            <a:ext cx="806489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600" dirty="0"/>
              <a:t>25 % pro velké podniky </a:t>
            </a:r>
            <a:r>
              <a:rPr lang="cs-CZ" sz="2600" dirty="0" smtClean="0"/>
              <a:t>(pouze zemědělci)</a:t>
            </a:r>
            <a:endParaRPr lang="cs-CZ" sz="26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600" dirty="0"/>
              <a:t>35 % pro střední podniky </a:t>
            </a:r>
            <a:r>
              <a:rPr lang="cs-CZ" sz="2600" dirty="0" smtClean="0"/>
              <a:t>(pouze zemědělci)</a:t>
            </a:r>
            <a:endParaRPr lang="cs-CZ" sz="26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600" dirty="0"/>
              <a:t>45 % pro </a:t>
            </a:r>
            <a:r>
              <a:rPr lang="cs-CZ" sz="2600" dirty="0" smtClean="0"/>
              <a:t>mikro a malé </a:t>
            </a:r>
            <a:r>
              <a:rPr lang="cs-CZ" sz="2600" dirty="0"/>
              <a:t>podniky </a:t>
            </a:r>
            <a:endParaRPr lang="cs-CZ" sz="26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sz="2600" dirty="0"/>
          </a:p>
          <a:p>
            <a:r>
              <a:rPr lang="cs-CZ" sz="2400" dirty="0"/>
              <a:t>Podpora </a:t>
            </a:r>
            <a:r>
              <a:rPr lang="cs-CZ" sz="2400" dirty="0" smtClean="0"/>
              <a:t>dvou režimech - si </a:t>
            </a:r>
            <a:r>
              <a:rPr lang="cs-CZ" sz="2400" dirty="0"/>
              <a:t>žadatel může zvolit: </a:t>
            </a:r>
          </a:p>
          <a:p>
            <a:pPr marL="514350" indent="-514350">
              <a:buAutoNum type="arabicParenR"/>
            </a:pPr>
            <a:r>
              <a:rPr lang="cs-CZ" sz="2400" dirty="0" smtClean="0"/>
              <a:t>Režim </a:t>
            </a:r>
            <a:r>
              <a:rPr lang="cs-CZ" sz="2400" dirty="0"/>
              <a:t>blokové </a:t>
            </a:r>
            <a:r>
              <a:rPr lang="cs-CZ" sz="2400" dirty="0" smtClean="0"/>
              <a:t>výjimky</a:t>
            </a:r>
          </a:p>
          <a:p>
            <a:pPr marL="514350" indent="-514350">
              <a:buAutoNum type="arabicParenR"/>
            </a:pPr>
            <a:r>
              <a:rPr lang="cs-CZ" sz="2400" dirty="0" smtClean="0"/>
              <a:t>Režim </a:t>
            </a:r>
            <a:r>
              <a:rPr lang="cs-CZ" sz="2400" i="1" dirty="0"/>
              <a:t>de </a:t>
            </a:r>
            <a:r>
              <a:rPr lang="cs-CZ" sz="2400" i="1" dirty="0" err="1"/>
              <a:t>minimis</a:t>
            </a:r>
            <a:r>
              <a:rPr lang="cs-CZ" sz="2400" i="1" dirty="0"/>
              <a:t> </a:t>
            </a:r>
            <a:endParaRPr lang="cs-CZ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408108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Další podmínky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dotaci </a:t>
            </a:r>
            <a:r>
              <a:rPr lang="cs-CZ" dirty="0"/>
              <a:t>nemůže žádat žadatel, který v posledních dvou letech před podáním </a:t>
            </a:r>
            <a:r>
              <a:rPr lang="cs-CZ" dirty="0" err="1" smtClean="0"/>
              <a:t>ŽoD</a:t>
            </a:r>
            <a:r>
              <a:rPr lang="cs-CZ" dirty="0" smtClean="0"/>
              <a:t> na </a:t>
            </a:r>
            <a:r>
              <a:rPr lang="cs-CZ" dirty="0"/>
              <a:t>MAS ukončil stejnou nebo podobnou činnost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Dotaci </a:t>
            </a:r>
            <a:r>
              <a:rPr lang="cs-CZ" dirty="0"/>
              <a:t>nelze poskytnout na: nákup zemědělských a lesnických strojů (tj. strojů označených kategorií </a:t>
            </a:r>
            <a:r>
              <a:rPr lang="cs-CZ" dirty="0" smtClean="0"/>
              <a:t>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Žadatel musí </a:t>
            </a:r>
            <a:r>
              <a:rPr lang="cs-CZ" dirty="0"/>
              <a:t>dodržet kategorii podniku (malý, střední), kterou deklaroval při podání </a:t>
            </a:r>
            <a:r>
              <a:rPr lang="cs-CZ" dirty="0" err="1" smtClean="0"/>
              <a:t>ŽoD</a:t>
            </a:r>
            <a:r>
              <a:rPr lang="cs-CZ" dirty="0" smtClean="0"/>
              <a:t> na </a:t>
            </a:r>
            <a:r>
              <a:rPr lang="cs-CZ" dirty="0"/>
              <a:t>MAS, i ke dni podpisu Dohody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ubytovací zařízení - kapacita </a:t>
            </a:r>
            <a:r>
              <a:rPr lang="cs-CZ" dirty="0"/>
              <a:t>nejméně 6 lůžek, maximálně však 40 lůžek.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8247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Další podmínky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Ubytování – pokud se </a:t>
            </a:r>
            <a:r>
              <a:rPr lang="cs-CZ" dirty="0"/>
              <a:t>vybírají místní poplatky z cestovního </a:t>
            </a:r>
            <a:r>
              <a:rPr lang="cs-CZ" dirty="0" smtClean="0"/>
              <a:t>ruchu, žadatel se </a:t>
            </a:r>
            <a:r>
              <a:rPr lang="cs-CZ" dirty="0"/>
              <a:t>přihlásí k poplatkové povinnosti u příslušné obce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Stavební výdaje – pouze na objektech ve vlastnictví, spoluvlastnictví s min. 50% podílem nebo věcným břemenem. V případě  umístění strojů, technologií nebo vybavení, je možná realizaci i v pronajatých prostorách.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389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2816"/>
            <a:ext cx="8568951" cy="468052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/>
              <a:t>Počet </a:t>
            </a:r>
            <a:r>
              <a:rPr lang="cs-CZ" sz="2400" b="1" dirty="0"/>
              <a:t>vytvořených pracovních míst v rámci </a:t>
            </a:r>
            <a:r>
              <a:rPr lang="cs-CZ" sz="2400" b="1" dirty="0" smtClean="0"/>
              <a:t>projektu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Vytvoření </a:t>
            </a:r>
            <a:r>
              <a:rPr lang="cs-CZ" sz="2400" dirty="0" err="1"/>
              <a:t>prac</a:t>
            </a:r>
            <a:r>
              <a:rPr lang="cs-CZ" sz="2400" dirty="0"/>
              <a:t>. místa v rozsahu </a:t>
            </a:r>
            <a:r>
              <a:rPr lang="cs-CZ" sz="2400" dirty="0" smtClean="0"/>
              <a:t>3,0 </a:t>
            </a:r>
            <a:r>
              <a:rPr lang="cs-CZ" sz="2400" dirty="0"/>
              <a:t>a více </a:t>
            </a:r>
            <a:r>
              <a:rPr lang="cs-CZ" sz="2400" dirty="0" smtClean="0"/>
              <a:t>úvazku	            45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Vytvoření </a:t>
            </a:r>
            <a:r>
              <a:rPr lang="cs-CZ" sz="2400" dirty="0" err="1"/>
              <a:t>prac</a:t>
            </a:r>
            <a:r>
              <a:rPr lang="cs-CZ" sz="2400" dirty="0"/>
              <a:t>. místa v rozsahu 1,0 až </a:t>
            </a:r>
            <a:r>
              <a:rPr lang="cs-CZ" sz="2400" dirty="0" smtClean="0"/>
              <a:t>2,99 úvazku	20 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/>
              <a:t>Projekt využívá stávajících budov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Realizace projektu ve stávajících objektech(podmínkou je úprava objektu v hodnotě min.20% způsobilých výdajů)		5 bodů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245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2901" y="1700808"/>
            <a:ext cx="8064896" cy="4824535"/>
          </a:xfrm>
        </p:spPr>
        <p:txBody>
          <a:bodyPr anchor="t"/>
          <a:lstStyle/>
          <a:p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395536" y="1772816"/>
            <a:ext cx="8568951" cy="46805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393754" y="1772816"/>
            <a:ext cx="8568951" cy="468052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Výše celkových způsobilých výdajů na </a:t>
            </a:r>
            <a:r>
              <a:rPr lang="cs-CZ" sz="2400" b="1" dirty="0" smtClean="0"/>
              <a:t>projekt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do 1.000.000,- Kč </a:t>
            </a:r>
            <a:r>
              <a:rPr lang="cs-CZ" sz="2400" dirty="0" smtClean="0"/>
              <a:t>včetně 					20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od 1.000.001 Kč do </a:t>
            </a:r>
            <a:r>
              <a:rPr lang="pl-PL" sz="2400" dirty="0" smtClean="0"/>
              <a:t>3.000.000</a:t>
            </a:r>
            <a:r>
              <a:rPr lang="pl-PL" sz="2400" dirty="0"/>
              <a:t>,- Kč </a:t>
            </a:r>
            <a:r>
              <a:rPr lang="pl-PL" sz="2400" dirty="0" smtClean="0"/>
              <a:t>včetně	 		15 bodů</a:t>
            </a:r>
          </a:p>
          <a:p>
            <a:pPr>
              <a:buNone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l-PL" sz="2400" b="1" dirty="0" smtClean="0"/>
              <a:t>Realizace projektů v menších obcích.</a:t>
            </a:r>
            <a:endParaRPr lang="cs-CZ" sz="24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Obec-místo realizace projektu- má 1-499                                trvale přihlášených obyvatel				20 bodů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928754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463</TotalTime>
  <Words>518</Words>
  <Application>Microsoft Office PowerPoint</Application>
  <PresentationFormat>Předvádění na obrazovce (4:3)</PresentationFormat>
  <Paragraphs>72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Times New Roman</vt:lpstr>
      <vt:lpstr>Wingdings</vt:lpstr>
      <vt:lpstr>Wingdings 2</vt:lpstr>
      <vt:lpstr>Tok</vt:lpstr>
      <vt:lpstr>Fiche  3 - Rozvoj nezemědělského podnikání Článek 19, odstavec 1., písmeno b) Podpora investic na založení nebo rozvoj nezemědělských činností</vt:lpstr>
      <vt:lpstr>Oblasti podpory</vt:lpstr>
      <vt:lpstr>Oprávnění žadatelé</vt:lpstr>
      <vt:lpstr>Způsobilé výdaje</vt:lpstr>
      <vt:lpstr>Výše dotace</vt:lpstr>
      <vt:lpstr>Další podmínky</vt:lpstr>
      <vt:lpstr>Další podmínky</vt:lpstr>
      <vt:lpstr>Preferenční kritéria</vt:lpstr>
      <vt:lpstr>Preferenční kritéria</vt:lpstr>
      <vt:lpstr>Preferenční kritéria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Fiche  1 - Zemědělská prvovýroba</dc:title>
  <dc:creator>Renata</dc:creator>
  <cp:lastModifiedBy>uzivatel</cp:lastModifiedBy>
  <cp:revision>29</cp:revision>
  <dcterms:created xsi:type="dcterms:W3CDTF">2017-03-10T13:18:29Z</dcterms:created>
  <dcterms:modified xsi:type="dcterms:W3CDTF">2019-01-25T12:49:32Z</dcterms:modified>
</cp:coreProperties>
</file>