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 – 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6632"/>
            <a:ext cx="374441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683569" y="5805264"/>
            <a:ext cx="295232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805264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805264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1,0 </a:t>
            </a:r>
            <a:r>
              <a:rPr lang="cs-CZ" sz="2400" dirty="0"/>
              <a:t>a více </a:t>
            </a:r>
            <a:r>
              <a:rPr lang="cs-CZ" sz="2400" dirty="0" smtClean="0"/>
              <a:t>úvazku	    30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</a:t>
            </a:r>
            <a:r>
              <a:rPr lang="cs-CZ" sz="2400" dirty="0" smtClean="0"/>
              <a:t>45</a:t>
            </a:r>
            <a:r>
              <a:rPr lang="cs-CZ" sz="2400" dirty="0" smtClean="0"/>
              <a:t> </a:t>
            </a:r>
            <a:r>
              <a:rPr lang="cs-CZ" sz="2400" dirty="0"/>
              <a:t>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Realizace projektu ve stávajících objektech(podmínkou je úprava stávajícího objektu ve výši min.20%                                  způsobilých výdajů)    					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Zaměření projektu na školkařskou činnost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/>
              <a:t>Projektem je realizována a provozována                                   lesní školka</a:t>
            </a:r>
            <a:r>
              <a:rPr lang="cs-CZ" sz="2400" dirty="0" smtClean="0"/>
              <a:t>							</a:t>
            </a:r>
            <a:r>
              <a:rPr lang="cs-CZ" sz="2400" dirty="0"/>
              <a:t>5</a:t>
            </a:r>
            <a:r>
              <a:rPr lang="cs-CZ" sz="2400" dirty="0" smtClean="0"/>
              <a:t> </a:t>
            </a:r>
            <a:r>
              <a:rPr lang="cs-CZ" sz="2400" dirty="0" smtClean="0"/>
              <a:t>bodů</a:t>
            </a:r>
          </a:p>
          <a:p>
            <a:pPr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pořízení strojů a technologií určených pro hospodaření na lesních pozemcích jako např. stroje a technologie pro obnovu, výchovu a těžbu lesních porostů včetně přibližování, stroje ke zpracování </a:t>
            </a:r>
            <a:r>
              <a:rPr lang="cs-CZ" dirty="0" err="1"/>
              <a:t>potěžebních</a:t>
            </a:r>
            <a:r>
              <a:rPr lang="cs-CZ" dirty="0"/>
              <a:t> zbytků, stroje pro přípravu půdy před zalesněním, stroje, technologie a zařízení pro lesní školkařskou </a:t>
            </a:r>
            <a:r>
              <a:rPr lang="cs-CZ" dirty="0" smtClean="0"/>
              <a:t>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výstavba </a:t>
            </a:r>
            <a:r>
              <a:rPr lang="cs-CZ" dirty="0"/>
              <a:t>či modernizace dřevozpracujících provozoven včetně technologického vybavení </a:t>
            </a:r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techniky </a:t>
            </a:r>
            <a:r>
              <a:rPr lang="cs-CZ" b="1" dirty="0"/>
              <a:t>a technologií pro lesní hospodářství: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Držitelé </a:t>
            </a:r>
            <a:r>
              <a:rPr lang="cs-CZ" dirty="0"/>
              <a:t>(vlastníci, nájemci, pachtýři nebo vypůjčitelé) lesů</a:t>
            </a:r>
            <a:r>
              <a:rPr lang="cs-CZ" dirty="0" smtClean="0"/>
              <a:t>, </a:t>
            </a:r>
            <a:r>
              <a:rPr lang="cs-CZ" dirty="0"/>
              <a:t>jejich </a:t>
            </a:r>
            <a:r>
              <a:rPr lang="cs-CZ" dirty="0" smtClean="0"/>
              <a:t>sdružení </a:t>
            </a:r>
            <a:r>
              <a:rPr lang="cs-CZ" dirty="0"/>
              <a:t>s právní subjektivitou nebo spolky,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Obce, právnické osoby zřízené </a:t>
            </a:r>
            <a:r>
              <a:rPr lang="cs-CZ" dirty="0"/>
              <a:t>nebo založenými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dobrovolnými svazky </a:t>
            </a:r>
            <a:r>
              <a:rPr lang="cs-CZ" dirty="0"/>
              <a:t>obcí.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Nákup koně </a:t>
            </a:r>
            <a:r>
              <a:rPr lang="cs-CZ" b="1" dirty="0"/>
              <a:t>a vyvážecí vlek za </a:t>
            </a:r>
            <a:r>
              <a:rPr lang="cs-CZ" b="1" dirty="0" smtClean="0"/>
              <a:t>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fyzická </a:t>
            </a:r>
            <a:r>
              <a:rPr lang="cs-CZ" dirty="0"/>
              <a:t>nebo právnická osoba poskytující služby v lesnictví, pokud je malým nebo středním podnikem.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technického </a:t>
            </a:r>
            <a:r>
              <a:rPr lang="cs-CZ" b="1" dirty="0"/>
              <a:t>vybavení dřevozpracujících provozoven: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fyzické </a:t>
            </a:r>
            <a:r>
              <a:rPr lang="cs-CZ" dirty="0"/>
              <a:t>nebo právnické osoby podnikající v lesnictví nebo souvisejícím </a:t>
            </a:r>
            <a:r>
              <a:rPr lang="cs-CZ" dirty="0" smtClean="0"/>
              <a:t>odvětví (malého </a:t>
            </a:r>
            <a:r>
              <a:rPr lang="cs-CZ" dirty="0"/>
              <a:t>a </a:t>
            </a:r>
            <a:r>
              <a:rPr lang="cs-CZ" dirty="0" smtClean="0"/>
              <a:t>střední podniky)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a </a:t>
            </a:r>
            <a:r>
              <a:rPr lang="cs-CZ" dirty="0"/>
              <a:t>obce a právnické osoby založené nebo zřízené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dobrovolné </a:t>
            </a:r>
            <a:r>
              <a:rPr lang="cs-CZ" dirty="0"/>
              <a:t>svazky obcí. </a:t>
            </a:r>
          </a:p>
        </p:txBody>
      </p:sp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600" b="1" dirty="0" smtClean="0"/>
              <a:t>50 % </a:t>
            </a:r>
            <a:r>
              <a:rPr lang="pl-PL" sz="2800" b="1" dirty="0" smtClean="0"/>
              <a:t> </a:t>
            </a:r>
            <a:r>
              <a:rPr lang="pl-PL" sz="2800" b="1" dirty="0"/>
              <a:t>způsobilých výdajů, ze kterých je stanovena </a:t>
            </a:r>
            <a:r>
              <a:rPr lang="pl-PL" sz="2800" b="1" dirty="0" smtClean="0"/>
              <a:t>dotace</a:t>
            </a:r>
          </a:p>
          <a:p>
            <a:r>
              <a:rPr lang="cs-CZ" sz="2800" dirty="0" smtClean="0"/>
              <a:t>- </a:t>
            </a:r>
            <a:r>
              <a:rPr lang="cs-CZ" sz="2400" dirty="0" smtClean="0"/>
              <a:t>stroje </a:t>
            </a:r>
            <a:r>
              <a:rPr lang="cs-CZ" sz="2400" dirty="0"/>
              <a:t>a technologie (včetně koně) pro obnovu, výchovu a těžbu lesních porostů včetně přibližování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ke zpracování </a:t>
            </a:r>
            <a:r>
              <a:rPr lang="cs-CZ" sz="2400" dirty="0" err="1"/>
              <a:t>potěžebních</a:t>
            </a:r>
            <a:r>
              <a:rPr lang="cs-CZ" sz="2400" dirty="0"/>
              <a:t> zbytků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pro přípravu půdy před zalesněním </a:t>
            </a:r>
          </a:p>
          <a:p>
            <a:r>
              <a:rPr lang="cs-CZ" sz="2400" dirty="0" smtClean="0"/>
              <a:t>- stroje</a:t>
            </a:r>
            <a:r>
              <a:rPr lang="cs-CZ" sz="2400" dirty="0"/>
              <a:t>, technologie, zařízení a stavby pro lesní školkařskou činnost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a zařízení pro údržbu a opravy lesních cest </a:t>
            </a:r>
          </a:p>
          <a:p>
            <a:r>
              <a:rPr lang="cs-CZ" sz="2400" dirty="0" smtClean="0"/>
              <a:t>- mobilní </a:t>
            </a:r>
            <a:r>
              <a:rPr lang="cs-CZ" sz="2400" dirty="0"/>
              <a:t>stroje pro </a:t>
            </a:r>
            <a:r>
              <a:rPr lang="cs-CZ" sz="2400" dirty="0" err="1"/>
              <a:t>sortimentaci</a:t>
            </a:r>
            <a:r>
              <a:rPr lang="cs-CZ" sz="2400" dirty="0"/>
              <a:t> a pořez dříví </a:t>
            </a:r>
          </a:p>
          <a:p>
            <a:r>
              <a:rPr lang="cs-CZ" sz="2400" dirty="0" smtClean="0"/>
              <a:t>- výstavba </a:t>
            </a:r>
            <a:r>
              <a:rPr lang="cs-CZ" sz="2400" dirty="0"/>
              <a:t>či modernizace dřevozpracujícího provozu - stavba a technologické vybavení </a:t>
            </a:r>
          </a:p>
          <a:p>
            <a:r>
              <a:rPr lang="cs-CZ" sz="2400" dirty="0" smtClean="0"/>
              <a:t>- nákup </a:t>
            </a:r>
            <a:r>
              <a:rPr lang="cs-CZ" sz="2400" dirty="0"/>
              <a:t>nemovitosti v případě dřevozpracujícího provozu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Žadatel je </a:t>
            </a:r>
            <a:r>
              <a:rPr lang="cs-CZ" dirty="0"/>
              <a:t>vlastníkem/nájemcem, pachtýřem nebo </a:t>
            </a:r>
            <a:r>
              <a:rPr lang="cs-CZ" dirty="0" smtClean="0"/>
              <a:t>vypůjčitelem </a:t>
            </a:r>
            <a:r>
              <a:rPr lang="cs-CZ" dirty="0"/>
              <a:t>lesních pozemků a hospodaří podle platného </a:t>
            </a:r>
            <a:r>
              <a:rPr lang="cs-CZ" dirty="0" smtClean="0"/>
              <a:t>LHP nebo </a:t>
            </a:r>
            <a:r>
              <a:rPr lang="cs-CZ" dirty="0"/>
              <a:t>podle převzaté platné </a:t>
            </a:r>
            <a:r>
              <a:rPr lang="cs-CZ" dirty="0" smtClean="0"/>
              <a:t>LHO, </a:t>
            </a:r>
            <a:r>
              <a:rPr lang="cs-CZ" dirty="0"/>
              <a:t>a to na minimální výměře 3 </a:t>
            </a:r>
            <a:r>
              <a:rPr lang="cs-CZ" dirty="0" smtClean="0"/>
              <a:t>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podpora </a:t>
            </a:r>
            <a:r>
              <a:rPr lang="cs-CZ" dirty="0"/>
              <a:t>vztahuje pouze na stroje, které jsou určeny pro hospodaření na pozemcích určených k plnění funkcí lesa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pořízení </a:t>
            </a:r>
            <a:r>
              <a:rPr lang="cs-CZ" dirty="0"/>
              <a:t>koně </a:t>
            </a:r>
            <a:r>
              <a:rPr lang="cs-CZ" dirty="0" smtClean="0"/>
              <a:t>– jen plemeno </a:t>
            </a:r>
            <a:r>
              <a:rPr lang="cs-CZ" dirty="0"/>
              <a:t>chladnokrevných koní, </a:t>
            </a:r>
            <a:r>
              <a:rPr lang="cs-CZ" dirty="0" smtClean="0"/>
              <a:t>kůň má </a:t>
            </a:r>
            <a:r>
              <a:rPr lang="cs-CZ" dirty="0"/>
              <a:t>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právní vztahy </a:t>
            </a:r>
            <a:r>
              <a:rPr lang="cs-CZ" dirty="0"/>
              <a:t>k </a:t>
            </a:r>
            <a:r>
              <a:rPr lang="cs-CZ" dirty="0" smtClean="0"/>
              <a:t>nemovitostem - realizace stavebních výdajů - vlastnictví</a:t>
            </a:r>
            <a:r>
              <a:rPr lang="cs-CZ" dirty="0"/>
              <a:t>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</a:t>
            </a:r>
            <a:r>
              <a:rPr lang="cs-CZ" dirty="0" smtClean="0"/>
              <a:t>- umístění strojů, technologií </a:t>
            </a:r>
            <a:r>
              <a:rPr lang="cs-CZ" dirty="0"/>
              <a:t>nebo vybavení </a:t>
            </a:r>
            <a:r>
              <a:rPr lang="cs-CZ" dirty="0" smtClean="0"/>
              <a:t>- </a:t>
            </a:r>
            <a:r>
              <a:rPr lang="cs-CZ" dirty="0"/>
              <a:t>vlastnictví, spoluvlastnictví s min. 50% spoluvlastnickým podílem, nájem, </a:t>
            </a:r>
            <a:r>
              <a:rPr lang="cs-CZ" dirty="0" smtClean="0"/>
              <a:t>výpůjčka, </a:t>
            </a:r>
            <a:r>
              <a:rPr lang="cs-CZ" dirty="0"/>
              <a:t>věcné břemeno </a:t>
            </a:r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60843"/>
              </p:ext>
            </p:extLst>
          </p:nvPr>
        </p:nvGraphicFramePr>
        <p:xfrm>
          <a:off x="184803" y="1268760"/>
          <a:ext cx="8936602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/>
                <a:gridCol w="2313353"/>
              </a:tblGrid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7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Přibližovač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skidder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– dříve „(S)LKT“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54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52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60528"/>
              </p:ext>
            </p:extLst>
          </p:nvPr>
        </p:nvGraphicFramePr>
        <p:xfrm>
          <a:off x="467543" y="1268761"/>
          <a:ext cx="8424937" cy="539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/>
                <a:gridCol w="2180902"/>
              </a:tblGrid>
              <a:tr h="41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37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</a:t>
                      </a:r>
                    </a:p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6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	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</a:t>
                      </a: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kráticí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stroje na palivové dřevo </a:t>
                      </a: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28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</TotalTime>
  <Words>649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uzivatel</cp:lastModifiedBy>
  <cp:revision>35</cp:revision>
  <dcterms:created xsi:type="dcterms:W3CDTF">2017-03-10T13:18:29Z</dcterms:created>
  <dcterms:modified xsi:type="dcterms:W3CDTF">2019-04-08T07:39:04Z</dcterms:modified>
</cp:coreProperties>
</file>