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7" r:id="rId2"/>
    <p:sldId id="259" r:id="rId3"/>
    <p:sldId id="260" r:id="rId4"/>
    <p:sldId id="265" r:id="rId5"/>
    <p:sldId id="258" r:id="rId6"/>
    <p:sldId id="261" r:id="rId7"/>
    <p:sldId id="262" r:id="rId8"/>
    <p:sldId id="264" r:id="rId9"/>
  </p:sldIdLst>
  <p:sldSz cx="9144000" cy="6858000" type="screen4x3"/>
  <p:notesSz cx="6888163" cy="10018713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Alena" initials="A" lastIdx="5" clrIdx="0">
    <p:extLst>
      <p:ext uri="{19B8F6BF-5375-455C-9EA6-DF929625EA0E}">
        <p15:presenceInfo xmlns:p15="http://schemas.microsoft.com/office/powerpoint/2012/main" userId="Alena" providerId="Non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DFDFD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110" d="100"/>
          <a:sy n="110" d="100"/>
        </p:scale>
        <p:origin x="948" y="108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commentAuthors" Target="commentAuthor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cs-CZ"/>
              <a:t>Kliknutím lze upravit styl předlohy.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16. 4. 2020</a:t>
            </a:fld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16. 4. 2020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16. 4. 2020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16. 4. 2020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16. 4. 2020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16. 4. 2020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16. 4. 2020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16. 4. 2020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16. 4. 2020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cs-CZ"/>
              <a:t>Kliknutím lze upravit styly předlohy textu.</a:t>
            </a:r>
          </a:p>
          <a:p>
            <a:pPr lvl="1" eaLnBrk="1" latinLnBrk="0" hangingPunct="1"/>
            <a:r>
              <a:rPr lang="cs-CZ"/>
              <a:t>Druhá úroveň</a:t>
            </a:r>
          </a:p>
          <a:p>
            <a:pPr lvl="2" eaLnBrk="1" latinLnBrk="0" hangingPunct="1"/>
            <a:r>
              <a:rPr lang="cs-CZ"/>
              <a:t>Třetí úroveň</a:t>
            </a:r>
          </a:p>
          <a:p>
            <a:pPr lvl="3" eaLnBrk="1" latinLnBrk="0" hangingPunct="1"/>
            <a:r>
              <a:rPr lang="cs-CZ"/>
              <a:t>Čtvrtá úroveň</a:t>
            </a:r>
          </a:p>
          <a:p>
            <a:pPr lvl="4" eaLnBrk="1" latinLnBrk="0" hangingPunct="1"/>
            <a:r>
              <a:rPr lang="cs-CZ"/>
              <a:t>Pátá úroveň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16. 4. 2020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cs-CZ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107DFCD-3EB7-45E3-9C3B-BA2D50C1C0E3}" type="datetimeFigureOut">
              <a:rPr lang="cs-CZ" smtClean="0"/>
              <a:pPr/>
              <a:t>16. 4. 2020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cs-CZ"/>
              <a:t>Kliknutím na ikonu přidáte obrázek.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cs-CZ"/>
              <a:t>Kliknutím lze upravit styl.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cs-CZ"/>
              <a:t>Kliknutím lze upravit styly předlohy textu.</a:t>
            </a:r>
          </a:p>
          <a:p>
            <a:pPr lvl="1" eaLnBrk="1" latinLnBrk="0" hangingPunct="1"/>
            <a:r>
              <a:rPr kumimoji="0" lang="cs-CZ"/>
              <a:t>Druhá úroveň</a:t>
            </a:r>
          </a:p>
          <a:p>
            <a:pPr lvl="2" eaLnBrk="1" latinLnBrk="0" hangingPunct="1"/>
            <a:r>
              <a:rPr kumimoji="0" lang="cs-CZ"/>
              <a:t>Třetí úroveň</a:t>
            </a:r>
          </a:p>
          <a:p>
            <a:pPr lvl="3" eaLnBrk="1" latinLnBrk="0" hangingPunct="1"/>
            <a:r>
              <a:rPr kumimoji="0" lang="cs-CZ"/>
              <a:t>Čtvrtá úroveň</a:t>
            </a:r>
          </a:p>
          <a:p>
            <a:pPr lvl="4" eaLnBrk="1" latinLnBrk="0" hangingPunct="1"/>
            <a:r>
              <a:rPr kumimoji="0" lang="cs-CZ"/>
              <a:t>Pátá úroveň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6107DFCD-3EB7-45E3-9C3B-BA2D50C1C0E3}" type="datetimeFigureOut">
              <a:rPr lang="cs-CZ" smtClean="0"/>
              <a:pPr/>
              <a:t>16. 4. 2020</a:t>
            </a:fld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5F1369E-3A4B-4F71-AEF6-B1BB47998E4D}" type="slidenum">
              <a:rPr lang="cs-CZ" smtClean="0"/>
              <a:pPr/>
              <a:t>‹#›</a:t>
            </a:fld>
            <a:endParaRPr lang="cs-CZ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5" Type="http://schemas.openxmlformats.org/officeDocument/2006/relationships/image" Target="../media/image5.jpeg"/><Relationship Id="rId4" Type="http://schemas.openxmlformats.org/officeDocument/2006/relationships/image" Target="../media/image4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4.png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323528" y="3429000"/>
            <a:ext cx="8424936" cy="2088232"/>
          </a:xfrm>
        </p:spPr>
        <p:txBody>
          <a:bodyPr>
            <a:noAutofit/>
          </a:bodyPr>
          <a:lstStyle/>
          <a:p>
            <a:pPr algn="ctr"/>
            <a:r>
              <a:rPr lang="cs-CZ" sz="4800" b="1" dirty="0" err="1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Fiche</a:t>
            </a:r>
            <a:r>
              <a:rPr lang="cs-CZ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1 - Zemědělská prvovýroba</a:t>
            </a:r>
            <a:br>
              <a:rPr lang="cs-CZ" sz="48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r>
              <a:rPr lang="cs-CZ" sz="2000" dirty="0">
                <a:solidFill>
                  <a:schemeClr val="tx1"/>
                </a:solidFill>
                <a:effectLst/>
                <a:latin typeface="Arial Black" panose="020B0A04020102020204" pitchFamily="34" charset="0"/>
              </a:rPr>
              <a:t>Článek 17, odstavec 1., písmeno a) Investice do zemědělských podniků </a:t>
            </a:r>
            <a:endParaRPr lang="cs-CZ" sz="2000" dirty="0">
              <a:solidFill>
                <a:schemeClr val="tx1"/>
              </a:solidFill>
              <a:effectLst/>
              <a:latin typeface="Arial Black" panose="020B0A040201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467544" y="1412776"/>
            <a:ext cx="8352928" cy="1673199"/>
          </a:xfrm>
        </p:spPr>
        <p:txBody>
          <a:bodyPr>
            <a:noAutofit/>
          </a:bodyPr>
          <a:lstStyle/>
          <a:p>
            <a:pPr algn="ctr"/>
            <a:r>
              <a:rPr lang="cs-CZ" sz="5400" b="1" dirty="0">
                <a:solidFill>
                  <a:schemeClr val="tx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PROGRAM ROZVOJE VENKOVA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20F2E94B-889E-474E-A933-89A51FA51E73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5537" y="5998692"/>
            <a:ext cx="4542711" cy="748927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>
            <a:extLst>
              <a:ext uri="{FF2B5EF4-FFF2-40B4-BE49-F238E27FC236}">
                <a16:creationId xmlns="" xmlns:a16="http://schemas.microsoft.com/office/drawing/2014/main" id="{50A19858-419C-4B09-AD75-571FDF176D8D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396199" y="5949686"/>
            <a:ext cx="2088232" cy="7554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>
            <a:extLst>
              <a:ext uri="{FF2B5EF4-FFF2-40B4-BE49-F238E27FC236}">
                <a16:creationId xmlns="" xmlns:a16="http://schemas.microsoft.com/office/drawing/2014/main" id="{9D514850-69FD-4E20-B80D-D20B83609920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942382" y="6016462"/>
            <a:ext cx="864095" cy="73675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="" xmlns:a16="http://schemas.microsoft.com/office/drawing/2014/main" id="{6A7C7C73-B215-4F36-AFB5-B3321B773C1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1329" y="104787"/>
            <a:ext cx="1159143" cy="1362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254959031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76672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Oblasti podpory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484784"/>
            <a:ext cx="8424936" cy="5184577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hmotné a nehmotné investice v živočišné a rostlinné výrobě</a:t>
            </a:r>
            <a:r>
              <a:rPr lang="cs-CZ" sz="2400" dirty="0">
                <a:solidFill>
                  <a:schemeClr val="tx1"/>
                </a:solidFill>
              </a:rPr>
              <a:t>, 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chemeClr val="tx1"/>
                </a:solidFill>
              </a:rPr>
              <a:t>investice do zemědělských staveb a technologií pro živočišnou a rostlinnou výrobu a pro školkařskou produkci</a:t>
            </a:r>
          </a:p>
          <a:p>
            <a:pPr>
              <a:buFontTx/>
              <a:buChar char="-"/>
            </a:pPr>
            <a:r>
              <a:rPr lang="cs-CZ" sz="2400" dirty="0">
                <a:solidFill>
                  <a:schemeClr val="tx1"/>
                </a:solidFill>
              </a:rPr>
              <a:t>investice na pořízení mobilních strojů pro zemědělskou výrobu</a:t>
            </a:r>
          </a:p>
          <a:p>
            <a:pPr>
              <a:buFontTx/>
              <a:buChar char="-"/>
            </a:pPr>
            <a:r>
              <a:rPr lang="cs-CZ" sz="2400" dirty="0"/>
              <a:t>nákup nemovitosti</a:t>
            </a:r>
          </a:p>
          <a:p>
            <a:pPr>
              <a:buFontTx/>
              <a:buChar char="-"/>
            </a:pPr>
            <a:endParaRPr lang="cs-CZ" sz="2400" dirty="0"/>
          </a:p>
          <a:p>
            <a:pPr marL="0" indent="0">
              <a:buNone/>
            </a:pPr>
            <a:r>
              <a:rPr lang="cs-CZ" sz="2400" b="1" dirty="0">
                <a:solidFill>
                  <a:schemeClr val="tx1"/>
                </a:solidFill>
              </a:rPr>
              <a:t>Způsobilé výdaje</a:t>
            </a:r>
            <a:endParaRPr lang="cs-CZ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061 	</a:t>
            </a:r>
            <a:r>
              <a:rPr lang="cs-CZ" sz="2400" dirty="0" smtClean="0"/>
              <a:t>Zemědělská prvovýroba</a:t>
            </a:r>
            <a:r>
              <a:rPr lang="cs-CZ" sz="2400" dirty="0">
                <a:solidFill>
                  <a:schemeClr val="tx1"/>
                </a:solidFill>
              </a:rPr>
              <a:t>	</a:t>
            </a:r>
          </a:p>
          <a:p>
            <a:pPr marL="0" indent="0">
              <a:buNone/>
            </a:pPr>
            <a:r>
              <a:rPr lang="cs-CZ" sz="2400" dirty="0"/>
              <a:t>041	Nákup nemovitosti 	</a:t>
            </a:r>
          </a:p>
          <a:p>
            <a:pPr marL="0" indent="0">
              <a:buNone/>
            </a:pPr>
            <a:endParaRPr lang="cs-CZ" sz="2000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cs-CZ" dirty="0"/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C50FCD5E-6691-47B4-9F16-FF9056C87A97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6005" y="6134657"/>
            <a:ext cx="3750623" cy="618341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>
            <a:extLst>
              <a:ext uri="{FF2B5EF4-FFF2-40B4-BE49-F238E27FC236}">
                <a16:creationId xmlns="" xmlns:a16="http://schemas.microsoft.com/office/drawing/2014/main" id="{A86D208A-077A-4C1D-8682-E7DBF674B06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36096" y="6039981"/>
            <a:ext cx="1709286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>
            <a:extLst>
              <a:ext uri="{FF2B5EF4-FFF2-40B4-BE49-F238E27FC236}">
                <a16:creationId xmlns="" xmlns:a16="http://schemas.microsoft.com/office/drawing/2014/main" id="{848A2AD7-3A3A-4C80-A2F9-2B5A2DDF80F2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584314" y="6039980"/>
            <a:ext cx="725218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Picture 2">
            <a:extLst>
              <a:ext uri="{FF2B5EF4-FFF2-40B4-BE49-F238E27FC236}">
                <a16:creationId xmlns="" xmlns:a16="http://schemas.microsoft.com/office/drawing/2014/main" id="{CE020DA7-1CAB-4FF2-9446-C7281DBD0955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5" cstate="print"/>
          <a:srcRect/>
          <a:stretch>
            <a:fillRect/>
          </a:stretch>
        </p:blipFill>
        <p:spPr bwMode="auto">
          <a:xfrm>
            <a:off x="7661329" y="104787"/>
            <a:ext cx="1159143" cy="1362209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</p:pic>
    </p:spTree>
    <p:extLst>
      <p:ext uri="{BB962C8B-B14F-4D97-AF65-F5344CB8AC3E}">
        <p14:creationId xmlns:p14="http://schemas.microsoft.com/office/powerpoint/2010/main" val="3374194128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852704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Výše dotace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95536" y="1807361"/>
            <a:ext cx="8424936" cy="4861999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pl-PL" dirty="0"/>
              <a:t>50 % výdajů, ze kterých je stanovena dotace</a:t>
            </a:r>
          </a:p>
          <a:p>
            <a:pPr marL="0" indent="0">
              <a:buNone/>
            </a:pPr>
            <a:endParaRPr lang="pl-PL" dirty="0"/>
          </a:p>
          <a:p>
            <a:pPr marL="0" indent="0">
              <a:buNone/>
            </a:pPr>
            <a:r>
              <a:rPr lang="pl-PL" dirty="0"/>
              <a:t>Možnost navýšení:</a:t>
            </a:r>
          </a:p>
          <a:p>
            <a:pPr>
              <a:buFontTx/>
              <a:buChar char="-"/>
            </a:pPr>
            <a:r>
              <a:rPr lang="cs-CZ" dirty="0"/>
              <a:t>o 10 % pro mladé začínající zemědělce </a:t>
            </a:r>
          </a:p>
          <a:p>
            <a:pPr>
              <a:buFontTx/>
              <a:buChar char="-"/>
            </a:pPr>
            <a:r>
              <a:rPr lang="cs-CZ" dirty="0"/>
              <a:t>o 10 % pro LFA oblasti (75% výměry podniku v LFA)</a:t>
            </a:r>
          </a:p>
          <a:p>
            <a:pPr marL="0" indent="0">
              <a:buNone/>
            </a:pPr>
            <a:endParaRPr lang="cs-CZ" dirty="0"/>
          </a:p>
          <a:p>
            <a:pPr marL="0" indent="0">
              <a:buNone/>
            </a:pPr>
            <a:r>
              <a:rPr lang="cs-CZ" i="1" dirty="0"/>
              <a:t>Pozn.: Předmět dotace nesmí sloužit pouze pro poskytování služeb </a:t>
            </a:r>
          </a:p>
          <a:p>
            <a:pPr marL="0" indent="0">
              <a:buNone/>
            </a:pPr>
            <a:endParaRPr lang="cs-CZ" dirty="0">
              <a:solidFill>
                <a:schemeClr val="tx1"/>
              </a:solidFill>
            </a:endParaRPr>
          </a:p>
          <a:p>
            <a:pPr>
              <a:buFontTx/>
              <a:buChar char="-"/>
            </a:pPr>
            <a:endParaRPr lang="cs-CZ" sz="2400" dirty="0"/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A4FA227D-3521-4B85-8348-B47A259C100B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051019"/>
            <a:ext cx="3750623" cy="618341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>
            <a:extLst>
              <a:ext uri="{FF2B5EF4-FFF2-40B4-BE49-F238E27FC236}">
                <a16:creationId xmlns="" xmlns:a16="http://schemas.microsoft.com/office/drawing/2014/main" id="{31D83ED7-6C62-45C5-99DB-82186B54045A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858" y="6051018"/>
            <a:ext cx="1709286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>
            <a:extLst>
              <a:ext uri="{FF2B5EF4-FFF2-40B4-BE49-F238E27FC236}">
                <a16:creationId xmlns="" xmlns:a16="http://schemas.microsoft.com/office/drawing/2014/main" id="{8F2CD023-9F35-4987-ABD1-01409956EB71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29166"/>
            <a:ext cx="725218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408108123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476672"/>
            <a:ext cx="8229600" cy="636680"/>
          </a:xfrm>
        </p:spPr>
        <p:txBody>
          <a:bodyPr>
            <a:normAutofit fontScale="90000"/>
          </a:bodyPr>
          <a:lstStyle/>
          <a:p>
            <a:pPr algn="ctr"/>
            <a:r>
              <a:rPr lang="cs-CZ" b="1" dirty="0"/>
              <a:t>Limity</a:t>
            </a:r>
          </a:p>
        </p:txBody>
      </p:sp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837154052"/>
              </p:ext>
            </p:extLst>
          </p:nvPr>
        </p:nvGraphicFramePr>
        <p:xfrm>
          <a:off x="323528" y="1124744"/>
          <a:ext cx="8496943" cy="5560756"/>
        </p:xfrm>
        <a:graphic>
          <a:graphicData uri="http://schemas.openxmlformats.org/drawingml/2006/table">
            <a:tbl>
              <a:tblPr>
                <a:tableStyleId>{5C22544A-7EE6-4342-B048-85BDC9FD1C3A}</a:tableStyleId>
              </a:tblPr>
              <a:tblGrid>
                <a:gridCol w="4464496">
                  <a:extLst>
                    <a:ext uri="{9D8B030D-6E8A-4147-A177-3AD203B41FA5}">
                      <a16:colId xmlns="" xmlns:a16="http://schemas.microsoft.com/office/drawing/2014/main" val="20000"/>
                    </a:ext>
                  </a:extLst>
                </a:gridCol>
                <a:gridCol w="4032447">
                  <a:extLst>
                    <a:ext uri="{9D8B030D-6E8A-4147-A177-3AD203B41FA5}">
                      <a16:colId xmlns="" xmlns:a16="http://schemas.microsoft.com/office/drawing/2014/main" val="20001"/>
                    </a:ext>
                  </a:extLst>
                </a:gridCol>
              </a:tblGrid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j-lt"/>
                        </a:rPr>
                        <a:t>Popis výdaje </a:t>
                      </a:r>
                      <a:endParaRPr lang="cs-CZ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b="1" dirty="0">
                          <a:effectLst/>
                          <a:latin typeface="+mj-lt"/>
                        </a:rPr>
                        <a:t>Maximální hodnota </a:t>
                      </a:r>
                      <a:endParaRPr lang="cs-CZ" sz="1600" b="1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>
                    <a:solidFill>
                      <a:schemeClr val="accent2">
                        <a:lumMod val="20000"/>
                        <a:lumOff val="80000"/>
                      </a:schemeClr>
                    </a:solidFill>
                  </a:tcPr>
                </a:tc>
                <a:extLst>
                  <a:ext uri="{0D108BD9-81ED-4DB2-BD59-A6C34878D82A}">
                    <a16:rowId xmlns="" xmlns:a16="http://schemas.microsoft.com/office/drawing/2014/main" val="10000"/>
                  </a:ext>
                </a:extLst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stáje pro skot – skupinové ustájení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40 000 Kč/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ustajovací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místo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="" xmlns:a16="http://schemas.microsoft.com/office/drawing/2014/main" val="10001"/>
                  </a:ext>
                </a:extLst>
              </a:tr>
              <a:tr h="4633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stáje pro plemenné býky v produkci – individuální ustání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220 000 Kč/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ustajovací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místo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="" xmlns:a16="http://schemas.microsoft.com/office/drawing/2014/main" val="10002"/>
                  </a:ext>
                </a:extLst>
              </a:tr>
              <a:tr h="390504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stáje pro prasnice nebo plemenné kance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80 000 Kč/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ustajovací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místo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="" xmlns:a16="http://schemas.microsoft.com/office/drawing/2014/main" val="10003"/>
                  </a:ext>
                </a:extLst>
              </a:tr>
              <a:tr h="360040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stáje pro výkrm prasat nebo odchov selat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12 000 Kč/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ustajovací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místo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="" xmlns:a16="http://schemas.microsoft.com/office/drawing/2014/main" val="10004"/>
                  </a:ext>
                </a:extLst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stáje pro ovce a kozy 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max. 10 000 Kč/</a:t>
                      </a:r>
                      <a:r>
                        <a:rPr lang="cs-CZ" sz="1600" dirty="0" err="1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ustajovací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místo 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="" xmlns:a16="http://schemas.microsoft.com/office/drawing/2014/main" val="10005"/>
                  </a:ext>
                </a:extLst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stáje pro koně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15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cs-CZ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  <a:ea typeface="Calibri"/>
                          <a:cs typeface="Times New Roman"/>
                        </a:rPr>
                        <a:t>max.  45 000 </a:t>
                      </a: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Kč/</a:t>
                      </a:r>
                      <a:r>
                        <a:rPr kumimoji="0" lang="cs-CZ" sz="1600" b="0" i="0" u="none" strike="noStrike" kern="1200" cap="none" spc="0" normalizeH="0" baseline="0" noProof="0" dirty="0" err="1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ustajovací</a:t>
                      </a:r>
                      <a:r>
                        <a:rPr kumimoji="0" lang="cs-CZ" sz="1600" b="0" i="0" u="none" strike="noStrike" kern="1200" cap="none" spc="0" normalizeH="0" baseline="0" noProof="0" dirty="0" smtClean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uLnTx/>
                          <a:uFillTx/>
                          <a:latin typeface="Calibri"/>
                          <a:ea typeface="+mn-ea"/>
                          <a:cs typeface="+mn-cs"/>
                        </a:rPr>
                        <a:t> místo </a:t>
                      </a:r>
                      <a:endParaRPr kumimoji="0" lang="cs-CZ" sz="1600" b="0" i="0" u="none" strike="noStrike" kern="1200" cap="none" spc="0" normalizeH="0" baseline="0" noProof="0" dirty="0" smtClean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uLnTx/>
                        <a:uFillTx/>
                        <a:latin typeface="Calibri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dojírny pro krávy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400 000 Kč/místo v dojírně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="" xmlns:a16="http://schemas.microsoft.com/office/drawing/2014/main" val="10006"/>
                  </a:ext>
                </a:extLst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dojírny pro ovce a kozy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150 000 Kč/místo v dojírně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="" xmlns:a16="http://schemas.microsoft.com/office/drawing/2014/main" val="10007"/>
                  </a:ext>
                </a:extLst>
              </a:tr>
              <a:tr h="57589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sklady pro 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potřeby</a:t>
                      </a:r>
                      <a:r>
                        <a:rPr lang="cs-CZ" sz="1600" baseline="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 Zemědělské prvovýroby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max. 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5 </a:t>
                      </a:r>
                      <a:r>
                        <a:rPr lang="cs-CZ" sz="1600" dirty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000 </a:t>
                      </a:r>
                      <a:r>
                        <a:rPr lang="cs-CZ" sz="1600" dirty="0" smtClean="0">
                          <a:solidFill>
                            <a:schemeClr val="tx1"/>
                          </a:solidFill>
                          <a:effectLst/>
                          <a:latin typeface="+mj-lt"/>
                        </a:rPr>
                        <a:t>Kč/m3</a:t>
                      </a:r>
                      <a:endParaRPr lang="cs-CZ" sz="1600" dirty="0">
                        <a:solidFill>
                          <a:schemeClr val="tx1"/>
                        </a:solidFill>
                        <a:effectLst/>
                        <a:latin typeface="+mj-lt"/>
                        <a:ea typeface="Calibri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="" xmlns:a16="http://schemas.microsoft.com/office/drawing/2014/main" val="10008"/>
                  </a:ext>
                </a:extLst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nosné konstrukce chmelnic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1 000 000 Kč/ha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="" xmlns:a16="http://schemas.microsoft.com/office/drawing/2014/main" val="10010"/>
                  </a:ext>
                </a:extLst>
              </a:tr>
              <a:tr h="463356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>
                          <a:effectLst/>
                          <a:latin typeface="+mj-lt"/>
                        </a:rPr>
                        <a:t>nosné konstrukce sadů </a:t>
                      </a:r>
                      <a:endParaRPr lang="cs-CZ" sz="160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330 000 Kč/ha (limit se nevztahuje na </a:t>
                      </a:r>
                      <a:r>
                        <a:rPr lang="cs-CZ" sz="1600" dirty="0" err="1">
                          <a:effectLst/>
                          <a:latin typeface="+mj-lt"/>
                        </a:rPr>
                        <a:t>protikroupové</a:t>
                      </a:r>
                      <a:r>
                        <a:rPr lang="cs-CZ" sz="1600" dirty="0">
                          <a:effectLst/>
                          <a:latin typeface="+mj-lt"/>
                        </a:rPr>
                        <a:t> systémy)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="" xmlns:a16="http://schemas.microsoft.com/office/drawing/2014/main" val="10011"/>
                  </a:ext>
                </a:extLst>
              </a:tr>
              <a:tr h="341512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samojízdné zemědělské stroje na sklizeň zeleniny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4 000 000 Kč/ks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="" xmlns:a16="http://schemas.microsoft.com/office/drawing/2014/main" val="10012"/>
                  </a:ext>
                </a:extLst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traktor a samojízdné stroje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2 000 000 Kč/ks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="" xmlns:a16="http://schemas.microsoft.com/office/drawing/2014/main" val="10013"/>
                  </a:ext>
                </a:extLst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zem. stroje - přívěsné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1 200 000 Kč/ks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="" xmlns:a16="http://schemas.microsoft.com/office/drawing/2014/main" val="10014"/>
                  </a:ext>
                </a:extLst>
              </a:tr>
              <a:tr h="231678"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zem. stroje - nesené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tc>
                  <a:txBody>
                    <a:bodyPr/>
                    <a:lstStyle/>
                    <a:p>
                      <a:pPr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cs-CZ" sz="1600" dirty="0">
                          <a:effectLst/>
                          <a:latin typeface="+mj-lt"/>
                        </a:rPr>
                        <a:t>max. 500 000 Kč/ks </a:t>
                      </a:r>
                      <a:endParaRPr lang="cs-CZ" sz="1600" dirty="0">
                        <a:effectLst/>
                        <a:latin typeface="+mj-lt"/>
                        <a:ea typeface="Calibri"/>
                        <a:cs typeface="Times New Roman"/>
                      </a:endParaRPr>
                    </a:p>
                  </a:txBody>
                  <a:tcPr marL="67890" marR="67890" marT="0" marB="0"/>
                </a:tc>
                <a:extLst>
                  <a:ext uri="{0D108BD9-81ED-4DB2-BD59-A6C34878D82A}">
                    <a16:rowId xmlns="" xmlns:a16="http://schemas.microsoft.com/office/drawing/2014/main" val="10015"/>
                  </a:ext>
                </a:extLst>
              </a:tr>
            </a:tbl>
          </a:graphicData>
        </a:graphic>
      </p:graphicFrame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FE253282-06A3-4D38-B6F1-09F6A934662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07504" y="28429"/>
            <a:ext cx="3750623" cy="618341"/>
          </a:xfrm>
          <a:prstGeom prst="rect">
            <a:avLst/>
          </a:prstGeom>
        </p:spPr>
      </p:pic>
      <p:pic>
        <p:nvPicPr>
          <p:cNvPr id="6" name="Obrázek 3" descr="C:\Users\poodri\AppData\Local\Temp\Rar$DRa0.378\loga PRV\logo\barevne\logo PRV 2.jpg">
            <a:extLst>
              <a:ext uri="{FF2B5EF4-FFF2-40B4-BE49-F238E27FC236}">
                <a16:creationId xmlns="" xmlns:a16="http://schemas.microsoft.com/office/drawing/2014/main" id="{EE295A36-11E4-4E35-91FC-8E6A2D2D58F3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012160" y="58491"/>
            <a:ext cx="1709286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4">
            <a:extLst>
              <a:ext uri="{FF2B5EF4-FFF2-40B4-BE49-F238E27FC236}">
                <a16:creationId xmlns="" xmlns:a16="http://schemas.microsoft.com/office/drawing/2014/main" id="{91D270E9-5599-4EFB-B8E2-9DE169A5A63F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095253" y="56794"/>
            <a:ext cx="725218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95928873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Nadpis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2" name="Zástupný symbol pro obsah 1"/>
          <p:cNvSpPr>
            <a:spLocks noGrp="1"/>
          </p:cNvSpPr>
          <p:nvPr>
            <p:ph idx="1"/>
          </p:nvPr>
        </p:nvSpPr>
        <p:spPr>
          <a:xfrm>
            <a:off x="395536" y="1772816"/>
            <a:ext cx="8568951" cy="4680520"/>
          </a:xfrm>
        </p:spPr>
        <p:txBody>
          <a:bodyPr anchor="t">
            <a:norm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Počet vytvořených pracovních míst v rámci projektu</a:t>
            </a:r>
          </a:p>
          <a:p>
            <a:pPr marL="0" indent="0">
              <a:buNone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Vytvoření </a:t>
            </a:r>
            <a:r>
              <a:rPr lang="cs-CZ" sz="2400" dirty="0" err="1">
                <a:solidFill>
                  <a:schemeClr val="tx1"/>
                </a:solidFill>
              </a:rPr>
              <a:t>prac</a:t>
            </a:r>
            <a:r>
              <a:rPr lang="cs-CZ" sz="2400" dirty="0">
                <a:solidFill>
                  <a:schemeClr val="tx1"/>
                </a:solidFill>
              </a:rPr>
              <a:t>. místa v rozsahu 0,5 až 0,99 úvazku    	10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Vytvoření </a:t>
            </a:r>
            <a:r>
              <a:rPr lang="cs-CZ" sz="2400" dirty="0" err="1">
                <a:solidFill>
                  <a:schemeClr val="tx1"/>
                </a:solidFill>
              </a:rPr>
              <a:t>prac</a:t>
            </a:r>
            <a:r>
              <a:rPr lang="cs-CZ" sz="2400" dirty="0">
                <a:solidFill>
                  <a:schemeClr val="tx1"/>
                </a:solidFill>
              </a:rPr>
              <a:t>. místa v rozsahu 1,0 a více úvazku	</a:t>
            </a:r>
            <a:r>
              <a:rPr lang="cs-CZ" sz="2400" dirty="0"/>
              <a:t>20</a:t>
            </a:r>
            <a:r>
              <a:rPr lang="cs-CZ" sz="2400" dirty="0">
                <a:solidFill>
                  <a:schemeClr val="tx1"/>
                </a:solidFill>
              </a:rPr>
              <a:t> bodů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>
              <a:solidFill>
                <a:schemeClr val="tx1"/>
              </a:solidFill>
            </a:endParaRP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Závazek nově vytvořených pracovních míst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- 3 roky u mikro, malých a středních podniků</a:t>
            </a:r>
          </a:p>
          <a:p>
            <a:pPr marL="0" indent="0">
              <a:buNone/>
            </a:pPr>
            <a:r>
              <a:rPr lang="cs-CZ" sz="2400" dirty="0">
                <a:solidFill>
                  <a:schemeClr val="tx1"/>
                </a:solidFill>
              </a:rPr>
              <a:t>- 5 let u velkých podniků od převedení dotace na účet příjemce </a:t>
            </a:r>
          </a:p>
        </p:txBody>
      </p:sp>
      <p:pic>
        <p:nvPicPr>
          <p:cNvPr id="4" name="Obrázek 3">
            <a:extLst>
              <a:ext uri="{FF2B5EF4-FFF2-40B4-BE49-F238E27FC236}">
                <a16:creationId xmlns="" xmlns:a16="http://schemas.microsoft.com/office/drawing/2014/main" id="{AC179DBE-EF45-4ECB-B461-73F9F103D136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051019"/>
            <a:ext cx="3750623" cy="618341"/>
          </a:xfrm>
          <a:prstGeom prst="rect">
            <a:avLst/>
          </a:prstGeom>
        </p:spPr>
      </p:pic>
      <p:pic>
        <p:nvPicPr>
          <p:cNvPr id="5" name="Obrázek 3" descr="C:\Users\poodri\AppData\Local\Temp\Rar$DRa0.378\loga PRV\logo\barevne\logo PRV 2.jpg">
            <a:extLst>
              <a:ext uri="{FF2B5EF4-FFF2-40B4-BE49-F238E27FC236}">
                <a16:creationId xmlns="" xmlns:a16="http://schemas.microsoft.com/office/drawing/2014/main" id="{6F92BE5C-F816-45FD-8327-C1BCD9B371C9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858" y="6051018"/>
            <a:ext cx="1709286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6" name="Obrázek 4">
            <a:extLst>
              <a:ext uri="{FF2B5EF4-FFF2-40B4-BE49-F238E27FC236}">
                <a16:creationId xmlns="" xmlns:a16="http://schemas.microsoft.com/office/drawing/2014/main" id="{A1590DE9-9EF0-4D7E-A1C3-494024FB939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29166"/>
            <a:ext cx="725218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2673245745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971600" y="404664"/>
            <a:ext cx="7125113" cy="924475"/>
          </a:xfrm>
        </p:spPr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  <a:endParaRPr lang="cs-CZ" dirty="0">
              <a:solidFill>
                <a:schemeClr val="tx1"/>
              </a:solidFill>
            </a:endParaRP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628800"/>
            <a:ext cx="8064896" cy="4824535"/>
          </a:xfrm>
        </p:spPr>
        <p:txBody>
          <a:bodyPr anchor="t"/>
          <a:lstStyle/>
          <a:p>
            <a:endParaRPr lang="cs-CZ" dirty="0"/>
          </a:p>
          <a:p>
            <a:pPr>
              <a:buFont typeface="Wingdings" panose="05000000000000000000" pitchFamily="2" charset="2"/>
              <a:buChar char="§"/>
            </a:pPr>
            <a:endParaRPr lang="cs-CZ" dirty="0"/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</p:txBody>
      </p:sp>
      <p:sp>
        <p:nvSpPr>
          <p:cNvPr id="4" name="Zástupný symbol pro obsah 1"/>
          <p:cNvSpPr txBox="1">
            <a:spLocks/>
          </p:cNvSpPr>
          <p:nvPr/>
        </p:nvSpPr>
        <p:spPr>
          <a:xfrm>
            <a:off x="395536" y="1772816"/>
            <a:ext cx="8568951" cy="468052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>
            <a:lvl1pPr marL="342900" indent="-3429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8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6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4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457200" rtl="0" eaLnBrk="1" latinLnBrk="0" hangingPunct="1">
              <a:spcBef>
                <a:spcPct val="20000"/>
              </a:spcBef>
              <a:spcAft>
                <a:spcPts val="600"/>
              </a:spcAft>
              <a:buClr>
                <a:schemeClr val="tx1">
                  <a:lumMod val="75000"/>
                  <a:lumOff val="25000"/>
                </a:schemeClr>
              </a:buClr>
              <a:buFont typeface="Wingdings 2" charset="2"/>
              <a:buChar char=""/>
              <a:defRPr sz="1200" kern="1200">
                <a:solidFill>
                  <a:schemeClr val="tx1">
                    <a:lumMod val="75000"/>
                    <a:lumOff val="25000"/>
                  </a:schemeClr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SzPct val="101000"/>
              <a:buFont typeface="Courier New" pitchFamily="49" charset="0"/>
              <a:buChar char="o"/>
              <a:defRPr sz="1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457200" rtl="0" eaLnBrk="1" latinLnBrk="0" hangingPunct="1">
              <a:spcBef>
                <a:spcPct val="20000"/>
              </a:spcBef>
              <a:buClr>
                <a:schemeClr val="tx2"/>
              </a:buClr>
              <a:buFont typeface="Courier New" pitchFamily="49" charset="0"/>
              <a:buChar char="o"/>
              <a:defRPr sz="1200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buFont typeface="Wingdings" panose="05000000000000000000" pitchFamily="2" charset="2"/>
              <a:buChar char="Ø"/>
            </a:pPr>
            <a:r>
              <a:rPr lang="cs-CZ" sz="2400" b="1" dirty="0" smtClean="0">
                <a:solidFill>
                  <a:schemeClr val="tx1"/>
                </a:solidFill>
              </a:rPr>
              <a:t>Projekt </a:t>
            </a:r>
            <a:r>
              <a:rPr lang="cs-CZ" sz="2400" b="1" dirty="0">
                <a:solidFill>
                  <a:schemeClr val="tx1"/>
                </a:solidFill>
              </a:rPr>
              <a:t>využívá stávajících </a:t>
            </a:r>
            <a:r>
              <a:rPr lang="cs-CZ" sz="2400" b="1" dirty="0" smtClean="0">
                <a:solidFill>
                  <a:schemeClr val="tx1"/>
                </a:solidFill>
              </a:rPr>
              <a:t>budov</a:t>
            </a:r>
          </a:p>
          <a:p>
            <a:pPr>
              <a:buFont typeface="Wingdings" panose="05000000000000000000" pitchFamily="2" charset="2"/>
              <a:buChar char="ü"/>
            </a:pPr>
            <a:endParaRPr lang="cs-CZ" sz="2400" dirty="0" smtClean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 smtClean="0">
                <a:solidFill>
                  <a:schemeClr val="tx1"/>
                </a:solidFill>
              </a:rPr>
              <a:t>Realizace </a:t>
            </a:r>
            <a:r>
              <a:rPr lang="cs-CZ" sz="2400" dirty="0">
                <a:solidFill>
                  <a:schemeClr val="tx1"/>
                </a:solidFill>
              </a:rPr>
              <a:t>projektu ve stávajících objektech (podmínkou úprava stávajícího objektu ve výši min. 20 % způsobilých výdajů)												5 bodů</a:t>
            </a:r>
          </a:p>
        </p:txBody>
      </p:sp>
      <p:pic>
        <p:nvPicPr>
          <p:cNvPr id="5" name="Obrázek 4">
            <a:extLst>
              <a:ext uri="{FF2B5EF4-FFF2-40B4-BE49-F238E27FC236}">
                <a16:creationId xmlns="" xmlns:a16="http://schemas.microsoft.com/office/drawing/2014/main" id="{25588E91-BB43-48CE-9CA1-38BC34C28025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568" y="6051019"/>
            <a:ext cx="3750623" cy="618341"/>
          </a:xfrm>
          <a:prstGeom prst="rect">
            <a:avLst/>
          </a:prstGeom>
        </p:spPr>
      </p:pic>
      <p:pic>
        <p:nvPicPr>
          <p:cNvPr id="6" name="Obrázek 3" descr="C:\Users\poodri\AppData\Local\Temp\Rar$DRa0.378\loga PRV\logo\barevne\logo PRV 2.jpg">
            <a:extLst>
              <a:ext uri="{FF2B5EF4-FFF2-40B4-BE49-F238E27FC236}">
                <a16:creationId xmlns="" xmlns:a16="http://schemas.microsoft.com/office/drawing/2014/main" id="{3C061621-C910-41F3-A868-A755EFC4703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11858" y="6051018"/>
            <a:ext cx="1709286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7" name="Obrázek 4">
            <a:extLst>
              <a:ext uri="{FF2B5EF4-FFF2-40B4-BE49-F238E27FC236}">
                <a16:creationId xmlns="" xmlns:a16="http://schemas.microsoft.com/office/drawing/2014/main" id="{9D9E4B1D-B8E3-4A23-B6D9-4141273CA278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732240" y="6129166"/>
            <a:ext cx="725218" cy="61834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  <p:extLst>
      <p:ext uri="{BB962C8B-B14F-4D97-AF65-F5344CB8AC3E}">
        <p14:creationId xmlns:p14="http://schemas.microsoft.com/office/powerpoint/2010/main" val="3092875437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1807361"/>
            <a:ext cx="8424936" cy="4717983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r>
              <a:rPr lang="cs-CZ" sz="2400" b="1" dirty="0"/>
              <a:t>Počet obyvatel obce,ve které je projekt realizován</a:t>
            </a:r>
            <a:endParaRPr lang="cs-CZ" sz="2400" b="1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/>
              <a:t>Obec - místo realizace projektu - má 1-499                           trvale přihlášených obyvatel</a:t>
            </a:r>
            <a:r>
              <a:rPr lang="cs-CZ" sz="2400" dirty="0">
                <a:solidFill>
                  <a:schemeClr val="tx1"/>
                </a:solidFill>
              </a:rPr>
              <a:t>			</a:t>
            </a:r>
            <a:r>
              <a:rPr lang="cs-CZ" sz="2400" dirty="0"/>
              <a:t>25</a:t>
            </a:r>
            <a:r>
              <a:rPr lang="cs-CZ" sz="2400" dirty="0">
                <a:solidFill>
                  <a:schemeClr val="tx1"/>
                </a:solidFill>
              </a:rPr>
              <a:t> bodů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Ø"/>
            </a:pPr>
            <a:r>
              <a:rPr lang="cs-CZ" sz="2400" b="1" dirty="0">
                <a:solidFill>
                  <a:schemeClr val="tx1"/>
                </a:solidFill>
              </a:rPr>
              <a:t>Výše celkových způsobilých výdajů na projekt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dirty="0">
              <a:solidFill>
                <a:schemeClr val="tx1"/>
              </a:solidFill>
            </a:endParaRP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do 500.000,- Kč včetně				15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500.001 Kč - 1.000.000 Kč včetně			10 bodů</a:t>
            </a:r>
          </a:p>
          <a:p>
            <a:pPr>
              <a:buFont typeface="Wingdings" panose="05000000000000000000" pitchFamily="2" charset="2"/>
              <a:buChar char="ü"/>
            </a:pPr>
            <a:r>
              <a:rPr lang="cs-CZ" sz="2400" dirty="0">
                <a:solidFill>
                  <a:schemeClr val="tx1"/>
                </a:solidFill>
              </a:rPr>
              <a:t>1.000.001 Kč - 2.000.000 Kč včetně		5 bodů</a:t>
            </a:r>
          </a:p>
        </p:txBody>
      </p:sp>
    </p:spTree>
    <p:extLst>
      <p:ext uri="{BB962C8B-B14F-4D97-AF65-F5344CB8AC3E}">
        <p14:creationId xmlns:p14="http://schemas.microsoft.com/office/powerpoint/2010/main" val="388683938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b="1" dirty="0">
                <a:solidFill>
                  <a:schemeClr val="tx1"/>
                </a:solidFill>
              </a:rPr>
              <a:t>Preferenční kritéria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23528" y="2132856"/>
            <a:ext cx="8424936" cy="4392488"/>
          </a:xfrm>
        </p:spPr>
        <p:txBody>
          <a:bodyPr anchor="t">
            <a:noAutofit/>
          </a:bodyPr>
          <a:lstStyle/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/>
          </a:p>
          <a:p>
            <a:pPr marL="0" indent="0" algn="ctr">
              <a:buNone/>
            </a:pPr>
            <a:r>
              <a:rPr lang="cs-CZ" sz="3200" b="1" dirty="0"/>
              <a:t>Minimální počet bodů za preferenční kritéria</a:t>
            </a:r>
          </a:p>
          <a:p>
            <a:pPr>
              <a:buFont typeface="Wingdings" panose="05000000000000000000" pitchFamily="2" charset="2"/>
              <a:buChar char="Ø"/>
            </a:pPr>
            <a:endParaRPr lang="cs-CZ" sz="2400" b="1" dirty="0">
              <a:solidFill>
                <a:schemeClr val="tx1"/>
              </a:solidFill>
            </a:endParaRPr>
          </a:p>
          <a:p>
            <a:pPr marL="0" indent="0" algn="ctr">
              <a:buNone/>
            </a:pPr>
            <a:r>
              <a:rPr lang="cs-CZ" sz="3600" b="1" dirty="0"/>
              <a:t>40 bodů</a:t>
            </a:r>
            <a:endParaRPr lang="cs-CZ" sz="3600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34706121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Tok">
  <a:themeElements>
    <a:clrScheme name="Sousedství">
      <a:dk1>
        <a:srgbClr val="2F2B20"/>
      </a:dk1>
      <a:lt1>
        <a:srgbClr val="FFFFFF"/>
      </a:lt1>
      <a:dk2>
        <a:srgbClr val="675E47"/>
      </a:dk2>
      <a:lt2>
        <a:srgbClr val="DFDCB7"/>
      </a:lt2>
      <a:accent1>
        <a:srgbClr val="A9A57C"/>
      </a:accent1>
      <a:accent2>
        <a:srgbClr val="9CBEBD"/>
      </a:accent2>
      <a:accent3>
        <a:srgbClr val="D2CB6C"/>
      </a:accent3>
      <a:accent4>
        <a:srgbClr val="95A39D"/>
      </a:accent4>
      <a:accent5>
        <a:srgbClr val="C89F5D"/>
      </a:accent5>
      <a:accent6>
        <a:srgbClr val="B1A089"/>
      </a:accent6>
      <a:hlink>
        <a:srgbClr val="D25814"/>
      </a:hlink>
      <a:folHlink>
        <a:srgbClr val="849A0A"/>
      </a:folHlink>
    </a:clrScheme>
    <a:fontScheme name="Tok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ok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alpha val="48000"/>
                <a:satMod val="105000"/>
              </a:schemeClr>
            </a:outerShdw>
          </a:effectLst>
          <a:scene3d>
            <a:camera prst="orthographicFront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597</TotalTime>
  <Words>344</Words>
  <Application>Microsoft Office PowerPoint</Application>
  <PresentationFormat>Předvádění na obrazovce (4:3)</PresentationFormat>
  <Paragraphs>83</Paragraphs>
  <Slides>8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7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8</vt:i4>
      </vt:variant>
    </vt:vector>
  </HeadingPairs>
  <TitlesOfParts>
    <vt:vector size="16" baseType="lpstr">
      <vt:lpstr>Arial</vt:lpstr>
      <vt:lpstr>Arial Black</vt:lpstr>
      <vt:lpstr>Calibri</vt:lpstr>
      <vt:lpstr>Constantia</vt:lpstr>
      <vt:lpstr>Times New Roman</vt:lpstr>
      <vt:lpstr>Wingdings</vt:lpstr>
      <vt:lpstr>Wingdings 2</vt:lpstr>
      <vt:lpstr>Tok</vt:lpstr>
      <vt:lpstr>Fiche  1 - Zemědělská prvovýroba Článek 17, odstavec 1., písmeno a) Investice do zemědělských podniků </vt:lpstr>
      <vt:lpstr>Oblasti podpory</vt:lpstr>
      <vt:lpstr>Výše dotace</vt:lpstr>
      <vt:lpstr>Limity</vt:lpstr>
      <vt:lpstr>Preferenční kritéria</vt:lpstr>
      <vt:lpstr>Preferenční kritéria</vt:lpstr>
      <vt:lpstr>Preferenční kritéria</vt:lpstr>
      <vt:lpstr>Preferenční kritéria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Fiche  1 - Zemědělská prvovýroba</dc:title>
  <dc:creator>Renata</dc:creator>
  <cp:lastModifiedBy>Syslova</cp:lastModifiedBy>
  <cp:revision>33</cp:revision>
  <cp:lastPrinted>2020-01-09T08:11:25Z</cp:lastPrinted>
  <dcterms:created xsi:type="dcterms:W3CDTF">2017-03-10T13:18:29Z</dcterms:created>
  <dcterms:modified xsi:type="dcterms:W3CDTF">2020-04-16T06:14:41Z</dcterms:modified>
</cp:coreProperties>
</file>