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260" r:id="rId4"/>
    <p:sldId id="265" r:id="rId5"/>
    <p:sldId id="258" r:id="rId6"/>
    <p:sldId id="261" r:id="rId7"/>
    <p:sldId id="262" r:id="rId8"/>
    <p:sldId id="264" r:id="rId9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5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4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429000"/>
            <a:ext cx="8424936" cy="2088232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1 - Zemědělská prvovýroba</a:t>
            </a:r>
            <a:b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Článek 17, odstavec 1., písmeno a) Investice do zemědělských podniků </a:t>
            </a:r>
            <a:endParaRPr lang="cs-CZ" sz="2000" dirty="0">
              <a:solidFill>
                <a:schemeClr val="tx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20F2E94B-889E-474E-A933-89A51FA51E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5998692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="" xmlns:a16="http://schemas.microsoft.com/office/drawing/2014/main" id="{50A19858-419C-4B09-AD75-571FDF176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199" y="5949686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="" xmlns:a16="http://schemas.microsoft.com/office/drawing/2014/main" id="{9D514850-69FD-4E20-B80D-D20B83609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382" y="6016462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="" xmlns:a16="http://schemas.microsoft.com/office/drawing/2014/main" id="{6A7C7C73-B215-4F36-AFB5-B3321B773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1329" y="104787"/>
            <a:ext cx="1159143" cy="136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5184577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hmotné a nehmotné investice v živočišné a rostlinné výrobě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investice do zemědělských staveb a technologií pro živočišnou a rostlinnou výrobu a pro školkařskou produkci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investice na pořízení mobilních strojů pro zemědělskou výrobu</a:t>
            </a:r>
          </a:p>
          <a:p>
            <a:pPr>
              <a:buFontTx/>
              <a:buChar char="-"/>
            </a:pPr>
            <a:r>
              <a:rPr lang="cs-CZ" sz="2400" dirty="0"/>
              <a:t>nákup nemovitosti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chemeClr val="tx1"/>
                </a:solidFill>
              </a:rPr>
              <a:t>Způsobilé výdaje</a:t>
            </a: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061 	</a:t>
            </a:r>
            <a:r>
              <a:rPr lang="cs-CZ" sz="2400" dirty="0" smtClean="0"/>
              <a:t>Zemědělská prvovýroba</a:t>
            </a:r>
            <a:r>
              <a:rPr lang="cs-CZ" sz="2400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cs-CZ" sz="2400" dirty="0"/>
              <a:t>041	Nákup nemovitosti 	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C50FCD5E-6691-47B4-9F16-FF9056C87A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5" y="6134657"/>
            <a:ext cx="3750623" cy="61834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="" xmlns:a16="http://schemas.microsoft.com/office/drawing/2014/main" id="{A86D208A-077A-4C1D-8682-E7DBF674B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039981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="" xmlns:a16="http://schemas.microsoft.com/office/drawing/2014/main" id="{848A2AD7-3A3A-4C80-A2F9-2B5A2DDF8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314" y="6039980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="" xmlns:a16="http://schemas.microsoft.com/office/drawing/2014/main" id="{CE020DA7-1CAB-4FF2-9446-C7281DBD0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1329" y="104787"/>
            <a:ext cx="1159143" cy="136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Výše dotace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50 % výdajů, ze kterých je stanovena dotace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Možnost navýšení:</a:t>
            </a:r>
          </a:p>
          <a:p>
            <a:pPr>
              <a:buFontTx/>
              <a:buChar char="-"/>
            </a:pPr>
            <a:r>
              <a:rPr lang="cs-CZ" dirty="0"/>
              <a:t>o 10 % pro mladé začínající zemědělce </a:t>
            </a:r>
          </a:p>
          <a:p>
            <a:pPr>
              <a:buFontTx/>
              <a:buChar char="-"/>
            </a:pPr>
            <a:r>
              <a:rPr lang="cs-CZ" dirty="0"/>
              <a:t>o 10 % pro LFA oblasti (75% výměry podniku v LFA)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Pozn.: Předmět dotace nesmí sloužit pouze pro poskytování služeb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A4FA227D-3521-4B85-8348-B47A259C1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051019"/>
            <a:ext cx="3750623" cy="61834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="" xmlns:a16="http://schemas.microsoft.com/office/drawing/2014/main" id="{31D83ED7-6C62-45C5-99DB-82186B540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58" y="6051018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="" xmlns:a16="http://schemas.microsoft.com/office/drawing/2014/main" id="{8F2CD023-9F35-4987-ABD1-01409956E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29166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Limity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154052"/>
              </p:ext>
            </p:extLst>
          </p:nvPr>
        </p:nvGraphicFramePr>
        <p:xfrm>
          <a:off x="323528" y="1124744"/>
          <a:ext cx="8496943" cy="55607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324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j-lt"/>
                        </a:rPr>
                        <a:t>Popis výdaje </a:t>
                      </a:r>
                      <a:endParaRPr lang="cs-CZ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j-lt"/>
                        </a:rPr>
                        <a:t>Maximální hodnota </a:t>
                      </a:r>
                      <a:endParaRPr lang="cs-CZ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skot – skupinové ustájení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3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plemenné býky v produkci – individuální ustání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220 000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0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prasnice nebo plemenné kance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80 000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výkrm prasat nebo odchov selat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12 000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stáje pro ovce a kozy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max. 10 000 Kč/</a:t>
                      </a:r>
                      <a:r>
                        <a:rPr lang="cs-CZ" sz="16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stáje pro koně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max.  45 000 </a:t>
                      </a: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Kč/</a:t>
                      </a:r>
                      <a:r>
                        <a:rPr kumimoji="0" lang="cs-CZ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ustajovací</a:t>
                      </a: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místo </a:t>
                      </a:r>
                      <a:endParaRPr kumimoji="0" lang="cs-CZ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dojírny pro krávy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400 000 Kč/místo v dojírně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dojírny pro ovce a kozy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150 000 Kč/místo v dojírně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7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sklady pro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potřeby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Zemědělské prvovýroby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max.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 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000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Kč/m3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nosné konstrukce chmelnic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1 000 000 Kč/ha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63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nosné konstrukce sadů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330 000 Kč/ha (limit se nevztahuje na 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protikroupové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systémy)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41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samojízdné zemědělské stroje na sklizeň zeleniny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4 000 000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traktor a samojízdné stroje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2 000 000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zem. stroje - přívěsné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1 200 000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zem. stroje - nesené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500 000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E253282-06A3-4D38-B6F1-09F6A93466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8429"/>
            <a:ext cx="3750623" cy="618341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>
            <a:extLst>
              <a:ext uri="{FF2B5EF4-FFF2-40B4-BE49-F238E27FC236}">
                <a16:creationId xmlns="" xmlns:a16="http://schemas.microsoft.com/office/drawing/2014/main" id="{EE295A36-11E4-4E35-91FC-8E6A2D2D5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8491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>
            <a:extLst>
              <a:ext uri="{FF2B5EF4-FFF2-40B4-BE49-F238E27FC236}">
                <a16:creationId xmlns="" xmlns:a16="http://schemas.microsoft.com/office/drawing/2014/main" id="{91D270E9-5599-4EFB-B8E2-9DE169A5A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253" y="56794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928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Počet vytvořených pracovních míst v rámci projektu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0,5 až 0,99 úvazku    	10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1,0 a více úvazku	</a:t>
            </a:r>
            <a:r>
              <a:rPr lang="cs-CZ" sz="2400" dirty="0"/>
              <a:t>20</a:t>
            </a:r>
            <a:r>
              <a:rPr lang="cs-CZ" sz="2400" dirty="0">
                <a:solidFill>
                  <a:schemeClr val="tx1"/>
                </a:solidFill>
              </a:rPr>
              <a:t>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Závazek nově vytvořených pracovních míst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- 3 roky u mikro, malých a středních podniků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- 5 let u velkých podniků od převedení dotace na účet příjemce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AC179DBE-EF45-4ECB-B461-73F9F103D1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051019"/>
            <a:ext cx="3750623" cy="61834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="" xmlns:a16="http://schemas.microsoft.com/office/drawing/2014/main" id="{6F92BE5C-F816-45FD-8327-C1BCD9B37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58" y="6051018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="" xmlns:a16="http://schemas.microsoft.com/office/drawing/2014/main" id="{A1590DE9-9EF0-4D7E-A1C3-494024FB9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29166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064896" cy="4824535"/>
          </a:xfrm>
        </p:spPr>
        <p:txBody>
          <a:bodyPr anchor="t"/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chemeClr val="tx1"/>
                </a:solidFill>
              </a:rPr>
              <a:t>Projekt </a:t>
            </a:r>
            <a:r>
              <a:rPr lang="cs-CZ" sz="2400" b="1" dirty="0">
                <a:solidFill>
                  <a:schemeClr val="tx1"/>
                </a:solidFill>
              </a:rPr>
              <a:t>využívá stávajících </a:t>
            </a:r>
            <a:r>
              <a:rPr lang="cs-CZ" sz="2400" b="1" dirty="0" smtClean="0">
                <a:solidFill>
                  <a:schemeClr val="tx1"/>
                </a:solidFill>
              </a:rPr>
              <a:t>budov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Realizace </a:t>
            </a:r>
            <a:r>
              <a:rPr lang="cs-CZ" sz="2400" dirty="0">
                <a:solidFill>
                  <a:schemeClr val="tx1"/>
                </a:solidFill>
              </a:rPr>
              <a:t>projektu ve stávajících objektech (podmínkou úprava stávajícího objektu ve výši min. 20 % způsobilých výdajů)												5 bodů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25588E91-BB43-48CE-9CA1-38BC34C280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051019"/>
            <a:ext cx="3750623" cy="618341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>
            <a:extLst>
              <a:ext uri="{FF2B5EF4-FFF2-40B4-BE49-F238E27FC236}">
                <a16:creationId xmlns="" xmlns:a16="http://schemas.microsoft.com/office/drawing/2014/main" id="{3C061621-C910-41F3-A868-A755EFC47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58" y="6051018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>
            <a:extLst>
              <a:ext uri="{FF2B5EF4-FFF2-40B4-BE49-F238E27FC236}">
                <a16:creationId xmlns="" xmlns:a16="http://schemas.microsoft.com/office/drawing/2014/main" id="{9D9E4B1D-B8E3-4A23-B6D9-4141273CA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29166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7361"/>
            <a:ext cx="8424936" cy="4717983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Počet obyvatel obce,ve které je projekt realizován</a:t>
            </a:r>
            <a:endParaRPr lang="cs-CZ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Obec - místo realizace projektu - má 1-499                           trvale přihlášených obyvatel</a:t>
            </a:r>
            <a:r>
              <a:rPr lang="cs-CZ" sz="2400" dirty="0">
                <a:solidFill>
                  <a:schemeClr val="tx1"/>
                </a:solidFill>
              </a:rPr>
              <a:t>			</a:t>
            </a:r>
            <a:r>
              <a:rPr lang="cs-CZ" sz="2400" dirty="0"/>
              <a:t>25</a:t>
            </a:r>
            <a:r>
              <a:rPr lang="cs-CZ" sz="2400" dirty="0">
                <a:solidFill>
                  <a:schemeClr val="tx1"/>
                </a:solidFill>
              </a:rPr>
              <a:t> bodů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Výše celkových způsobilých výdajů na projekt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do 500.000,- Kč včetně				15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500.001 Kč - 1.000.000 Kč včetně			10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1.000.001 Kč - 2.000.000 Kč včetně		5 bodů</a:t>
            </a:r>
          </a:p>
        </p:txBody>
      </p:sp>
    </p:spTree>
    <p:extLst>
      <p:ext uri="{BB962C8B-B14F-4D97-AF65-F5344CB8AC3E}">
        <p14:creationId xmlns:p14="http://schemas.microsoft.com/office/powerpoint/2010/main" val="3886839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/>
              <a:t>Minimální počet bodů za preferenční 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/>
              <a:t>40 bodů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706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597</TotalTime>
  <Words>344</Words>
  <Application>Microsoft Office PowerPoint</Application>
  <PresentationFormat>Předvádění na obrazovce (4:3)</PresentationFormat>
  <Paragraphs>83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Constantia</vt:lpstr>
      <vt:lpstr>Times New Roman</vt:lpstr>
      <vt:lpstr>Wingdings</vt:lpstr>
      <vt:lpstr>Wingdings 2</vt:lpstr>
      <vt:lpstr>Tok</vt:lpstr>
      <vt:lpstr>Fiche  1 - Zemědělská prvovýroba Článek 17, odstavec 1., písmeno a) Investice do zemědělských podniků </vt:lpstr>
      <vt:lpstr>Oblasti podpory</vt:lpstr>
      <vt:lpstr>Výše dotace</vt:lpstr>
      <vt:lpstr>Limity</vt:lpstr>
      <vt:lpstr>Preferenční kritéria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Syslova</cp:lastModifiedBy>
  <cp:revision>33</cp:revision>
  <cp:lastPrinted>2020-01-09T08:11:25Z</cp:lastPrinted>
  <dcterms:created xsi:type="dcterms:W3CDTF">2017-03-10T13:18:29Z</dcterms:created>
  <dcterms:modified xsi:type="dcterms:W3CDTF">2020-04-16T06:14:41Z</dcterms:modified>
</cp:coreProperties>
</file>