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4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7" r:id="rId9"/>
    <p:sldId id="265" r:id="rId10"/>
    <p:sldId id="263" r:id="rId11"/>
    <p:sldId id="266" r:id="rId12"/>
    <p:sldId id="264" r:id="rId13"/>
  </p:sldIdLst>
  <p:sldSz cx="9144000" cy="6858000" type="screen4x3"/>
  <p:notesSz cx="10018713" cy="68881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4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1442" cy="345604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74952" y="1"/>
            <a:ext cx="4341442" cy="345604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1FD25682-0F8D-4FF0-B162-5692BFFC6A54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459163" y="860425"/>
            <a:ext cx="3100387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1001872" y="3314928"/>
            <a:ext cx="8014970" cy="2712215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1442" cy="345603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74952" y="6542560"/>
            <a:ext cx="4341442" cy="345603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130907EA-2BFB-450F-8613-A7430B170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274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907EA-2BFB-450F-8613-A7430B170B8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689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16.04.2020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16.04.2020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16.04.2020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16.04.2020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16.04.2020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16.04.2020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16.04.2020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16.04.2020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16.04.2020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16.04.2020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2D08-87C9-4ACE-AA19-D63AFF493778}" type="datetimeFigureOut">
              <a:rPr lang="cs-CZ" smtClean="0"/>
              <a:pPr/>
              <a:t>16.04.2020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2E2D08-87C9-4ACE-AA19-D63AFF493778}" type="datetimeFigureOut">
              <a:rPr lang="cs-CZ" smtClean="0"/>
              <a:pPr/>
              <a:t>16.04.2020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BEA587-C8C7-42E7-A7C6-12AA48D41E28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233412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  <a:b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780928"/>
            <a:ext cx="7848872" cy="2425824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 err="1">
                <a:solidFill>
                  <a:schemeClr val="tx1"/>
                </a:solidFill>
              </a:rPr>
              <a:t>Fiche</a:t>
            </a:r>
            <a:r>
              <a:rPr lang="cs-CZ" sz="5400" b="1" dirty="0">
                <a:solidFill>
                  <a:schemeClr val="tx1"/>
                </a:solidFill>
              </a:rPr>
              <a:t> 2 – Potravinářství</a:t>
            </a:r>
          </a:p>
          <a:p>
            <a:pPr algn="ctr"/>
            <a:r>
              <a:rPr lang="cs-CZ" b="1" dirty="0"/>
              <a:t>Článek 17, odstavec 1., písmeno b) Zpracování a uvádění na trh zemědělských produktů 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0"/>
            <a:ext cx="3816424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652629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52629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043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Projekt využívá stávajících budov</a:t>
            </a:r>
          </a:p>
          <a:p>
            <a:pPr marL="0" indent="0">
              <a:buNone/>
            </a:pPr>
            <a:r>
              <a:rPr lang="cs-CZ" b="1" dirty="0"/>
              <a:t>	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Realizace projektu ve stávajících objektech (úpravy na objektu min. 20 % způsobilých výdajů)	10 bodů</a:t>
            </a:r>
          </a:p>
          <a:p>
            <a:pPr marL="0" indent="0">
              <a:buNone/>
            </a:pPr>
            <a:r>
              <a:rPr lang="cs-CZ" sz="24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Počet obyvatel obce,ve které je projekt realizován</a:t>
            </a:r>
          </a:p>
          <a:p>
            <a:pPr>
              <a:buNone/>
            </a:pPr>
            <a:r>
              <a:rPr lang="cs-CZ" b="1" dirty="0"/>
              <a:t>	</a:t>
            </a:r>
            <a:r>
              <a:rPr lang="cs-CZ" dirty="0"/>
              <a:t>Obec - místo realizace projektu - má 1-499 trvale přihlášených obyvatel 				 20 bodů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652629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52629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916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Výše celkových způsobilých výdajů na projekt</a:t>
            </a:r>
          </a:p>
          <a:p>
            <a:pPr marL="0" indent="0">
              <a:buNone/>
            </a:pPr>
            <a:endParaRPr lang="cs-CZ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do 500.000 Kč včetně				15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500.001 Kč - 1.000.000 mil. Kč vč.		10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1.000.001 Kč - 2.000.000 mil. Kč vč.		  5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652629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52629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5165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/>
              <a:t>Minimální počet bodů za preferenční 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/>
              <a:t>35 bodů</a:t>
            </a:r>
            <a:endParaRPr lang="cs-CZ" sz="36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652629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52629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571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512511" cy="1143000"/>
          </a:xfrm>
          <a:ln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Oblasti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352928" cy="417646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800" b="1" dirty="0"/>
              <a:t>hmotné a nehmotné investice do zpracování zemědělských produktů a jejich uvádění na trh 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cs-CZ" sz="2300" dirty="0"/>
              <a:t>investice do výstavby a rekonstrukce budov včetně nezbytných manipulačních ploch, 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cs-CZ" sz="2300" dirty="0"/>
              <a:t>pořízení strojů, nástrojů a zařízení pro zpracování zemědělských produktů, finální úpravu, balení, značení výrobků (vč. technologií souvisejících s </a:t>
            </a:r>
            <a:r>
              <a:rPr lang="cs-CZ" sz="2300" dirty="0" err="1"/>
              <a:t>dohledatelností</a:t>
            </a:r>
            <a:r>
              <a:rPr lang="cs-CZ" sz="2300" dirty="0"/>
              <a:t> produktů)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cs-CZ" sz="2300" dirty="0"/>
              <a:t>investice související se skladováním zpracovávané suroviny, výrobků a druhotných surovin vznikajících při zpracování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cs-CZ" sz="2300" dirty="0"/>
              <a:t>investice vedoucí ke zvyšování a monitorovaní kvality produktů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cs-CZ" sz="2300" dirty="0"/>
              <a:t>investice související s uváděním zemědělských a potravinářských produktů na trh (včetně investic do marketingu)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cs-CZ" sz="2300" dirty="0"/>
              <a:t>investice do zařízení na čištění odpadních vod ve zpracovatelském provozu</a:t>
            </a:r>
            <a:r>
              <a:rPr lang="cs-CZ" dirty="0"/>
              <a:t>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727960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652629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52629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304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Oprávněný žadatel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4141" y="1858181"/>
            <a:ext cx="8229600" cy="419174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b="1" dirty="0"/>
              <a:t>Zemědělský podnikatel, mimo kategorii velkých podniků</a:t>
            </a:r>
            <a:endParaRPr lang="cs-CZ" sz="2400" dirty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b="1" dirty="0"/>
              <a:t>Výrobce potravin </a:t>
            </a:r>
            <a:r>
              <a:rPr lang="cs-CZ" sz="2400" dirty="0"/>
              <a:t>nebo </a:t>
            </a:r>
            <a:r>
              <a:rPr lang="cs-CZ" sz="2400" b="1" dirty="0"/>
              <a:t>surovin určených pro lidskou spotřebu</a:t>
            </a:r>
            <a:endParaRPr lang="cs-CZ" sz="2400" dirty="0"/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b="1" dirty="0"/>
              <a:t>Výrobce krmiv</a:t>
            </a:r>
            <a:r>
              <a:rPr lang="cs-CZ" sz="2400" dirty="0"/>
              <a:t> 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b="1" dirty="0"/>
              <a:t>Jiný subjekt aktivní ve zpracování, uvádění na trh a vývoji zemědělských produktů  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400" dirty="0"/>
              <a:t>dokládá odpovídající ŽL/výpis z obchodního rejstříku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652629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52629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1581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38368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Výše dotace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797776"/>
          </a:xfrm>
        </p:spPr>
        <p:txBody>
          <a:bodyPr>
            <a:noAutofit/>
          </a:bodyPr>
          <a:lstStyle/>
          <a:p>
            <a:r>
              <a:rPr lang="cs-CZ" sz="2200" dirty="0"/>
              <a:t>U zpracování zemědělských produktů, kdy </a:t>
            </a:r>
            <a:r>
              <a:rPr lang="cs-CZ" sz="2200" b="1" dirty="0"/>
              <a:t>výstupní produkt nespadá pod přílohu I Smlouvy o fungování EU</a:t>
            </a:r>
            <a:r>
              <a:rPr lang="cs-CZ" sz="2200" dirty="0"/>
              <a:t>, </a:t>
            </a:r>
            <a:r>
              <a:rPr lang="pl-PL" sz="2200" dirty="0"/>
              <a:t>a to i v kombinaci s produktem spadajícím pod přílohu I Smlouvy o fungování EU</a:t>
            </a:r>
            <a:endParaRPr lang="cs-CZ" sz="2200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/>
              <a:t>35 % dotace pro střední podniky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/>
              <a:t> 45 % dotace pro mikro a malé podniky 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200" dirty="0"/>
          </a:p>
          <a:p>
            <a:r>
              <a:rPr lang="cs-CZ" sz="2200" dirty="0"/>
              <a:t>U zpracování zemědělských produktů, kdy </a:t>
            </a:r>
            <a:r>
              <a:rPr lang="cs-CZ" sz="2200" b="1" dirty="0"/>
              <a:t>výstupní produkt spadá pod přílohu I Smlouvy o fungování EU</a:t>
            </a:r>
            <a:r>
              <a:rPr lang="cs-CZ" sz="2200" dirty="0"/>
              <a:t>, a uvádění zemědělských produktů na trh –  dotace 50 % výdajů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/>
              <a:t>dotace 50 % výdajů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652629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52629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5703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Způsobilé výdaje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4752934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1700" b="1" dirty="0"/>
              <a:t>Pouze investiční výdaje</a:t>
            </a:r>
          </a:p>
          <a:p>
            <a:pPr>
              <a:lnSpc>
                <a:spcPct val="110000"/>
              </a:lnSpc>
            </a:pPr>
            <a:r>
              <a:rPr lang="cs-CZ" sz="1700" dirty="0"/>
              <a:t>pořízení strojů, nástrojů a zařízení pro zpracování zemědělských produktů, finální úpravu, balení, značení výrobků (včetně technologií souvisejících s </a:t>
            </a:r>
            <a:r>
              <a:rPr lang="cs-CZ" sz="1700" dirty="0" err="1"/>
              <a:t>dohledatelností</a:t>
            </a:r>
            <a:r>
              <a:rPr lang="cs-CZ" sz="1700" dirty="0"/>
              <a:t> produktů) </a:t>
            </a:r>
          </a:p>
          <a:p>
            <a:pPr>
              <a:lnSpc>
                <a:spcPct val="110000"/>
              </a:lnSpc>
            </a:pPr>
            <a:r>
              <a:rPr lang="cs-CZ" sz="1700" dirty="0"/>
              <a:t>výstavba, modernizace a rekonstrukce budov (včetně manipulačních ploch a bouracích prací nezbytně nutných pro realizaci projektu) </a:t>
            </a:r>
          </a:p>
          <a:p>
            <a:pPr>
              <a:lnSpc>
                <a:spcPct val="110000"/>
              </a:lnSpc>
            </a:pPr>
            <a:r>
              <a:rPr lang="cs-CZ" sz="1700" dirty="0"/>
              <a:t>investice související se skladováním zpracovávané suroviny, výrobků a druhotných surovin vznikajících při zpracování s výjimkou odpadních vod </a:t>
            </a:r>
          </a:p>
          <a:p>
            <a:pPr>
              <a:lnSpc>
                <a:spcPct val="110000"/>
              </a:lnSpc>
            </a:pPr>
            <a:r>
              <a:rPr lang="cs-CZ" sz="1700" dirty="0"/>
              <a:t>investice vedoucí ke zvyšování a monitorování kvality produktů </a:t>
            </a:r>
          </a:p>
          <a:p>
            <a:pPr>
              <a:lnSpc>
                <a:spcPct val="110000"/>
              </a:lnSpc>
            </a:pPr>
            <a:r>
              <a:rPr lang="cs-CZ" sz="1700" dirty="0"/>
              <a:t>investice související s uváděním vlastních produktů na trh včetně marketingu (např. výstavba a rekonstrukce prodejen, pojízdné prodejny, stánky, prodej ze dvora, vybavení prodejen apod.) </a:t>
            </a:r>
          </a:p>
          <a:p>
            <a:r>
              <a:rPr lang="pt-BR" sz="1700" dirty="0"/>
              <a:t>pořízení užitkových vozů kategorie N1 a N2 </a:t>
            </a:r>
            <a:r>
              <a:rPr lang="cs-CZ" sz="1700" dirty="0"/>
              <a:t>b</a:t>
            </a:r>
            <a:r>
              <a:rPr lang="pl-PL" sz="1700" dirty="0"/>
              <a:t>ez podkategorie G pouze v kódu 012 </a:t>
            </a:r>
          </a:p>
          <a:p>
            <a:pPr>
              <a:lnSpc>
                <a:spcPct val="110000"/>
              </a:lnSpc>
            </a:pPr>
            <a:r>
              <a:rPr lang="cs-CZ" sz="1700" dirty="0"/>
              <a:t>investice do zařízení na čištění odpadních vod ve zpracovatelském provozu </a:t>
            </a:r>
          </a:p>
          <a:p>
            <a:pPr>
              <a:lnSpc>
                <a:spcPct val="110000"/>
              </a:lnSpc>
            </a:pPr>
            <a:r>
              <a:rPr lang="cs-CZ" sz="1700" dirty="0"/>
              <a:t>nákup nemovitosti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5998692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199" y="5949686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2382" y="6016462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4503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Způsobilé výdaje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010 	Zpracování zemědělských produktů (výstupní produkt spadá pod přílohu I Smlouvy o fungování EU) 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011 	Zpracování zemědělských produktů (výstupní produkt nespadá pod přílohu I Smlouvy o fungování EU) 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012 	Uvádění zemědělských produktů na trh (vlastní produkce) 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041 	Nákup nemovitosti </a:t>
            </a: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652629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52629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1069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Další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86978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200" dirty="0"/>
              <a:t>Stavební výdaje – pouze na objektech ve vlastnictví, spoluvlastnictví s min. 50% podílem nebo věcným břemenem. V případě  umístění strojů, technologií nebo vybavení, je možná realizaci i v pronajatých prostorách.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200" dirty="0"/>
              <a:t>Nelze podpořit intervenční sklady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652629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52629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0245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Limity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141293"/>
              </p:ext>
            </p:extLst>
          </p:nvPr>
        </p:nvGraphicFramePr>
        <p:xfrm>
          <a:off x="323528" y="1484784"/>
          <a:ext cx="8568952" cy="42781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Popis výdaje 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Maximální hodnota </a:t>
                      </a:r>
                    </a:p>
                  </a:txBody>
                  <a:tcPr marL="59639" marR="5963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2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Investice ke zvyšování a monitorování kvality produktů 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-</a:t>
                      </a:r>
                      <a:r>
                        <a:rPr lang="cs-CZ" sz="1400" baseline="0" dirty="0">
                          <a:effectLst/>
                        </a:rPr>
                        <a:t> </a:t>
                      </a:r>
                      <a:r>
                        <a:rPr lang="cs-CZ" sz="1400" dirty="0">
                          <a:effectLst/>
                        </a:rPr>
                        <a:t>provozní laboratoře a související hardware a software 1 000 000,- Kč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-</a:t>
                      </a:r>
                      <a:r>
                        <a:rPr lang="cs-CZ" sz="1400" baseline="0" dirty="0">
                          <a:effectLst/>
                        </a:rPr>
                        <a:t> </a:t>
                      </a:r>
                      <a:r>
                        <a:rPr lang="cs-CZ" sz="1400" dirty="0">
                          <a:effectLst/>
                        </a:rPr>
                        <a:t>chladící jednotka  500 000,- Kč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-</a:t>
                      </a:r>
                      <a:r>
                        <a:rPr lang="cs-CZ" sz="1400" baseline="0" dirty="0">
                          <a:effectLst/>
                        </a:rPr>
                        <a:t> </a:t>
                      </a:r>
                      <a:r>
                        <a:rPr lang="cs-CZ" sz="1400" dirty="0">
                          <a:effectLst/>
                        </a:rPr>
                        <a:t>mrazící jednotka 700 000,- Kč 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4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Investice související s uváděním vlastních produktů na trh včetně marketingu 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- pojízdná prodejna    1 500 000,- Kč 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9" marR="5963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784059"/>
            <a:ext cx="4542711" cy="748927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749225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2177" y="5758562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5200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988840"/>
            <a:ext cx="8568951" cy="4464496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Počet vytvořených pracovních míst v rámci projektu</a:t>
            </a: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Vytvoření </a:t>
            </a:r>
            <a:r>
              <a:rPr lang="cs-CZ" sz="2400" dirty="0" err="1">
                <a:solidFill>
                  <a:schemeClr val="tx1"/>
                </a:solidFill>
              </a:rPr>
              <a:t>prac</a:t>
            </a:r>
            <a:r>
              <a:rPr lang="cs-CZ" sz="2400" dirty="0">
                <a:solidFill>
                  <a:schemeClr val="tx1"/>
                </a:solidFill>
              </a:rPr>
              <a:t>. místa v rozsahu 1,0 a více úvazku	</a:t>
            </a:r>
            <a:r>
              <a:rPr lang="cs-CZ" sz="2400" dirty="0"/>
              <a:t>20</a:t>
            </a:r>
            <a:r>
              <a:rPr lang="cs-CZ" sz="2400" dirty="0">
                <a:solidFill>
                  <a:schemeClr val="tx1"/>
                </a:solidFill>
              </a:rPr>
              <a:t>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Závazek nově vytvořených pracovních míst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- 3 roky u mikro, malých a středních podniků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- 5 let u velkých podniků od převedení dotace na účet příjemce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652629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652629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652629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9858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492</TotalTime>
  <Words>701</Words>
  <Application>Microsoft Office PowerPoint</Application>
  <PresentationFormat>Předvádění na obrazovce (4:3)</PresentationFormat>
  <Paragraphs>83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Constantia</vt:lpstr>
      <vt:lpstr>Wingdings</vt:lpstr>
      <vt:lpstr>Wingdings 2</vt:lpstr>
      <vt:lpstr>Tok</vt:lpstr>
      <vt:lpstr>PROGRAM ROZVOJE VENKOVA </vt:lpstr>
      <vt:lpstr>Oblasti podpory</vt:lpstr>
      <vt:lpstr>Oprávněný žadatel</vt:lpstr>
      <vt:lpstr>Výše dotace</vt:lpstr>
      <vt:lpstr>Způsobilé výdaje</vt:lpstr>
      <vt:lpstr>Způsobilé výdaje</vt:lpstr>
      <vt:lpstr>Další podmínky</vt:lpstr>
      <vt:lpstr>Limity</vt:lpstr>
      <vt:lpstr>Preferenční kritéria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ROZVOJE VENKOVA</dc:title>
  <dc:creator>Renata</dc:creator>
  <cp:lastModifiedBy>MAS Most</cp:lastModifiedBy>
  <cp:revision>27</cp:revision>
  <cp:lastPrinted>2020-01-09T08:57:07Z</cp:lastPrinted>
  <dcterms:created xsi:type="dcterms:W3CDTF">2017-03-14T09:47:17Z</dcterms:created>
  <dcterms:modified xsi:type="dcterms:W3CDTF">2020-04-16T09:58:35Z</dcterms:modified>
</cp:coreProperties>
</file>