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8" r:id="rId3"/>
    <p:sldId id="264" r:id="rId4"/>
    <p:sldId id="267" r:id="rId5"/>
    <p:sldId id="260" r:id="rId6"/>
    <p:sldId id="265" r:id="rId7"/>
    <p:sldId id="266" r:id="rId8"/>
    <p:sldId id="258" r:id="rId9"/>
    <p:sldId id="261" r:id="rId10"/>
    <p:sldId id="263" r:id="rId11"/>
  </p:sldIdLst>
  <p:sldSz cx="9144000" cy="6858000" type="screen4x3"/>
  <p:notesSz cx="10018713" cy="68881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1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4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456444"/>
            <a:ext cx="7125113" cy="129922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PROGRAM ROZVOJE VENKOVA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88840"/>
            <a:ext cx="8568952" cy="3816424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cs-CZ" sz="4800" b="1" dirty="0"/>
              <a:t>Fiche 3 – Rozvoj nezemědělského podnikání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21" y="5665021"/>
            <a:ext cx="2088232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11" y="5661248"/>
            <a:ext cx="887653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="" xmlns:a16="http://schemas.microsoft.com/office/drawing/2014/main" id="{A1BD317C-A45F-435C-84FA-695E2F53E19E}"/>
              </a:ext>
            </a:extLst>
          </p:cNvPr>
          <p:cNvSpPr/>
          <p:nvPr/>
        </p:nvSpPr>
        <p:spPr>
          <a:xfrm>
            <a:off x="431540" y="386104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Článek 19, odstavec 1., písmeno b) Podpora investic na založení nebo rozvoj nezemědělských činností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AB27387B-B80B-4126-AB3D-E35CB2E2BF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378" y="610249"/>
            <a:ext cx="954086" cy="101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194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/>
              <a:t>Minimální počet bodů za preferenční 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/>
              <a:t>50 bodů</a:t>
            </a:r>
            <a:endParaRPr lang="cs-CZ" sz="36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21" y="5665021"/>
            <a:ext cx="2088232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11" y="5661248"/>
            <a:ext cx="887653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179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Oblasti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568952" cy="4176463"/>
          </a:xfrm>
        </p:spPr>
        <p:txBody>
          <a:bodyPr anchor="t"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5600" b="1" dirty="0"/>
              <a:t>investice do vybraných nezemědělských činností dle Klasifikace ekonomických činností (CZ-NACE):</a:t>
            </a:r>
          </a:p>
          <a:p>
            <a:endParaRPr lang="cs-CZ" sz="5600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5600" b="1" dirty="0"/>
              <a:t>C Zpracovatelský průmysl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b="1" dirty="0"/>
              <a:t>F Stavebnictví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b="1" dirty="0"/>
              <a:t>G Velkoobchod a maloobchod; opravy a údržba motorových vozidel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dirty="0"/>
              <a:t>I Ubytování, stravování a pohostinství - pouze ve vazbě na venkovskou turistiku </a:t>
            </a:r>
            <a:r>
              <a:rPr lang="cs-CZ" sz="5600" dirty="0" smtClean="0"/>
              <a:t>nebo ubytovací kapacitu</a:t>
            </a:r>
            <a:endParaRPr lang="cs-CZ" sz="5600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5600" dirty="0"/>
              <a:t>J Informační a komunikační činnosti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dirty="0"/>
              <a:t>M Profesní, vědecké a technické činnosti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dirty="0"/>
              <a:t>N 79 Činnosti cestovních kanceláří a agentur a ostatní rezervační služby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dirty="0"/>
              <a:t>N 81 Činnosti související se stavbami a úpravou krajiny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dirty="0"/>
              <a:t>N 82.1 Administrativní a kancelářské činnosti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dirty="0"/>
              <a:t>N 82.3 Pořádání konferencí a hospodářských výstav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dirty="0"/>
              <a:t>N 82.92 Balicí činnosti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dirty="0"/>
              <a:t>P 85.59 Ostatní vzdělávání j. 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dirty="0"/>
              <a:t>R 93 Sportovní, zábavní a rekreační činnosti  - pouze ve vazbě na venkovskou turistiku nebo ubytovací kapacitu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b="1" dirty="0"/>
              <a:t>S 95 Opravy počítačů a výrobků pro osobní potřebu a převážně pro domácnost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5600" b="1" dirty="0"/>
              <a:t>S 96 Poskytování ostatních osobních služeb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21" y="5665021"/>
            <a:ext cx="2088232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11" y="5661248"/>
            <a:ext cx="887653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4442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Oprávnění žadatelé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424936" cy="504056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Podnikatelské subjekty (FO a PO) -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mikropodniky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a malé podniky ve venkovských oblastech, jakož i zemědělci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21" y="5665021"/>
            <a:ext cx="2088232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11" y="5661248"/>
            <a:ext cx="887653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159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24712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Způsobilé výdaje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176464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stavební obnova (přestavba, modernizace, statické zabezpečení) či nová výstavba provozovny, kanceláře (včetně nezbytného zázemí pro zaměstnance) či malokapacitního ubytovacího zařízení (včetně stravování a dalších budov a ploch v rámci turistické infrastruktury, sportoviště a příslušné zázemí) 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pořízení strojů, technologií a dalšího vybavení sloužícího pro nezemědělskou činnost (nákup zařízení, užitkových vozů kategorie N1, vybavení, hardware, software) v souvislosti s projektem (včetně montáže a zkoušky před uvedením pořizovaného majetku do stavu způsobilého k užívání) 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doplňující výdaje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jako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součást projektu (úprava povrchů, náklady na výstavbu odstavných a parkovacích stání, oplocení, nákup a výsadba doprovodné zeleně)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maximálně 30 % projektu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nákup nemovitosti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21" y="5665021"/>
            <a:ext cx="2088232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11" y="5661248"/>
            <a:ext cx="887653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741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Výše dotace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457200" y="1903393"/>
            <a:ext cx="80648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600" dirty="0"/>
              <a:t>25 % pro velké podniky (pouze zemědělci)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600" dirty="0"/>
              <a:t>35 % pro střední podniky (pouze zemědělci)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600" dirty="0"/>
              <a:t>45 % pro mikro a malé podniky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sz="2600" dirty="0"/>
          </a:p>
          <a:p>
            <a:r>
              <a:rPr lang="cs-CZ" sz="2400" dirty="0"/>
              <a:t>Podpora dvou režimech - si žadatel může zvolit: </a:t>
            </a:r>
          </a:p>
          <a:p>
            <a:pPr marL="514350" indent="-514350">
              <a:buAutoNum type="arabicParenR"/>
            </a:pPr>
            <a:r>
              <a:rPr lang="cs-CZ" sz="2400" dirty="0"/>
              <a:t>Režim blokové výjimky</a:t>
            </a:r>
          </a:p>
          <a:p>
            <a:pPr marL="514350" indent="-514350">
              <a:buAutoNum type="arabicParenR"/>
            </a:pPr>
            <a:r>
              <a:rPr lang="cs-CZ" sz="2400" dirty="0"/>
              <a:t>Režim </a:t>
            </a:r>
            <a:r>
              <a:rPr lang="cs-CZ" sz="2400" i="1" dirty="0"/>
              <a:t>de </a:t>
            </a:r>
            <a:r>
              <a:rPr lang="cs-CZ" sz="2400" i="1" dirty="0" err="1"/>
              <a:t>minimis</a:t>
            </a:r>
            <a:r>
              <a:rPr lang="cs-CZ" sz="2400" i="1" dirty="0"/>
              <a:t> </a:t>
            </a:r>
            <a:endParaRPr lang="cs-CZ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sz="26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21" y="5665021"/>
            <a:ext cx="2088232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11" y="5661248"/>
            <a:ext cx="887653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8108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Další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8697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Dotaci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nelze poskytnout na: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podnikání v oblasti dotačního poradenství, nákup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zemědělských a lesnických strojů (tj. strojů označených kategorií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T, C, R, S)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Žadatel musí dodržet kategorii podniku (malý, střední), kterou deklaroval při podání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na MAS, i ke dni podpisu Dohody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ubytovací zařízení - kapacita nejméně 6 lůžek, maximálně však 40 lůžek. 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21" y="5665021"/>
            <a:ext cx="2088232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11" y="5661248"/>
            <a:ext cx="887653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8247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Další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Ubytování – pokud se vybírají místní poplatky z cestovního ruchu, žadatel se přihlásí k poplatkové povinnosti u příslušné obce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Stavební výdaje – pouze na objektech ve vlastnictví, spoluvlastnictví s min. 50% podílem nebo věcným břemenem. V případě  umístění strojů, technologií nebo vybavení, je možná realizaci i v pronajatých prostorách. </a:t>
            </a: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Pořízení vozidla kategorie N1 – sídlo/trvalé bydliště/provozovnu na území MAS.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21" y="5665021"/>
            <a:ext cx="2088232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11" y="5661248"/>
            <a:ext cx="887653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389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032448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Počet vytvořených pracovních míst v rámci projektu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3,0 a více úvazku	            35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1,0 až 2,99 úvazku	20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Projekt využívá stávajících budov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Realizace projektu ve stávajících objektech (podmínkou je úprava objektu v hodnotě min. 20 % způsobilých výdajů)		5 bodů</a:t>
            </a:r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21" y="5665021"/>
            <a:ext cx="2088232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11" y="5661248"/>
            <a:ext cx="887653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245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2901" y="1700808"/>
            <a:ext cx="8064896" cy="4824535"/>
          </a:xfrm>
        </p:spPr>
        <p:txBody>
          <a:bodyPr anchor="t"/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393754" y="1772816"/>
            <a:ext cx="8568951" cy="468052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Výše celkových způsobilých výdajů na projekt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do 1.000.000,- Kč včetně 					25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od 1.000.001 Kč do 3.000.000,- Kč včetně	 		15 bodů</a:t>
            </a:r>
          </a:p>
          <a:p>
            <a:pPr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400" b="1" dirty="0"/>
              <a:t>Realizace projektů v menších obcích.</a:t>
            </a:r>
            <a:endParaRPr lang="cs-CZ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Obec-místo realizace projektu - má 1-499                                trvale přihlášených obyvatel				25 bodů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8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21" y="5665021"/>
            <a:ext cx="2088232" cy="73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11" y="5661248"/>
            <a:ext cx="887653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2875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802</TotalTime>
  <Words>532</Words>
  <Application>Microsoft Office PowerPoint</Application>
  <PresentationFormat>Předvádění na obrazovce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Wingdings 2</vt:lpstr>
      <vt:lpstr>Tok</vt:lpstr>
      <vt:lpstr>PROGRAM ROZVOJE VENKOVA</vt:lpstr>
      <vt:lpstr>Oblasti podpory</vt:lpstr>
      <vt:lpstr>Oprávnění žadatelé</vt:lpstr>
      <vt:lpstr>Způsobilé výdaje</vt:lpstr>
      <vt:lpstr>Výše dotace</vt:lpstr>
      <vt:lpstr>Další podmínky</vt:lpstr>
      <vt:lpstr>Další podmínky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Syslova</cp:lastModifiedBy>
  <cp:revision>37</cp:revision>
  <cp:lastPrinted>2020-01-09T12:17:41Z</cp:lastPrinted>
  <dcterms:created xsi:type="dcterms:W3CDTF">2017-03-10T13:18:29Z</dcterms:created>
  <dcterms:modified xsi:type="dcterms:W3CDTF">2020-04-16T06:23:24Z</dcterms:modified>
</cp:coreProperties>
</file>