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7" r:id="rId5"/>
    <p:sldId id="260" r:id="rId6"/>
    <p:sldId id="265" r:id="rId7"/>
    <p:sldId id="266" r:id="rId8"/>
    <p:sldId id="268" r:id="rId9"/>
    <p:sldId id="269" r:id="rId10"/>
    <p:sldId id="258" r:id="rId11"/>
    <p:sldId id="261" r:id="rId12"/>
    <p:sldId id="263" r:id="rId13"/>
  </p:sldIdLst>
  <p:sldSz cx="9144000" cy="6858000" type="screen4x3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2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8424936" cy="1512168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 – </a:t>
            </a:r>
            <a: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Lesnictví</a:t>
            </a:r>
            <a:b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bg1"/>
                </a:solidFill>
              </a:rPr>
              <a:t>Článek 26 Investice do lesnických technologií a zpracování lesnických produktů, jejich mobilizace a uvádění na trh 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9932" y="116632"/>
            <a:ext cx="11521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05264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9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Počet vytvořených pracovních míst v rámci 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 více úvazku	    30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včetně				45 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01838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Projekt využívá stávajících budov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Realizace projektu ve stávajících objektech(podmínkou je úprava stávajícího objektu ve výši min. 20% způsobilých výdajů)  5 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Zaměření projektu na školkařskou činnost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Projektem je realizována a provozována lesní školka</a:t>
            </a:r>
            <a:r>
              <a:rPr lang="cs-CZ" sz="2400" dirty="0"/>
              <a:t>	   5 bodů</a:t>
            </a:r>
          </a:p>
          <a:p>
            <a:pPr>
              <a:buNone/>
            </a:pPr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7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45 bodů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896545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pořízení strojů a technologií určených pro hospodaření na lesních pozemcích, např. stroje a technologie pro obnovu, výchovu a těžbu lesních porostů včetně přibližování, stroje ke zpracování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potěžebních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zbytků, stroje pro přípravu půdy před zalesněním, stroje, technologie a zařízení pro lesní školkařskou činnost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výstavba či modernizace dřevozpracujících provozoven včetně technologického vybavení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/>
              <a:t>Pořízení techniky a technologií pro lesní hospodářství: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Držitelé (vlastníci, nájemci, pachtýři nebo vypůjčitelé) lesů, jejich sdružení s právní subjektivitou nebo spolky,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Obce, právnické osoby zřízené nebo založenými 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dobrovolnými svazky obcí.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Nákup koně a vyvážecí vlek za koně: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fyzická nebo právnická osoba poskytující služby v lesnictví, pokud je malým nebo středním podnikem.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39"/>
            <a:ext cx="8424936" cy="468052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/>
              <a:t>Pořízení technického vybavení dřevozpracujících provozoven: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fyzické nebo právnické osoby podnikající v lesnictví nebo souvisejícím odvětví (malého a střední podniky)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obce a právnické osoby založené nebo zřízené obcemi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dobrovolné svazky obcí.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14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401" y="548680"/>
            <a:ext cx="8640959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 – způsobilé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607" y="1628800"/>
            <a:ext cx="864096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50 %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způsobilých výdajů, ze kterých je stanovena dotace</a:t>
            </a:r>
          </a:p>
          <a:p>
            <a:pPr algn="ctr"/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stroje a technologie (včetně koně) pro obnovu, výchovu a těžbu lesních porostů včetně přibližování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(včetně vozidel kat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N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 oplenovou ložnou plochou)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stroje ke zpracování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potěžebních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zbytků 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stroje pro přípravu půdy před zalesněním 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stroje, technologie, zařízení a stavby pro lesní školkařskou činnost 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stroje a zařízení pro údržbu a opravy lesních cest </a:t>
            </a: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mobilní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stroje pro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sortimentaci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a pořez dříví </a:t>
            </a:r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okré sklady dříví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výstavba či modernizace dřevozpracujícího provozu - stavba a technologické vybavení 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nákup nemovitosti v případě dřevozpracujícího provozu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41" y="6030350"/>
            <a:ext cx="4628018" cy="76299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388" y="603035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827" y="6001253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Kritéria přijatelnosti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Žadatel je vlastníkem/nájemcem, pachtýřem nebo vypůjčitelem lesních pozemků a hospodaří podle platného LHP nebo podle převzaté platné LHO, a to na minimální výměře 3 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podpora se vztahuje pouze na stroje, které jsou určeny pro hospodaření na pozemcích určených k plnění funkcí lesa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pořízení koně – jen plemeno chladnokrevných koní, kůň má výkonnostní zkoušky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Další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200" dirty="0"/>
              <a:t>podpora musí mít motivační účinek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právní vztahy k nemovitostem - realizace stavebních výdajů - vlastnictví, spoluvlastnictví s min. 50 % podílem, věcné břemeno.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právní vztahy k nemovitostem - umístění strojů, technologií nebo vybavení - vlastnictví, spoluvlastnictví s min. 50 % spoluvlastnickým podílem, nájem, výpůjčka, věcné </a:t>
            </a:r>
            <a:r>
              <a:rPr lang="cs-CZ" sz="2200" dirty="0" smtClean="0"/>
              <a:t>břemeno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Dotaci nelze poskytnout: zaškolení obsluhy nakoupeného zařízení,  CNC stroje, velkoplošné dělící a velkoplošné formátovací pily, technologie na zpracování energetických plodin a rychle rostoucích plodin, </a:t>
            </a:r>
            <a:r>
              <a:rPr lang="cs-CZ" sz="2200" dirty="0" err="1" smtClean="0"/>
              <a:t>fotovoltaické</a:t>
            </a:r>
            <a:r>
              <a:rPr lang="cs-CZ" sz="2200" dirty="0" smtClean="0"/>
              <a:t> panely</a:t>
            </a:r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309550"/>
              </p:ext>
            </p:extLst>
          </p:nvPr>
        </p:nvGraphicFramePr>
        <p:xfrm>
          <a:off x="184803" y="1268761"/>
          <a:ext cx="8936602" cy="4112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32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33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5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Max. 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Traktor 50-150 kW pro práci v lese (lesnický traktor nebo zemědělský traktor s lesnickou nástavbou – venkovním rámem kolem kabiny, drátěnou sítí pro ochranu zadního skla a bočních skel, čelním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rampovačem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lanovým navijákem pro soustřeďování dříví) </a:t>
                      </a: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 </a:t>
                      </a:r>
                      <a:r>
                        <a:rPr lang="cs-CZ" sz="1800" dirty="0">
                          <a:effectLst/>
                        </a:rPr>
                        <a:t>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6970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Traktor do 50 kW pro práci v lese (lesnický traktor nebo zemědělský traktor s lesnickou nástavbou – venkovním rámem kolem kabiny, drátěnou sítí pro ochranu zadního skla a bočních skel a lanovým navijákem pro soustřeďování dříví)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5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Kůň pro práci v lese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Vyvážeč (forwarder) do 150 kW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000 000 Kč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7474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Klanicový vyvážecí vlek za traktor s hydraulickým jeřábem s drapákem pro nakládání dříví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89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213897"/>
              </p:ext>
            </p:extLst>
          </p:nvPr>
        </p:nvGraphicFramePr>
        <p:xfrm>
          <a:off x="467543" y="1268761"/>
          <a:ext cx="8424937" cy="4463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4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09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9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Popis výdaje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Max. hodnota (bez DPH)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466">
                <a:tc>
                  <a:txBody>
                    <a:bodyPr/>
                    <a:lstStyle/>
                    <a:p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Samochodný naviják (železný kůň) 			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600 000 Kč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6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Lanový naviják pro soustřeďování dříví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07">
                <a:tc>
                  <a:txBody>
                    <a:bodyPr/>
                    <a:lstStyle/>
                    <a:p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Čelní </a:t>
                      </a:r>
                      <a:r>
                        <a:rPr kumimoji="0" lang="cs-CZ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rampovač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/nakladač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 Kč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Štěpkovač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klestu </a:t>
                      </a:r>
                      <a:r>
                        <a:rPr kumimoji="0"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nesené zařízení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1 000 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 Kč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Štěpkovač</a:t>
                      </a:r>
                      <a:r>
                        <a:rPr kumimoji="0"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klestu – tažené zařízení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2 000 000 Kč</a:t>
                      </a:r>
                      <a:endParaRPr kumimoji="0" lang="cs-CZ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56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Štípací a krátící stroje na palivové dřevo </a:t>
                      </a:r>
                      <a:r>
                        <a:rPr kumimoji="0"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nesené zařízení</a:t>
                      </a:r>
                      <a:endParaRPr kumimoji="0" lang="pl-PL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cs-CZ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 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 Kč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64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Štípací a krátící stroje na palivové dřevo - tažené zařízení</a:t>
                      </a:r>
                      <a:endParaRPr kumimoji="0" lang="pl-PL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1 000 000 Kč</a:t>
                      </a:r>
                      <a:endParaRPr kumimoji="0" lang="cs-CZ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45468">
                <a:tc>
                  <a:txBody>
                    <a:bodyPr/>
                    <a:lstStyle/>
                    <a:p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Zatloukač/</a:t>
                      </a:r>
                      <a:r>
                        <a:rPr kumimoji="0" lang="cs-CZ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zatlačovač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cs-CZ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zapichovač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kůlů a sloupků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320 000Kč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7988">
                <a:tc>
                  <a:txBody>
                    <a:bodyPr/>
                    <a:lstStyle/>
                    <a:p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Jednonápravový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300 000 Kč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7988">
                <a:tc>
                  <a:txBody>
                    <a:bodyPr/>
                    <a:lstStyle/>
                    <a:p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500 000 Kč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56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953</TotalTime>
  <Words>726</Words>
  <Application>Microsoft Office PowerPoint</Application>
  <PresentationFormat>Předvádění na obrazovce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Wingdings 2</vt:lpstr>
      <vt:lpstr>Tok</vt:lpstr>
      <vt:lpstr>Fiche  6 – Lesnictví Článek 26 Investice do lesnických technologií a zpracování lesnických produktů, jejich mobilizace a uvádění na trh </vt:lpstr>
      <vt:lpstr>Oblasti podpory</vt:lpstr>
      <vt:lpstr>Oprávnění žadatelé</vt:lpstr>
      <vt:lpstr>Oprávnění žadatelé</vt:lpstr>
      <vt:lpstr>Výše dotace – způsobilé výdaje</vt:lpstr>
      <vt:lpstr>Kritéria přijatelnosti</vt:lpstr>
      <vt:lpstr>Další podmínky</vt:lpstr>
      <vt:lpstr>Limity</vt:lpstr>
      <vt:lpstr>Limity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Syslova</cp:lastModifiedBy>
  <cp:revision>45</cp:revision>
  <cp:lastPrinted>2020-02-17T08:34:31Z</cp:lastPrinted>
  <dcterms:created xsi:type="dcterms:W3CDTF">2017-03-10T13:18:29Z</dcterms:created>
  <dcterms:modified xsi:type="dcterms:W3CDTF">2020-04-16T06:29:41Z</dcterms:modified>
</cp:coreProperties>
</file>