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7" r:id="rId2"/>
    <p:sldId id="259" r:id="rId3"/>
    <p:sldId id="260" r:id="rId4"/>
    <p:sldId id="265" r:id="rId5"/>
    <p:sldId id="258" r:id="rId6"/>
    <p:sldId id="261" r:id="rId7"/>
    <p:sldId id="262" r:id="rId8"/>
    <p:sldId id="264" r:id="rId9"/>
  </p:sldIdLst>
  <p:sldSz cx="9144000" cy="6858000" type="screen4x3"/>
  <p:notesSz cx="6888163" cy="100187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ena" initials="A" lastIdx="5" clrIdx="0">
    <p:extLst>
      <p:ext uri="{19B8F6BF-5375-455C-9EA6-DF929625EA0E}">
        <p15:presenceInfo xmlns:p15="http://schemas.microsoft.com/office/powerpoint/2012/main" userId="Alen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FD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21.01.2022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21.01.2022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21.01.2022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21.01.2022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21.01.2022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21.01.2022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21.01.2022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21.01.2022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21.01.2022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21.01.2022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21.01.2022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107DFCD-3EB7-45E3-9C3B-BA2D50C1C0E3}" type="datetimeFigureOut">
              <a:rPr lang="cs-CZ" smtClean="0"/>
              <a:pPr/>
              <a:t>21.01.2022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3429000"/>
            <a:ext cx="8424936" cy="1673199"/>
          </a:xfrm>
        </p:spPr>
        <p:txBody>
          <a:bodyPr>
            <a:noAutofit/>
          </a:bodyPr>
          <a:lstStyle/>
          <a:p>
            <a:pPr algn="ctr"/>
            <a:r>
              <a:rPr lang="cs-CZ" sz="4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Fiche</a:t>
            </a:r>
            <a:r>
              <a:rPr lang="cs-CZ" sz="4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1 - Zemědělská prvovýroba</a:t>
            </a:r>
            <a:br>
              <a:rPr lang="cs-CZ" sz="4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>
                <a:solidFill>
                  <a:schemeClr val="tx1"/>
                </a:solidFill>
                <a:effectLst/>
                <a:latin typeface="Arial Black" panose="020B0A04020102020204" pitchFamily="34" charset="0"/>
              </a:rPr>
              <a:t>Článek 17, odstavec 1., písmeno a) Investice do zemědělských podniků </a:t>
            </a:r>
            <a:endParaRPr lang="cs-CZ" sz="1800" dirty="0">
              <a:solidFill>
                <a:schemeClr val="tx1"/>
              </a:solidFill>
              <a:effectLst/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7544" y="1412776"/>
            <a:ext cx="8352928" cy="1673199"/>
          </a:xfrm>
        </p:spPr>
        <p:txBody>
          <a:bodyPr>
            <a:noAutofit/>
          </a:bodyPr>
          <a:lstStyle/>
          <a:p>
            <a:pPr algn="ctr"/>
            <a:r>
              <a:rPr lang="cs-CZ" sz="5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 ROZVOJE VENKOVA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20F2E94B-889E-474E-A933-89A51FA51E7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7" y="5998692"/>
            <a:ext cx="4542711" cy="748927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>
            <a:extLst>
              <a:ext uri="{FF2B5EF4-FFF2-40B4-BE49-F238E27FC236}">
                <a16:creationId xmlns:a16="http://schemas.microsoft.com/office/drawing/2014/main" id="{50A19858-419C-4B09-AD75-571FDF176D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6199" y="5949686"/>
            <a:ext cx="2088232" cy="755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>
            <a:extLst>
              <a:ext uri="{FF2B5EF4-FFF2-40B4-BE49-F238E27FC236}">
                <a16:creationId xmlns:a16="http://schemas.microsoft.com/office/drawing/2014/main" id="{9D514850-69FD-4E20-B80D-D20B836099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2382" y="6016462"/>
            <a:ext cx="864095" cy="73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>
            <a:extLst>
              <a:ext uri="{FF2B5EF4-FFF2-40B4-BE49-F238E27FC236}">
                <a16:creationId xmlns:a16="http://schemas.microsoft.com/office/drawing/2014/main" id="{6A7C7C73-B215-4F36-AFB5-B3321B773C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61329" y="104787"/>
            <a:ext cx="1159143" cy="1362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ovéPole 8">
            <a:extLst>
              <a:ext uri="{FF2B5EF4-FFF2-40B4-BE49-F238E27FC236}">
                <a16:creationId xmlns:a16="http://schemas.microsoft.com/office/drawing/2014/main" id="{2D7953C5-020B-4026-B5DE-6449C50D24E7}"/>
              </a:ext>
            </a:extLst>
          </p:cNvPr>
          <p:cNvSpPr txBox="1"/>
          <p:nvPr/>
        </p:nvSpPr>
        <p:spPr>
          <a:xfrm>
            <a:off x="611560" y="5200167"/>
            <a:ext cx="7920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Seminář pro žadatele: 3. 3. 2021 v 14:00</a:t>
            </a:r>
            <a:b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kancelář MAS MOST Vysočiny, 1. patro Jupiter clubu, Náměstí 17, Velké Meziříčí</a:t>
            </a:r>
          </a:p>
        </p:txBody>
      </p:sp>
    </p:spTree>
    <p:extLst>
      <p:ext uri="{BB962C8B-B14F-4D97-AF65-F5344CB8AC3E}">
        <p14:creationId xmlns:p14="http://schemas.microsoft.com/office/powerpoint/2010/main" val="2549590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476672"/>
            <a:ext cx="7125113" cy="924475"/>
          </a:xfrm>
        </p:spPr>
        <p:txBody>
          <a:bodyPr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Oblasti podpory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484784"/>
            <a:ext cx="8424936" cy="5184577"/>
          </a:xfrm>
        </p:spPr>
        <p:txBody>
          <a:bodyPr anchor="t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b="1" dirty="0">
                <a:solidFill>
                  <a:schemeClr val="tx1"/>
                </a:solidFill>
              </a:rPr>
              <a:t>hmotné a nehmotné investice v živočišné a rostlinné výrobě</a:t>
            </a:r>
            <a:r>
              <a:rPr lang="cs-CZ" sz="2400" dirty="0">
                <a:solidFill>
                  <a:schemeClr val="tx1"/>
                </a:solidFill>
              </a:rPr>
              <a:t>, </a:t>
            </a:r>
          </a:p>
          <a:p>
            <a:pPr>
              <a:buFontTx/>
              <a:buChar char="-"/>
            </a:pPr>
            <a:r>
              <a:rPr lang="cs-CZ" sz="2400" dirty="0">
                <a:solidFill>
                  <a:schemeClr val="tx1"/>
                </a:solidFill>
              </a:rPr>
              <a:t>investice do zemědělských staveb a technologií pro živočišnou a rostlinnou výrobu a pro školkařskou produkci</a:t>
            </a:r>
          </a:p>
          <a:p>
            <a:pPr>
              <a:buFontTx/>
              <a:buChar char="-"/>
            </a:pPr>
            <a:r>
              <a:rPr lang="cs-CZ" sz="2400" dirty="0">
                <a:solidFill>
                  <a:schemeClr val="tx1"/>
                </a:solidFill>
              </a:rPr>
              <a:t>investice na pořízení mobilních strojů pro zemědělskou výrobu</a:t>
            </a:r>
          </a:p>
          <a:p>
            <a:pPr>
              <a:buFontTx/>
              <a:buChar char="-"/>
            </a:pPr>
            <a:r>
              <a:rPr lang="cs-CZ" sz="2400" dirty="0"/>
              <a:t>nákup nemovitosti</a:t>
            </a:r>
          </a:p>
          <a:p>
            <a:pPr>
              <a:buFontTx/>
              <a:buChar char="-"/>
            </a:pPr>
            <a:endParaRPr lang="cs-CZ" sz="2400" dirty="0"/>
          </a:p>
          <a:p>
            <a:pPr marL="0" indent="0">
              <a:buNone/>
            </a:pPr>
            <a:r>
              <a:rPr lang="cs-CZ" sz="2400" b="1" dirty="0">
                <a:solidFill>
                  <a:schemeClr val="tx1"/>
                </a:solidFill>
              </a:rPr>
              <a:t>Způsobilé výdaje</a:t>
            </a:r>
            <a:endParaRPr lang="cs-CZ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2400" dirty="0">
                <a:solidFill>
                  <a:schemeClr val="tx1"/>
                </a:solidFill>
              </a:rPr>
              <a:t>061 	</a:t>
            </a:r>
            <a:r>
              <a:rPr lang="cs-CZ" sz="2400" dirty="0"/>
              <a:t>Zemědělská prvovýroba</a:t>
            </a:r>
            <a:r>
              <a:rPr lang="cs-CZ" sz="2400" dirty="0">
                <a:solidFill>
                  <a:schemeClr val="tx1"/>
                </a:solidFill>
              </a:rPr>
              <a:t>	</a:t>
            </a:r>
          </a:p>
          <a:p>
            <a:pPr marL="0" indent="0">
              <a:buNone/>
            </a:pPr>
            <a:r>
              <a:rPr lang="cs-CZ" sz="2400" dirty="0"/>
              <a:t>041	Nákup nemovitosti 	</a:t>
            </a:r>
          </a:p>
          <a:p>
            <a:pPr marL="0" indent="0">
              <a:buNone/>
            </a:pPr>
            <a:endParaRPr lang="cs-CZ" sz="2000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C50FCD5E-6691-47B4-9F16-FF9056C87A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05" y="6134657"/>
            <a:ext cx="3750623" cy="618341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>
            <a:extLst>
              <a:ext uri="{FF2B5EF4-FFF2-40B4-BE49-F238E27FC236}">
                <a16:creationId xmlns:a16="http://schemas.microsoft.com/office/drawing/2014/main" id="{A86D208A-077A-4C1D-8682-E7DBF674B0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6039981"/>
            <a:ext cx="1709286" cy="618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>
            <a:extLst>
              <a:ext uri="{FF2B5EF4-FFF2-40B4-BE49-F238E27FC236}">
                <a16:creationId xmlns:a16="http://schemas.microsoft.com/office/drawing/2014/main" id="{848A2AD7-3A3A-4C80-A2F9-2B5A2DDF80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4314" y="6039980"/>
            <a:ext cx="725218" cy="618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>
            <a:extLst>
              <a:ext uri="{FF2B5EF4-FFF2-40B4-BE49-F238E27FC236}">
                <a16:creationId xmlns:a16="http://schemas.microsoft.com/office/drawing/2014/main" id="{CE020DA7-1CAB-4FF2-9446-C7281DBD09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61329" y="104787"/>
            <a:ext cx="1159143" cy="1362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374194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Výše dotace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807361"/>
            <a:ext cx="8424936" cy="4861999"/>
          </a:xfrm>
        </p:spPr>
        <p:txBody>
          <a:bodyPr anchor="t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50 % výdajů, ze kterých je stanovena dotace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Možnost navýšení:</a:t>
            </a:r>
          </a:p>
          <a:p>
            <a:pPr>
              <a:buFontTx/>
              <a:buChar char="-"/>
            </a:pPr>
            <a:r>
              <a:rPr lang="cs-CZ" dirty="0"/>
              <a:t>o 10 % pro mladé začínající zemědělce </a:t>
            </a:r>
          </a:p>
          <a:p>
            <a:pPr>
              <a:buFontTx/>
              <a:buChar char="-"/>
            </a:pPr>
            <a:r>
              <a:rPr lang="cs-CZ" dirty="0"/>
              <a:t>o 10 % pro LFA oblasti (75% výměry podniku v LFA)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i="1" dirty="0"/>
              <a:t>Pozn.: Předmět dotace nesmí sloužit pouze pro poskytování služeb </a:t>
            </a: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cs-CZ" sz="24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A4FA227D-3521-4B85-8348-B47A259C100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6051019"/>
            <a:ext cx="3750623" cy="618341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>
            <a:extLst>
              <a:ext uri="{FF2B5EF4-FFF2-40B4-BE49-F238E27FC236}">
                <a16:creationId xmlns:a16="http://schemas.microsoft.com/office/drawing/2014/main" id="{31D83ED7-6C62-45C5-99DB-82186B5404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1858" y="6051018"/>
            <a:ext cx="1709286" cy="618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>
            <a:extLst>
              <a:ext uri="{FF2B5EF4-FFF2-40B4-BE49-F238E27FC236}">
                <a16:creationId xmlns:a16="http://schemas.microsoft.com/office/drawing/2014/main" id="{8F2CD023-9F35-4987-ABD1-01409956EB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6129166"/>
            <a:ext cx="725218" cy="618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8108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636680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/>
              <a:t>Limity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7154052"/>
              </p:ext>
            </p:extLst>
          </p:nvPr>
        </p:nvGraphicFramePr>
        <p:xfrm>
          <a:off x="323528" y="1124744"/>
          <a:ext cx="8496943" cy="53956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644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324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16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+mj-lt"/>
                        </a:rPr>
                        <a:t>Popis výdaje </a:t>
                      </a:r>
                      <a:endParaRPr lang="cs-CZ" sz="16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+mj-lt"/>
                        </a:rPr>
                        <a:t>Maximální hodnota </a:t>
                      </a:r>
                      <a:endParaRPr lang="cs-CZ" sz="16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16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stáje pro skot – skupinové ustájení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max. 40 000 Kč/</a:t>
                      </a:r>
                      <a:r>
                        <a:rPr lang="cs-CZ" sz="1600" dirty="0" err="1">
                          <a:effectLst/>
                          <a:latin typeface="+mj-lt"/>
                        </a:rPr>
                        <a:t>ustajovací</a:t>
                      </a:r>
                      <a:r>
                        <a:rPr lang="cs-CZ" sz="1600" dirty="0">
                          <a:effectLst/>
                          <a:latin typeface="+mj-lt"/>
                        </a:rPr>
                        <a:t> místo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3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stáje pro plemenné býky v produkci – individuální ustání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max. 220 000 Kč/</a:t>
                      </a:r>
                      <a:r>
                        <a:rPr lang="cs-CZ" sz="1600" dirty="0" err="1">
                          <a:effectLst/>
                          <a:latin typeface="+mj-lt"/>
                        </a:rPr>
                        <a:t>ustajovací</a:t>
                      </a:r>
                      <a:r>
                        <a:rPr lang="cs-CZ" sz="1600" dirty="0">
                          <a:effectLst/>
                          <a:latin typeface="+mj-lt"/>
                        </a:rPr>
                        <a:t> místo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5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stáje pro prasnice nebo plemenné kance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max. 80 000 Kč/</a:t>
                      </a:r>
                      <a:r>
                        <a:rPr lang="cs-CZ" sz="1600" dirty="0" err="1">
                          <a:effectLst/>
                          <a:latin typeface="+mj-lt"/>
                        </a:rPr>
                        <a:t>ustajovací</a:t>
                      </a:r>
                      <a:r>
                        <a:rPr lang="cs-CZ" sz="1600" dirty="0">
                          <a:effectLst/>
                          <a:latin typeface="+mj-lt"/>
                        </a:rPr>
                        <a:t> místo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stáje pro výkrm prasat nebo odchov selat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max. 12 000 Kč/</a:t>
                      </a:r>
                      <a:r>
                        <a:rPr lang="cs-CZ" sz="1600" dirty="0" err="1">
                          <a:effectLst/>
                          <a:latin typeface="+mj-lt"/>
                        </a:rPr>
                        <a:t>ustajovací</a:t>
                      </a:r>
                      <a:r>
                        <a:rPr lang="cs-CZ" sz="1600" dirty="0">
                          <a:effectLst/>
                          <a:latin typeface="+mj-lt"/>
                        </a:rPr>
                        <a:t> místo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16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stáje pro ovce a kozy 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max. 10 000 Kč/</a:t>
                      </a:r>
                      <a:r>
                        <a:rPr lang="cs-CZ" sz="1600" dirty="0" err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ustajovací</a:t>
                      </a: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místo 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16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stáje pro koně</a:t>
                      </a:r>
                    </a:p>
                  </a:txBody>
                  <a:tcPr marL="67890" marR="6789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max.  45 000 </a:t>
                      </a:r>
                      <a:r>
                        <a:rPr kumimoji="0" lang="cs-CZ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Kč/</a:t>
                      </a:r>
                      <a:r>
                        <a:rPr kumimoji="0" lang="cs-CZ" sz="16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ustajovací</a:t>
                      </a:r>
                      <a:r>
                        <a:rPr kumimoji="0" lang="cs-CZ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místo </a:t>
                      </a:r>
                      <a:endParaRPr kumimoji="0" lang="cs-CZ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16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dojírny pro krávy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max. 400 000 Kč/místo v dojírně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16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dojírny pro ovce a kozy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max. 150 000 Kč/místo v dojírně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58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sklady pro potřeby</a:t>
                      </a:r>
                      <a:r>
                        <a:rPr lang="cs-CZ" sz="1600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Zemědělské prvovýroby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max. 5 000 Kč/m3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7890" marR="6789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16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nosné konstrukce chmelnic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max. 1 000 000 Kč/ha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633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+mj-lt"/>
                        </a:rPr>
                        <a:t>nosné konstrukce sadů </a:t>
                      </a:r>
                      <a:endParaRPr lang="cs-CZ" sz="16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max. 330 000 Kč/ha (limit se nevztahuje na </a:t>
                      </a:r>
                      <a:r>
                        <a:rPr lang="cs-CZ" sz="1600" dirty="0" err="1">
                          <a:effectLst/>
                          <a:latin typeface="+mj-lt"/>
                        </a:rPr>
                        <a:t>protikroupové</a:t>
                      </a:r>
                      <a:r>
                        <a:rPr lang="cs-CZ" sz="1600" dirty="0">
                          <a:effectLst/>
                          <a:latin typeface="+mj-lt"/>
                        </a:rPr>
                        <a:t> systémy)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15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samojízdné zemědělské stroje na sklizeň zeleniny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max. 4 000 000 Kč/ks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16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traktor a samojízdné stroje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max. 2 000 000 Kč/ks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16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zem. stroje - přívěsné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max. 1 200 000 Kč/ks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316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zem. stroje - nesené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max. 500 000 Kč/ks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pic>
        <p:nvPicPr>
          <p:cNvPr id="5" name="Obrázek 4">
            <a:extLst>
              <a:ext uri="{FF2B5EF4-FFF2-40B4-BE49-F238E27FC236}">
                <a16:creationId xmlns:a16="http://schemas.microsoft.com/office/drawing/2014/main" id="{FE253282-06A3-4D38-B6F1-09F6A934662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8429"/>
            <a:ext cx="3750623" cy="618341"/>
          </a:xfrm>
          <a:prstGeom prst="rect">
            <a:avLst/>
          </a:prstGeom>
        </p:spPr>
      </p:pic>
      <p:pic>
        <p:nvPicPr>
          <p:cNvPr id="6" name="Obrázek 3" descr="C:\Users\poodri\AppData\Local\Temp\Rar$DRa0.378\loga PRV\logo\barevne\logo PRV 2.jpg">
            <a:extLst>
              <a:ext uri="{FF2B5EF4-FFF2-40B4-BE49-F238E27FC236}">
                <a16:creationId xmlns:a16="http://schemas.microsoft.com/office/drawing/2014/main" id="{EE295A36-11E4-4E35-91FC-8E6A2D2D58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58491"/>
            <a:ext cx="1709286" cy="618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Obrázek 4">
            <a:extLst>
              <a:ext uri="{FF2B5EF4-FFF2-40B4-BE49-F238E27FC236}">
                <a16:creationId xmlns:a16="http://schemas.microsoft.com/office/drawing/2014/main" id="{91D270E9-5599-4EFB-B8E2-9DE169A5A6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5253" y="56794"/>
            <a:ext cx="725218" cy="618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59288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Preferenční kritéria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772816"/>
            <a:ext cx="8568951" cy="4680520"/>
          </a:xfrm>
        </p:spPr>
        <p:txBody>
          <a:bodyPr anchor="t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b="1" dirty="0">
                <a:solidFill>
                  <a:schemeClr val="tx1"/>
                </a:solidFill>
              </a:rPr>
              <a:t>Počet vytvořených pracovních míst v rámci projektu</a:t>
            </a:r>
          </a:p>
          <a:p>
            <a:pPr marL="0" indent="0">
              <a:buNone/>
            </a:pPr>
            <a:endParaRPr lang="cs-CZ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/>
              <a:t>Vytvoření </a:t>
            </a:r>
            <a:r>
              <a:rPr lang="cs-CZ" sz="2400" dirty="0" err="1"/>
              <a:t>prac</a:t>
            </a:r>
            <a:r>
              <a:rPr lang="cs-CZ" sz="2400" dirty="0"/>
              <a:t>. místa v rozsahu 1,0 a více úvazku	20 bodů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>
                <a:solidFill>
                  <a:schemeClr val="tx1"/>
                </a:solidFill>
              </a:rPr>
              <a:t>Vytvoření </a:t>
            </a:r>
            <a:r>
              <a:rPr lang="cs-CZ" sz="2400" dirty="0" err="1">
                <a:solidFill>
                  <a:schemeClr val="tx1"/>
                </a:solidFill>
              </a:rPr>
              <a:t>prac</a:t>
            </a:r>
            <a:r>
              <a:rPr lang="cs-CZ" sz="2400" dirty="0">
                <a:solidFill>
                  <a:schemeClr val="tx1"/>
                </a:solidFill>
              </a:rPr>
              <a:t>. místa v rozsahu 0,5 až 0,99 úvazku    	10 bodů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>
                <a:solidFill>
                  <a:schemeClr val="tx1"/>
                </a:solidFill>
              </a:rPr>
              <a:t>Vytvoření </a:t>
            </a:r>
            <a:r>
              <a:rPr lang="cs-CZ" sz="2400" dirty="0" err="1">
                <a:solidFill>
                  <a:schemeClr val="tx1"/>
                </a:solidFill>
              </a:rPr>
              <a:t>prac</a:t>
            </a:r>
            <a:r>
              <a:rPr lang="cs-CZ" sz="2400" dirty="0">
                <a:solidFill>
                  <a:schemeClr val="tx1"/>
                </a:solidFill>
              </a:rPr>
              <a:t>. místa v rozsahu méně než 0,4 úvazku	0 bodů</a:t>
            </a:r>
          </a:p>
          <a:p>
            <a:pPr>
              <a:buFont typeface="Wingdings" panose="05000000000000000000" pitchFamily="2" charset="2"/>
              <a:buChar char="ü"/>
            </a:pPr>
            <a:endParaRPr lang="cs-CZ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2400" dirty="0">
                <a:solidFill>
                  <a:schemeClr val="tx1"/>
                </a:solidFill>
              </a:rPr>
              <a:t>Závazek nově vytvořených pracovních míst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tx1"/>
                </a:solidFill>
              </a:rPr>
              <a:t>- 3 roky u mikro, malých a středních podniků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tx1"/>
                </a:solidFill>
              </a:rPr>
              <a:t>- 5 let u velkých podniků od převedení dotace na účet příjemce 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AC179DBE-EF45-4ECB-B461-73F9F103D13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6051019"/>
            <a:ext cx="3750623" cy="618341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>
            <a:extLst>
              <a:ext uri="{FF2B5EF4-FFF2-40B4-BE49-F238E27FC236}">
                <a16:creationId xmlns:a16="http://schemas.microsoft.com/office/drawing/2014/main" id="{6F92BE5C-F816-45FD-8327-C1BCD9B371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1858" y="6051018"/>
            <a:ext cx="1709286" cy="618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>
            <a:extLst>
              <a:ext uri="{FF2B5EF4-FFF2-40B4-BE49-F238E27FC236}">
                <a16:creationId xmlns:a16="http://schemas.microsoft.com/office/drawing/2014/main" id="{A1590DE9-9EF0-4D7E-A1C3-494024FB93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6129166"/>
            <a:ext cx="725218" cy="618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732457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404664"/>
            <a:ext cx="7125113" cy="924475"/>
          </a:xfrm>
        </p:spPr>
        <p:txBody>
          <a:bodyPr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Preferenční kritéria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064896" cy="4824535"/>
          </a:xfrm>
        </p:spPr>
        <p:txBody>
          <a:bodyPr anchor="t"/>
          <a:lstStyle/>
          <a:p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obsah 1"/>
          <p:cNvSpPr txBox="1">
            <a:spLocks/>
          </p:cNvSpPr>
          <p:nvPr/>
        </p:nvSpPr>
        <p:spPr>
          <a:xfrm>
            <a:off x="395536" y="1772816"/>
            <a:ext cx="8568951" cy="46805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SzPct val="101000"/>
              <a:buFont typeface="Courier New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cs-CZ" sz="2400" b="1" dirty="0">
                <a:solidFill>
                  <a:schemeClr val="tx1"/>
                </a:solidFill>
              </a:rPr>
              <a:t>Projekt využívá stávajících budov</a:t>
            </a:r>
          </a:p>
          <a:p>
            <a:pPr>
              <a:buFont typeface="Wingdings" panose="05000000000000000000" pitchFamily="2" charset="2"/>
              <a:buChar char="ü"/>
            </a:pPr>
            <a:endParaRPr lang="cs-CZ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>
                <a:solidFill>
                  <a:schemeClr val="tx1"/>
                </a:solidFill>
              </a:rPr>
              <a:t>Realizace projektu ve stávajících objektech (podmínkou úprava stávajícího objektu ve výši min. 20 % způsobilých výdajů)												5 bodů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25588E91-BB43-48CE-9CA1-38BC34C2802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6051019"/>
            <a:ext cx="3750623" cy="618341"/>
          </a:xfrm>
          <a:prstGeom prst="rect">
            <a:avLst/>
          </a:prstGeom>
        </p:spPr>
      </p:pic>
      <p:pic>
        <p:nvPicPr>
          <p:cNvPr id="6" name="Obrázek 3" descr="C:\Users\poodri\AppData\Local\Temp\Rar$DRa0.378\loga PRV\logo\barevne\logo PRV 2.jpg">
            <a:extLst>
              <a:ext uri="{FF2B5EF4-FFF2-40B4-BE49-F238E27FC236}">
                <a16:creationId xmlns:a16="http://schemas.microsoft.com/office/drawing/2014/main" id="{3C061621-C910-41F3-A868-A755EFC470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1858" y="6051018"/>
            <a:ext cx="1709286" cy="618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Obrázek 4">
            <a:extLst>
              <a:ext uri="{FF2B5EF4-FFF2-40B4-BE49-F238E27FC236}">
                <a16:creationId xmlns:a16="http://schemas.microsoft.com/office/drawing/2014/main" id="{9D9E4B1D-B8E3-4A23-B6D9-4141273CA2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6129166"/>
            <a:ext cx="725218" cy="618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928754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Preferenční kritéria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807361"/>
            <a:ext cx="8424936" cy="4717983"/>
          </a:xfrm>
        </p:spPr>
        <p:txBody>
          <a:bodyPr anchor="t"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b="1" dirty="0"/>
              <a:t>Počet obyvatel obce,ve které je projekt realizován</a:t>
            </a:r>
            <a:endParaRPr lang="cs-CZ" sz="2400" b="1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cs-CZ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/>
              <a:t>Obec - místo realizace projektu - má 1-499                           trvale přihlášených obyvatel</a:t>
            </a:r>
            <a:r>
              <a:rPr lang="cs-CZ" sz="2400" dirty="0">
                <a:solidFill>
                  <a:schemeClr val="tx1"/>
                </a:solidFill>
              </a:rPr>
              <a:t>			</a:t>
            </a:r>
            <a:r>
              <a:rPr lang="cs-CZ" sz="2400" dirty="0"/>
              <a:t>25</a:t>
            </a:r>
            <a:r>
              <a:rPr lang="cs-CZ" sz="2400" dirty="0">
                <a:solidFill>
                  <a:schemeClr val="tx1"/>
                </a:solidFill>
              </a:rPr>
              <a:t> bodů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b="1" dirty="0">
                <a:solidFill>
                  <a:schemeClr val="tx1"/>
                </a:solidFill>
              </a:rPr>
              <a:t>Výše celkových způsobilých výdajů na projekt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>
                <a:solidFill>
                  <a:schemeClr val="tx1"/>
                </a:solidFill>
              </a:rPr>
              <a:t>do 500.000,- Kč včetně				15 bodů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>
                <a:solidFill>
                  <a:schemeClr val="tx1"/>
                </a:solidFill>
              </a:rPr>
              <a:t>500.001 Kč - 1.000.000 Kč včetně			10 bodů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>
                <a:solidFill>
                  <a:schemeClr val="tx1"/>
                </a:solidFill>
              </a:rPr>
              <a:t>1.000.001 Kč - 2.000.000 Kč včetně		5 bodů</a:t>
            </a:r>
          </a:p>
        </p:txBody>
      </p:sp>
    </p:spTree>
    <p:extLst>
      <p:ext uri="{BB962C8B-B14F-4D97-AF65-F5344CB8AC3E}">
        <p14:creationId xmlns:p14="http://schemas.microsoft.com/office/powerpoint/2010/main" val="38868393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Preferenční kritéria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2132856"/>
            <a:ext cx="8424936" cy="4392488"/>
          </a:xfrm>
        </p:spPr>
        <p:txBody>
          <a:bodyPr anchor="t"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cs-CZ" sz="2400" b="1" dirty="0"/>
          </a:p>
          <a:p>
            <a:pPr>
              <a:buFont typeface="Wingdings" panose="05000000000000000000" pitchFamily="2" charset="2"/>
              <a:buChar char="Ø"/>
            </a:pPr>
            <a:endParaRPr lang="cs-CZ" sz="2400" b="1" dirty="0"/>
          </a:p>
          <a:p>
            <a:pPr marL="0" indent="0" algn="ctr">
              <a:buNone/>
            </a:pPr>
            <a:r>
              <a:rPr lang="cs-CZ" sz="3200" b="1" dirty="0"/>
              <a:t>Minimální počet bodů za preferenční kritéria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cs-CZ" sz="3600" b="1" dirty="0"/>
              <a:t>40 bodů</a:t>
            </a:r>
            <a:endParaRPr lang="cs-CZ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47061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Sousedství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633</TotalTime>
  <Words>540</Words>
  <Application>Microsoft Office PowerPoint</Application>
  <PresentationFormat>Předvádění na obrazovce (4:3)</PresentationFormat>
  <Paragraphs>85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5" baseType="lpstr">
      <vt:lpstr>Arial</vt:lpstr>
      <vt:lpstr>Arial Black</vt:lpstr>
      <vt:lpstr>Calibri</vt:lpstr>
      <vt:lpstr>Constantia</vt:lpstr>
      <vt:lpstr>Wingdings</vt:lpstr>
      <vt:lpstr>Wingdings 2</vt:lpstr>
      <vt:lpstr>Tok</vt:lpstr>
      <vt:lpstr>Fiche  1 - Zemědělská prvovýroba Článek 17, odstavec 1., písmeno a) Investice do zemědělských podniků </vt:lpstr>
      <vt:lpstr>Oblasti podpory</vt:lpstr>
      <vt:lpstr>Výše dotace</vt:lpstr>
      <vt:lpstr>Limity</vt:lpstr>
      <vt:lpstr>Preferenční kritéria</vt:lpstr>
      <vt:lpstr>Preferenční kritéria</vt:lpstr>
      <vt:lpstr>Preferenční kritéria</vt:lpstr>
      <vt:lpstr>Preferenční kritéria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Fiche  1 - Zemědělská prvovýroba</dc:title>
  <dc:creator>Renata</dc:creator>
  <cp:lastModifiedBy>Diana</cp:lastModifiedBy>
  <cp:revision>35</cp:revision>
  <cp:lastPrinted>2020-01-09T08:11:25Z</cp:lastPrinted>
  <dcterms:created xsi:type="dcterms:W3CDTF">2017-03-10T13:18:29Z</dcterms:created>
  <dcterms:modified xsi:type="dcterms:W3CDTF">2022-01-21T11:26:43Z</dcterms:modified>
</cp:coreProperties>
</file>