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6" r:id="rId12"/>
    <p:sldId id="264" r:id="rId13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4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74952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FD25682-0F8D-4FF0-B162-5692BFFC6A54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59163" y="860425"/>
            <a:ext cx="3100387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01872" y="3314928"/>
            <a:ext cx="8014970" cy="2712215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130907EA-2BFB-450F-8613-A7430B170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27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907EA-2BFB-450F-8613-A7430B170B8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68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2E2D08-87C9-4ACE-AA19-D63AFF493778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334121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b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848872" cy="2425824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</a:rPr>
              <a:t>Fiche</a:t>
            </a:r>
            <a:r>
              <a:rPr lang="cs-CZ" sz="4800" b="1" dirty="0">
                <a:solidFill>
                  <a:schemeClr val="tx1"/>
                </a:solidFill>
              </a:rPr>
              <a:t> 2 – Potravinářství</a:t>
            </a:r>
          </a:p>
          <a:p>
            <a:pPr algn="ctr"/>
            <a:r>
              <a:rPr lang="cs-CZ" sz="2400" b="1" dirty="0"/>
              <a:t>Článek 17, odstavec 1., písmeno b) Zpracování a uvádění na trh zemědělských produktů </a:t>
            </a:r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0"/>
            <a:ext cx="381642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999A921-EA43-4F0D-9174-C4C0B0342835}"/>
              </a:ext>
            </a:extLst>
          </p:cNvPr>
          <p:cNvSpPr txBox="1"/>
          <p:nvPr/>
        </p:nvSpPr>
        <p:spPr>
          <a:xfrm>
            <a:off x="539552" y="4725144"/>
            <a:ext cx="798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Seminář pro žadatele: 3. 3. 2021 v 14:00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kancelář MAS MOST Vysočiny, 1. patro Jupiter clubu, Náměstí 17, Velké Meziříčí</a:t>
            </a:r>
          </a:p>
        </p:txBody>
      </p:sp>
    </p:spTree>
    <p:extLst>
      <p:ext uri="{BB962C8B-B14F-4D97-AF65-F5344CB8AC3E}">
        <p14:creationId xmlns:p14="http://schemas.microsoft.com/office/powerpoint/2010/main" val="2445043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Projekt využívá stávajících budov</a:t>
            </a:r>
          </a:p>
          <a:p>
            <a:pPr marL="0" indent="0">
              <a:buNone/>
            </a:pPr>
            <a:r>
              <a:rPr lang="cs-CZ" b="1" dirty="0"/>
              <a:t>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Realizace projektu ve stávajících objektech (úpravy na objektu min. 20 % způsobilých výdajů)	10 bodů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Počet obyvatel obce,ve které je projekt realizován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dirty="0"/>
              <a:t>Obec - místo realizace projektu - má 1-499 trvale přihlášených obyvatel 				 20 bodů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91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Výše celkových způsobilých výdajů na projekt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 500.000 Kč 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500.001 Kč - 1.000.000 mil. Kč vč.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1.000.001 Kč - 2.000.000 mil. Kč vč.		  5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165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35 bodů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7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1764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/>
              <a:t>hmotné a nehmotné investice do zpracování zemědělských produktů a jejich uvádění na trh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do výstavby a rekonstrukce budov včetně nezbytných manipulačních ploch,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pořízení strojů, nástrojů a zařízení pro zpracování zemědělských produktů, finální úpravu, balení, značení výrobků (vč. technologií souvisejících s </a:t>
            </a:r>
            <a:r>
              <a:rPr lang="cs-CZ" sz="2300" dirty="0" err="1"/>
              <a:t>dohledatelností</a:t>
            </a:r>
            <a:r>
              <a:rPr lang="cs-CZ" sz="2300" dirty="0"/>
              <a:t> produktů)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související se skladováním zpracovávané suroviny, výrobků a druhotných surovin vznikajících při zpracování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vedoucí ke zvyšování a monitorovaní kvality produktů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související s uváděním zemědělských a potravinářských produktů na trh (včetně investic do marketingu)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do zařízení na čištění odpadních vod ve zpracovatelském provozu</a:t>
            </a:r>
            <a:r>
              <a:rPr lang="cs-CZ" dirty="0"/>
              <a:t>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7960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0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Oprávněný žadatel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141" y="1858181"/>
            <a:ext cx="8229600" cy="41917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Zemědělský podnikatel, mimo kategorii velkých podniků</a:t>
            </a:r>
            <a:endParaRPr lang="cs-CZ" sz="24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Výrobce potravin </a:t>
            </a:r>
            <a:r>
              <a:rPr lang="cs-CZ" sz="2400" dirty="0"/>
              <a:t>nebo </a:t>
            </a:r>
            <a:r>
              <a:rPr lang="cs-CZ" sz="2400" b="1" dirty="0"/>
              <a:t>surovin určených pro lidskou spotřebu</a:t>
            </a:r>
            <a:endParaRPr lang="cs-CZ" sz="24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Výrobce krmiv</a:t>
            </a:r>
            <a:r>
              <a:rPr lang="cs-CZ" sz="2400" dirty="0"/>
              <a:t>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Jiný subjekt aktivní ve zpracování, uvádění na trh a vývoji zemědělských produktů 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dokládá odpovídající ŽL/výpis z obchodního rejstříku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58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836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97776"/>
          </a:xfrm>
        </p:spPr>
        <p:txBody>
          <a:bodyPr>
            <a:noAutofit/>
          </a:bodyPr>
          <a:lstStyle/>
          <a:p>
            <a:r>
              <a:rPr lang="cs-CZ" sz="2200" dirty="0"/>
              <a:t>U zpracování zemědělských produktů, kdy </a:t>
            </a:r>
            <a:r>
              <a:rPr lang="cs-CZ" sz="2200" b="1" dirty="0"/>
              <a:t>výstupní produkt nespadá pod přílohu I Smlouvy o fungování EU</a:t>
            </a:r>
            <a:r>
              <a:rPr lang="cs-CZ" sz="2200" dirty="0"/>
              <a:t>, </a:t>
            </a:r>
            <a:r>
              <a:rPr lang="pl-PL" sz="2200" dirty="0"/>
              <a:t>a to i v kombinaci s produktem spadajícím pod přílohu I Smlouvy o fungování EU</a:t>
            </a:r>
            <a:endParaRPr lang="cs-CZ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35 % dotace pro střední podniky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45 % dotace pro mikro a malé podniky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200" dirty="0"/>
          </a:p>
          <a:p>
            <a:r>
              <a:rPr lang="cs-CZ" sz="2200" dirty="0"/>
              <a:t>U zpracování zemědělských produktů, kdy </a:t>
            </a:r>
            <a:r>
              <a:rPr lang="cs-CZ" sz="2200" b="1" dirty="0"/>
              <a:t>výstupní produkt spadá pod přílohu I Smlouvy o fungování EU</a:t>
            </a:r>
            <a:r>
              <a:rPr lang="cs-CZ" sz="2200" dirty="0"/>
              <a:t>, a uvádění zemědělských produktů na trh –  dotace 50 % výdajů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dotace 50 % výdajů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70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75293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700" b="1" dirty="0"/>
              <a:t>Pouze investiční výdaje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pořízení strojů, nástrojů a zařízení pro zpracování zemědělských produktů, finální úpravu, balení, značení výrobků (včetně technologií souvisejících s </a:t>
            </a:r>
            <a:r>
              <a:rPr lang="cs-CZ" sz="1700" dirty="0" err="1"/>
              <a:t>dohledatelností</a:t>
            </a:r>
            <a:r>
              <a:rPr lang="cs-CZ" sz="1700" dirty="0"/>
              <a:t> produktů)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výstavba, modernizace a rekonstrukce budov (včetně manipulačních ploch a bouracích prací nezbytně nutných pro realizaci projektu)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související se skladováním zpracovávané suroviny, výrobků a druhotných surovin vznikajících při zpracování s výjimkou odpadních vod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vedoucí ke zvyšování a monitorování kvality produktů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související s uváděním vlastních produktů na trh včetně marketingu (např. výstavba a rekonstrukce prodejen, pojízdné prodejny, stánky, prodej ze dvora, vybavení prodejen apod.) </a:t>
            </a:r>
          </a:p>
          <a:p>
            <a:r>
              <a:rPr lang="pt-BR" sz="1700" dirty="0"/>
              <a:t>pořízení užitkových vozů kategorie N1 a N2 </a:t>
            </a:r>
            <a:r>
              <a:rPr lang="cs-CZ" sz="1700" dirty="0"/>
              <a:t>b</a:t>
            </a:r>
            <a:r>
              <a:rPr lang="pl-PL" sz="1700" dirty="0"/>
              <a:t>ez podkategorie G pouze v kódu 012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do zařízení na čištění odpadních vod ve zpracovatelském provozu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nákup nemovitosti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50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010 	Zpracování zemědělských produktů (výstupní produkt 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011 	Zpracování zemědělských produktů (výstupní produkt nespadá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012 	Uvádění zemědělských produktů na trh (vlastní produkce)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041 	Nákup nemovitosti 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06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200" dirty="0"/>
              <a:t>Stavební výdaje – pouze na objektech ve vlastnictví, spoluvlastnictví s min. 50% podílem nebo věcným břemenem. V případě  umístění strojů, technologií nebo vybavení, je možná realizaci i v pronajatých prostorách.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200" dirty="0"/>
              <a:t>Nelze podpořit intervenční sklady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24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141293"/>
              </p:ext>
            </p:extLst>
          </p:nvPr>
        </p:nvGraphicFramePr>
        <p:xfrm>
          <a:off x="323528" y="1484784"/>
          <a:ext cx="8568952" cy="4278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výdaje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Maximální hodnota </a:t>
                      </a:r>
                    </a:p>
                  </a:txBody>
                  <a:tcPr marL="59639" marR="5963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2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ke zvyšování a monitorování kvality produktů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r>
                        <a:rPr lang="cs-CZ" sz="1400" baseline="0" dirty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provozní laboratoře a související hardware a software 1 000 000,-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r>
                        <a:rPr lang="cs-CZ" sz="1400" baseline="0" dirty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chladící jednotka 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r>
                        <a:rPr lang="cs-CZ" sz="1400" baseline="0" dirty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mrazící jednotka 700 000,-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4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související s uváděním vlastních produktů na trh včetně marketingu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 pojízdná prodejna    1 500 000,-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84059"/>
            <a:ext cx="4542711" cy="748927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749225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177" y="57585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20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568951" cy="4464496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úvazku	</a:t>
            </a:r>
            <a:r>
              <a:rPr lang="cs-CZ" sz="2400" dirty="0"/>
              <a:t>20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858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493</TotalTime>
  <Words>729</Words>
  <Application>Microsoft Office PowerPoint</Application>
  <PresentationFormat>Předvádění na obrazovce (4:3)</PresentationFormat>
  <Paragraphs>84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Wingdings</vt:lpstr>
      <vt:lpstr>Wingdings 2</vt:lpstr>
      <vt:lpstr>Tok</vt:lpstr>
      <vt:lpstr>PROGRAM ROZVOJE VENKOVA </vt:lpstr>
      <vt:lpstr>Oblasti podpory</vt:lpstr>
      <vt:lpstr>Oprávněný žadatel</vt:lpstr>
      <vt:lpstr>Výše dotace</vt:lpstr>
      <vt:lpstr>Způsobilé výdaje</vt:lpstr>
      <vt:lpstr>Způsobilé výdaje</vt:lpstr>
      <vt:lpstr>Další podmínky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VENKOVA</dc:title>
  <dc:creator>Renata</dc:creator>
  <cp:lastModifiedBy>Diana</cp:lastModifiedBy>
  <cp:revision>28</cp:revision>
  <cp:lastPrinted>2020-01-09T08:57:07Z</cp:lastPrinted>
  <dcterms:created xsi:type="dcterms:W3CDTF">2017-03-14T09:47:17Z</dcterms:created>
  <dcterms:modified xsi:type="dcterms:W3CDTF">2022-01-21T12:29:10Z</dcterms:modified>
</cp:coreProperties>
</file>