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handoutMasterIdLst>
    <p:handoutMasterId r:id="rId19"/>
  </p:handoutMasterIdLst>
  <p:sldIdLst>
    <p:sldId id="257" r:id="rId2"/>
    <p:sldId id="266" r:id="rId3"/>
    <p:sldId id="259" r:id="rId4"/>
    <p:sldId id="273" r:id="rId5"/>
    <p:sldId id="274" r:id="rId6"/>
    <p:sldId id="275" r:id="rId7"/>
    <p:sldId id="281" r:id="rId8"/>
    <p:sldId id="271" r:id="rId9"/>
    <p:sldId id="258" r:id="rId10"/>
    <p:sldId id="276" r:id="rId11"/>
    <p:sldId id="277" r:id="rId12"/>
    <p:sldId id="278" r:id="rId13"/>
    <p:sldId id="270" r:id="rId14"/>
    <p:sldId id="269" r:id="rId15"/>
    <p:sldId id="272" r:id="rId16"/>
    <p:sldId id="282" r:id="rId17"/>
  </p:sldIdLst>
  <p:sldSz cx="9144000" cy="6858000" type="screen4x3"/>
  <p:notesSz cx="6888163" cy="100187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na" initials="A" lastIdx="5" clrIdx="0">
    <p:extLst>
      <p:ext uri="{19B8F6BF-5375-455C-9EA6-DF929625EA0E}">
        <p15:presenceInfo xmlns:p15="http://schemas.microsoft.com/office/powerpoint/2012/main" userId="Ale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660"/>
  </p:normalViewPr>
  <p:slideViewPr>
    <p:cSldViewPr>
      <p:cViewPr varScale="1">
        <p:scale>
          <a:sx n="82" d="100"/>
          <a:sy n="82" d="100"/>
        </p:scale>
        <p:origin x="1171"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8C083295-E595-4A39-875B-168DC968C43E}" type="datetimeFigureOut">
              <a:rPr lang="cs-CZ" smtClean="0"/>
              <a:t>21.01.2022</a:t>
            </a:fld>
            <a:endParaRPr lang="cs-CZ"/>
          </a:p>
        </p:txBody>
      </p:sp>
      <p:sp>
        <p:nvSpPr>
          <p:cNvPr id="4" name="Zástupný symbol pro zápatí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74F02929-4F84-4844-A90A-B9E75790CB13}" type="slidenum">
              <a:rPr lang="cs-CZ" smtClean="0"/>
              <a:t>‹#›</a:t>
            </a:fld>
            <a:endParaRPr lang="cs-CZ"/>
          </a:p>
        </p:txBody>
      </p:sp>
    </p:spTree>
    <p:extLst>
      <p:ext uri="{BB962C8B-B14F-4D97-AF65-F5344CB8AC3E}">
        <p14:creationId xmlns:p14="http://schemas.microsoft.com/office/powerpoint/2010/main" val="1929815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060AE0E-EF5F-4700-BA4E-0229D8DE598C}" type="datetimeFigureOut">
              <a:rPr lang="cs-CZ" smtClean="0"/>
              <a:t>21.01.2022</a:t>
            </a:fld>
            <a:endParaRPr lang="cs-CZ"/>
          </a:p>
        </p:txBody>
      </p:sp>
      <p:sp>
        <p:nvSpPr>
          <p:cNvPr id="4" name="Zástupný symbol pro obrázek snímku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C6957E0E-248D-490A-9228-52C93714BD4F}" type="slidenum">
              <a:rPr lang="cs-CZ" smtClean="0"/>
              <a:t>‹#›</a:t>
            </a:fld>
            <a:endParaRPr lang="cs-CZ"/>
          </a:p>
        </p:txBody>
      </p:sp>
    </p:spTree>
    <p:extLst>
      <p:ext uri="{BB962C8B-B14F-4D97-AF65-F5344CB8AC3E}">
        <p14:creationId xmlns:p14="http://schemas.microsoft.com/office/powerpoint/2010/main" val="312225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957E0E-248D-490A-9228-52C93714BD4F}" type="slidenum">
              <a:rPr lang="cs-CZ" smtClean="0"/>
              <a:t>8</a:t>
            </a:fld>
            <a:endParaRPr lang="cs-CZ"/>
          </a:p>
        </p:txBody>
      </p:sp>
    </p:spTree>
    <p:extLst>
      <p:ext uri="{BB962C8B-B14F-4D97-AF65-F5344CB8AC3E}">
        <p14:creationId xmlns:p14="http://schemas.microsoft.com/office/powerpoint/2010/main" val="2590112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92882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58376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8203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3334421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7412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574811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2089069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88368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4147556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311534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cs-CZ"/>
              <a:t>Kliknutím lze upravit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52304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339868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244731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854961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27422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107DFCD-3EB7-45E3-9C3B-BA2D50C1C0E3}" type="datetimeFigureOut">
              <a:rPr lang="cs-CZ" smtClean="0"/>
              <a:pPr/>
              <a:t>21.01.2022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228759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07DFCD-3EB7-45E3-9C3B-BA2D50C1C0E3}" type="datetimeFigureOut">
              <a:rPr lang="cs-CZ" smtClean="0"/>
              <a:pPr/>
              <a:t>21.01.2022</a:t>
            </a:fld>
            <a:endParaRPr lang="cs-CZ"/>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5F1369E-3A4B-4F71-AEF6-B1BB47998E4D}" type="slidenum">
              <a:rPr lang="cs-CZ" smtClean="0"/>
              <a:pPr/>
              <a:t>‹#›</a:t>
            </a:fld>
            <a:endParaRPr lang="cs-CZ"/>
          </a:p>
        </p:txBody>
      </p:sp>
    </p:spTree>
    <p:extLst>
      <p:ext uri="{BB962C8B-B14F-4D97-AF65-F5344CB8AC3E}">
        <p14:creationId xmlns:p14="http://schemas.microsoft.com/office/powerpoint/2010/main" val="24765514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masmost.cz/vyzvy/otevrene/prv/312-7-vyzva-prv"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hyperlink" Target="https://www.masmost.cz/vyzvy/otevrene/prv/312-7-vyzva-pr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1520" y="2996952"/>
            <a:ext cx="8424936" cy="2376264"/>
          </a:xfrm>
        </p:spPr>
        <p:txBody>
          <a:bodyPr>
            <a:noAutofit/>
          </a:bodyPr>
          <a:lstStyle/>
          <a:p>
            <a:pPr algn="ctr"/>
            <a:r>
              <a:rPr lang="cs-CZ" sz="2400" b="1" dirty="0">
                <a:solidFill>
                  <a:schemeClr val="tx1"/>
                </a:solidFill>
                <a:latin typeface="Arial" panose="020B0604020202020204" pitchFamily="34" charset="0"/>
                <a:cs typeface="Arial" panose="020B0604020202020204" pitchFamily="34" charset="0"/>
              </a:rPr>
              <a:t>Fiche  7 - Mateřské a základní školy</a:t>
            </a:r>
            <a:br>
              <a:rPr lang="cs-CZ" sz="2400" b="1" dirty="0">
                <a:solidFill>
                  <a:schemeClr val="tx1"/>
                </a:solidFill>
                <a:latin typeface="Arial" panose="020B0604020202020204" pitchFamily="34" charset="0"/>
                <a:cs typeface="Arial" panose="020B0604020202020204" pitchFamily="34" charset="0"/>
              </a:rPr>
            </a:br>
            <a:br>
              <a:rPr lang="cs-CZ" sz="2400" b="1" dirty="0">
                <a:solidFill>
                  <a:schemeClr val="tx1"/>
                </a:solidFill>
                <a:latin typeface="Arial" panose="020B0604020202020204" pitchFamily="34" charset="0"/>
                <a:cs typeface="Arial" panose="020B0604020202020204" pitchFamily="34" charset="0"/>
              </a:rPr>
            </a:br>
            <a:r>
              <a:rPr lang="cs-CZ" sz="2400" b="1" dirty="0">
                <a:solidFill>
                  <a:schemeClr val="tx1"/>
                </a:solidFill>
                <a:effectLst/>
                <a:latin typeface="Arial" panose="020B0604020202020204" pitchFamily="34" charset="0"/>
                <a:cs typeface="Arial" panose="020B0604020202020204" pitchFamily="34" charset="0"/>
              </a:rPr>
              <a:t>Článek 20 </a:t>
            </a:r>
            <a:r>
              <a:rPr lang="cs-CZ" sz="2400" dirty="0">
                <a:solidFill>
                  <a:schemeClr val="tx1"/>
                </a:solidFill>
                <a:effectLst/>
                <a:latin typeface="Arial" panose="020B0604020202020204" pitchFamily="34" charset="0"/>
                <a:cs typeface="Arial" panose="020B0604020202020204" pitchFamily="34" charset="0"/>
              </a:rPr>
              <a:t>- </a:t>
            </a:r>
            <a:r>
              <a:rPr lang="cs-CZ" sz="2400" b="1" i="0" u="none" strike="noStrike" baseline="0" dirty="0">
                <a:solidFill>
                  <a:schemeClr val="tx1"/>
                </a:solidFill>
                <a:latin typeface="Arial" panose="020B0604020202020204" pitchFamily="34" charset="0"/>
                <a:cs typeface="Arial" panose="020B0604020202020204" pitchFamily="34" charset="0"/>
              </a:rPr>
              <a:t>Základní služby a obnova vesnic </a:t>
            </a:r>
            <a:br>
              <a:rPr lang="cs-CZ" sz="2400" b="1" i="0" u="none" strike="noStrike" baseline="0" dirty="0">
                <a:solidFill>
                  <a:schemeClr val="tx1"/>
                </a:solidFill>
                <a:latin typeface="Arial" panose="020B0604020202020204" pitchFamily="34" charset="0"/>
                <a:cs typeface="Arial" panose="020B0604020202020204" pitchFamily="34" charset="0"/>
              </a:rPr>
            </a:br>
            <a:r>
              <a:rPr lang="cs-CZ" sz="2400" b="1" i="0" u="none" strike="noStrike" baseline="0" dirty="0">
                <a:solidFill>
                  <a:schemeClr val="tx1"/>
                </a:solidFill>
                <a:latin typeface="Arial" panose="020B0604020202020204" pitchFamily="34" charset="0"/>
                <a:cs typeface="Arial" panose="020B0604020202020204" pitchFamily="34" charset="0"/>
              </a:rPr>
              <a:t>ve venkovských oblastech </a:t>
            </a:r>
            <a:br>
              <a:rPr lang="cs-CZ" sz="2400" b="1" i="0" u="none" strike="noStrike" baseline="0" dirty="0">
                <a:solidFill>
                  <a:schemeClr val="tx1"/>
                </a:solidFill>
                <a:latin typeface="Arial" panose="020B0604020202020204" pitchFamily="34" charset="0"/>
                <a:cs typeface="Arial" panose="020B0604020202020204" pitchFamily="34" charset="0"/>
              </a:rPr>
            </a:br>
            <a:r>
              <a:rPr lang="cs-CZ" sz="2400" b="1" i="0" u="none" strike="noStrike" baseline="0" dirty="0">
                <a:solidFill>
                  <a:schemeClr val="tx1"/>
                </a:solidFill>
                <a:latin typeface="Arial" panose="020B0604020202020204" pitchFamily="34" charset="0"/>
                <a:cs typeface="Arial" panose="020B0604020202020204" pitchFamily="34" charset="0"/>
              </a:rPr>
              <a:t>b) Mateřské a základní školy </a:t>
            </a:r>
            <a:endParaRPr lang="cs-CZ" sz="2400" dirty="0">
              <a:solidFill>
                <a:schemeClr val="tx1"/>
              </a:solidFill>
              <a:effectLst/>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a:xfrm>
            <a:off x="467544" y="1412776"/>
            <a:ext cx="8352928" cy="1673199"/>
          </a:xfrm>
        </p:spPr>
        <p:txBody>
          <a:bodyPr>
            <a:noAutofit/>
          </a:bodyPr>
          <a:lstStyle/>
          <a:p>
            <a:pPr algn="ctr"/>
            <a:r>
              <a:rPr lang="cs-CZ" sz="5400" b="1" dirty="0">
                <a:solidFill>
                  <a:schemeClr val="tx1"/>
                </a:solidFill>
                <a:latin typeface="Arial" panose="020B0604020202020204" pitchFamily="34" charset="0"/>
                <a:cs typeface="Arial" panose="020B0604020202020204" pitchFamily="34" charset="0"/>
              </a:rPr>
              <a:t>PROGRAM ROZVOJE VENKOVA</a:t>
            </a:r>
          </a:p>
        </p:txBody>
      </p:sp>
      <p:pic>
        <p:nvPicPr>
          <p:cNvPr id="4" name="Obrázek 3">
            <a:extLst>
              <a:ext uri="{FF2B5EF4-FFF2-40B4-BE49-F238E27FC236}">
                <a16:creationId xmlns:a16="http://schemas.microsoft.com/office/drawing/2014/main" id="{20F2E94B-889E-474E-A933-89A51FA51E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7" y="5998692"/>
            <a:ext cx="4542711" cy="748927"/>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50A19858-419C-4B09-AD75-571FDF176D8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6199" y="5949686"/>
            <a:ext cx="2088232" cy="75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9D514850-69FD-4E20-B80D-D20B8360992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42382" y="6016462"/>
            <a:ext cx="864095" cy="736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6A7C7C73-B215-4F36-AFB5-B3321B773C11}"/>
              </a:ext>
            </a:extLst>
          </p:cNvPr>
          <p:cNvPicPr>
            <a:picLocks noChangeAspect="1" noChangeArrowheads="1"/>
          </p:cNvPicPr>
          <p:nvPr/>
        </p:nvPicPr>
        <p:blipFill>
          <a:blip r:embed="rId5" cstate="print"/>
          <a:srcRect/>
          <a:stretch>
            <a:fillRect/>
          </a:stretch>
        </p:blipFill>
        <p:spPr bwMode="auto">
          <a:xfrm>
            <a:off x="7661329" y="104787"/>
            <a:ext cx="1159143" cy="1362209"/>
          </a:xfrm>
          <a:prstGeom prst="rect">
            <a:avLst/>
          </a:prstGeom>
          <a:noFill/>
          <a:ln w="9525">
            <a:noFill/>
            <a:miter lim="800000"/>
            <a:headEnd/>
            <a:tailEnd/>
          </a:ln>
          <a:effectLst/>
        </p:spPr>
      </p:pic>
      <p:sp>
        <p:nvSpPr>
          <p:cNvPr id="8" name="TextovéPole 7">
            <a:extLst>
              <a:ext uri="{FF2B5EF4-FFF2-40B4-BE49-F238E27FC236}">
                <a16:creationId xmlns:a16="http://schemas.microsoft.com/office/drawing/2014/main" id="{3C137AAB-E436-4B35-8A04-C19E51DC4954}"/>
              </a:ext>
            </a:extLst>
          </p:cNvPr>
          <p:cNvSpPr txBox="1"/>
          <p:nvPr/>
        </p:nvSpPr>
        <p:spPr>
          <a:xfrm>
            <a:off x="452331" y="5373216"/>
            <a:ext cx="8239337" cy="861774"/>
          </a:xfrm>
          <a:prstGeom prst="rect">
            <a:avLst/>
          </a:prstGeom>
          <a:noFill/>
        </p:spPr>
        <p:txBody>
          <a:bodyPr wrap="square" rtlCol="0">
            <a:spAutoFit/>
          </a:bodyPr>
          <a:lstStyle/>
          <a:p>
            <a:r>
              <a:rPr lang="cs-CZ" sz="1600" dirty="0">
                <a:latin typeface="Arial" panose="020B0604020202020204" pitchFamily="34" charset="0"/>
                <a:cs typeface="Arial" panose="020B0604020202020204" pitchFamily="34" charset="0"/>
              </a:rPr>
              <a:t>Seminář pro žadatele: 3. 3. 2021 v 14:00</a:t>
            </a:r>
            <a:br>
              <a:rPr lang="cs-CZ" sz="1600" dirty="0">
                <a:latin typeface="Arial" panose="020B0604020202020204" pitchFamily="34" charset="0"/>
                <a:cs typeface="Arial" panose="020B0604020202020204" pitchFamily="34" charset="0"/>
              </a:rPr>
            </a:br>
            <a:r>
              <a:rPr lang="cs-CZ" sz="1600" dirty="0">
                <a:latin typeface="Arial" panose="020B0604020202020204" pitchFamily="34" charset="0"/>
                <a:cs typeface="Arial" panose="020B0604020202020204" pitchFamily="34" charset="0"/>
              </a:rPr>
              <a:t>kancelář MAS MOST Vysočiny, 1. patro Jupiter clubu, Náměstí 17, Velké Meziříčí</a:t>
            </a:r>
          </a:p>
          <a:p>
            <a:endParaRPr lang="cs-CZ" dirty="0"/>
          </a:p>
        </p:txBody>
      </p:sp>
    </p:spTree>
    <p:extLst>
      <p:ext uri="{BB962C8B-B14F-4D97-AF65-F5344CB8AC3E}">
        <p14:creationId xmlns:p14="http://schemas.microsoft.com/office/powerpoint/2010/main" val="2549590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620688"/>
            <a:ext cx="6417760" cy="731168"/>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sz="2400" u="sng" dirty="0">
                <a:solidFill>
                  <a:schemeClr val="tx1"/>
                </a:solidFill>
                <a:latin typeface="Arial" panose="020B0604020202020204" pitchFamily="34" charset="0"/>
                <a:cs typeface="Arial" panose="020B0604020202020204" pitchFamily="34" charset="0"/>
              </a:rPr>
              <a:t>Realizace projektu v MŠ</a:t>
            </a:r>
          </a:p>
          <a:p>
            <a:pPr marL="0" indent="0">
              <a:buNone/>
            </a:pPr>
            <a:r>
              <a:rPr lang="cs-CZ" sz="2400" dirty="0">
                <a:solidFill>
                  <a:schemeClr val="tx1"/>
                </a:solidFill>
                <a:latin typeface="Arial" panose="020B0604020202020204" pitchFamily="34" charset="0"/>
                <a:cs typeface="Arial" panose="020B0604020202020204" pitchFamily="34" charset="0"/>
              </a:rPr>
              <a:t>Hodnocení se provádí na základě údajů uvedených v Žádosti o dotaci - Popis projektu a místo realizace.</a:t>
            </a:r>
          </a:p>
          <a:p>
            <a:pPr marL="0" indent="0">
              <a:buNone/>
            </a:pPr>
            <a:r>
              <a:rPr lang="cs-CZ" sz="2400" dirty="0">
                <a:solidFill>
                  <a:schemeClr val="tx1"/>
                </a:solidFill>
                <a:latin typeface="Arial" panose="020B0604020202020204" pitchFamily="34" charset="0"/>
                <a:cs typeface="Arial" panose="020B0604020202020204" pitchFamily="34" charset="0"/>
              </a:rPr>
              <a:t>Kontrola plnění kritéria se provádí ze Žádosti o platbu a při kontrole na místě po podání Žádosti o platbu na MAS.</a:t>
            </a:r>
          </a:p>
          <a:p>
            <a:r>
              <a:rPr lang="pl-PL" sz="2400" dirty="0">
                <a:solidFill>
                  <a:schemeClr val="tx1"/>
                </a:solidFill>
                <a:latin typeface="Arial" panose="020B0604020202020204" pitchFamily="34" charset="0"/>
                <a:cs typeface="Arial" panose="020B0604020202020204" pitchFamily="34" charset="0"/>
              </a:rPr>
              <a:t>Místem realizace projektu je mateřská škola – 25 b.</a:t>
            </a:r>
          </a:p>
          <a:p>
            <a:r>
              <a:rPr lang="pl-PL" sz="2400" dirty="0">
                <a:solidFill>
                  <a:schemeClr val="tx1"/>
                </a:solidFill>
                <a:latin typeface="Arial" panose="020B0604020202020204" pitchFamily="34" charset="0"/>
                <a:cs typeface="Arial" panose="020B0604020202020204" pitchFamily="34" charset="0"/>
              </a:rPr>
              <a:t>Místem realizace projektu je MŠ a zároveň ZŠ – 15 b.</a:t>
            </a:r>
          </a:p>
          <a:p>
            <a:r>
              <a:rPr lang="pl-PL" sz="2400" dirty="0">
                <a:solidFill>
                  <a:schemeClr val="tx1"/>
                </a:solidFill>
                <a:latin typeface="Arial" panose="020B0604020202020204" pitchFamily="34" charset="0"/>
                <a:cs typeface="Arial" panose="020B0604020202020204" pitchFamily="34" charset="0"/>
              </a:rPr>
              <a:t>Místem realizace projektu je základní škola – 0 b.</a:t>
            </a:r>
          </a:p>
          <a:p>
            <a:pPr marL="0" indent="0">
              <a:buNone/>
            </a:pPr>
            <a:endParaRPr lang="cs-CZ" sz="2400" dirty="0">
              <a:solidFill>
                <a:schemeClr val="tx1"/>
              </a:solidFill>
              <a:latin typeface="Arial" panose="020B0604020202020204" pitchFamily="34" charset="0"/>
              <a:cs typeface="Arial" panose="020B0604020202020204" pitchFamily="34" charset="0"/>
            </a:endParaRPr>
          </a:p>
        </p:txBody>
      </p:sp>
      <p:pic>
        <p:nvPicPr>
          <p:cNvPr id="4" name="Obrázek 3">
            <a:extLst>
              <a:ext uri="{FF2B5EF4-FFF2-40B4-BE49-F238E27FC236}">
                <a16:creationId xmlns:a16="http://schemas.microsoft.com/office/drawing/2014/main" id="{AC179DBE-EF45-4ECB-B461-73F9F103D1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6F92BE5C-F816-45FD-8327-C1BCD9B371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A1590DE9-9EF0-4D7E-A1C3-494024FB93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439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7" y="548680"/>
            <a:ext cx="5472608" cy="720080"/>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sz="2400" u="sng" dirty="0">
                <a:solidFill>
                  <a:schemeClr val="tx1"/>
                </a:solidFill>
                <a:latin typeface="Arial" panose="020B0604020202020204" pitchFamily="34" charset="0"/>
                <a:cs typeface="Arial" panose="020B0604020202020204" pitchFamily="34" charset="0"/>
              </a:rPr>
              <a:t>Výše celkových způsobilých výdajů na projekt, ze kterých je stanovena dotace.</a:t>
            </a:r>
          </a:p>
          <a:p>
            <a:pPr marL="0" indent="0">
              <a:buNone/>
            </a:pPr>
            <a:r>
              <a:rPr lang="cs-CZ" dirty="0">
                <a:solidFill>
                  <a:schemeClr val="tx1"/>
                </a:solidFill>
                <a:latin typeface="Arial" panose="020B0604020202020204" pitchFamily="34" charset="0"/>
                <a:cs typeface="Arial" panose="020B0604020202020204" pitchFamily="34" charset="0"/>
              </a:rPr>
              <a:t>Hodnocení se provádí na základě údajů, které žadatel uvede do Žádosti o dotaci (kolonka - Výdaje ze kterých je stanovena dotace). Kontrola se provádí ze Žádosti o dotaci a ze Žádosti o platbu (případně Hlášení o změnách)</a:t>
            </a:r>
          </a:p>
          <a:p>
            <a:pPr marL="0" indent="0">
              <a:buNone/>
            </a:pPr>
            <a:endParaRPr lang="cs-CZ" dirty="0">
              <a:solidFill>
                <a:schemeClr val="tx1"/>
              </a:solidFill>
              <a:latin typeface="Arial" panose="020B0604020202020204" pitchFamily="34" charset="0"/>
              <a:cs typeface="Arial" panose="020B0604020202020204" pitchFamily="34" charset="0"/>
            </a:endParaRPr>
          </a:p>
          <a:p>
            <a:r>
              <a:rPr lang="cs-CZ" dirty="0">
                <a:solidFill>
                  <a:schemeClr val="tx1"/>
                </a:solidFill>
                <a:latin typeface="Arial" panose="020B0604020202020204" pitchFamily="34" charset="0"/>
                <a:cs typeface="Arial" panose="020B0604020202020204" pitchFamily="34" charset="0"/>
              </a:rPr>
              <a:t>do 800.000,- Kč včetně – 15 b.</a:t>
            </a:r>
          </a:p>
          <a:p>
            <a:r>
              <a:rPr lang="cs-CZ" dirty="0">
                <a:solidFill>
                  <a:schemeClr val="tx1"/>
                </a:solidFill>
                <a:latin typeface="Arial" panose="020B0604020202020204" pitchFamily="34" charset="0"/>
                <a:cs typeface="Arial" panose="020B0604020202020204" pitchFamily="34" charset="0"/>
              </a:rPr>
              <a:t>800.001,- Kč - 1.800.000,- Kč včetně – 10 b.</a:t>
            </a:r>
          </a:p>
          <a:p>
            <a:r>
              <a:rPr lang="cs-CZ" dirty="0">
                <a:solidFill>
                  <a:schemeClr val="tx1"/>
                </a:solidFill>
                <a:latin typeface="Arial" panose="020B0604020202020204" pitchFamily="34" charset="0"/>
                <a:cs typeface="Arial" panose="020B0604020202020204" pitchFamily="34" charset="0"/>
              </a:rPr>
              <a:t>1.800.001,- Kč - 2. 800.000,- Kč včetně – 5 b.</a:t>
            </a:r>
          </a:p>
          <a:p>
            <a:r>
              <a:rPr lang="cs-CZ" dirty="0">
                <a:solidFill>
                  <a:schemeClr val="tx1"/>
                </a:solidFill>
                <a:latin typeface="Arial" panose="020B0604020202020204" pitchFamily="34" charset="0"/>
                <a:cs typeface="Arial" panose="020B0604020202020204" pitchFamily="34" charset="0"/>
              </a:rPr>
              <a:t>2.800.001,- Kč  - 5.000.000,- Kč včetně – 0 b.</a:t>
            </a:r>
          </a:p>
          <a:p>
            <a:pPr marL="0" indent="0">
              <a:buNone/>
            </a:pPr>
            <a:endParaRPr lang="cs-CZ" dirty="0">
              <a:solidFill>
                <a:schemeClr val="tx1"/>
              </a:solidFill>
            </a:endParaRPr>
          </a:p>
        </p:txBody>
      </p:sp>
      <p:pic>
        <p:nvPicPr>
          <p:cNvPr id="4" name="Obrázek 3">
            <a:extLst>
              <a:ext uri="{FF2B5EF4-FFF2-40B4-BE49-F238E27FC236}">
                <a16:creationId xmlns:a16="http://schemas.microsoft.com/office/drawing/2014/main" id="{AC179DBE-EF45-4ECB-B461-73F9F103D1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6F92BE5C-F816-45FD-8327-C1BCD9B371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A1590DE9-9EF0-4D7E-A1C3-494024FB93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936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806" y="668680"/>
            <a:ext cx="6201736" cy="869045"/>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dirty="0">
                <a:solidFill>
                  <a:schemeClr val="tx1"/>
                </a:solidFill>
                <a:latin typeface="Arial" panose="020B0604020202020204" pitchFamily="34" charset="0"/>
                <a:cs typeface="Arial" panose="020B0604020202020204" pitchFamily="34" charset="0"/>
              </a:rPr>
              <a:t>Realizace projektů v menších obcích</a:t>
            </a:r>
          </a:p>
          <a:p>
            <a:pPr marL="0" indent="0">
              <a:buNone/>
            </a:pPr>
            <a:r>
              <a:rPr lang="cs-CZ" dirty="0">
                <a:solidFill>
                  <a:schemeClr val="tx1"/>
                </a:solidFill>
                <a:latin typeface="Arial" panose="020B0604020202020204" pitchFamily="34" charset="0"/>
                <a:cs typeface="Arial" panose="020B0604020202020204" pitchFamily="34" charset="0"/>
              </a:rPr>
              <a:t>Počet trvale přihlášených obyvatel obce, ve které je projekt realizován. Pokud bude projekt realizován na území 2 nebo více obcí, body budou uděleny pouze v případě, že počet trvale přihlášených obyvatel žádné obce nepřesáhne hranici 999 (hodnocení bude provedeno na základě údajů, které žadatel uvedl do Žádosti o dotaci a dle aktuálního dokumentu ČSÚ o počtu obyvatel v obcích, který je přílohou výzvy MAS).</a:t>
            </a:r>
          </a:p>
          <a:p>
            <a:r>
              <a:rPr lang="pl-PL" dirty="0">
                <a:solidFill>
                  <a:schemeClr val="tx1"/>
                </a:solidFill>
                <a:latin typeface="Arial" panose="020B0604020202020204" pitchFamily="34" charset="0"/>
                <a:cs typeface="Arial" panose="020B0604020202020204" pitchFamily="34" charset="0"/>
              </a:rPr>
              <a:t>Obec má 1-999 trvale přihlášených obyvatel – 25 b.</a:t>
            </a:r>
          </a:p>
          <a:p>
            <a:r>
              <a:rPr lang="cs-CZ" dirty="0">
                <a:solidFill>
                  <a:schemeClr val="tx1"/>
                </a:solidFill>
                <a:latin typeface="Arial" panose="020B0604020202020204" pitchFamily="34" charset="0"/>
                <a:cs typeface="Arial" panose="020B0604020202020204" pitchFamily="34" charset="0"/>
              </a:rPr>
              <a:t>Obec má 1000 nebo více trvale přihlášených obyvatel – 0 b. </a:t>
            </a:r>
          </a:p>
          <a:p>
            <a:r>
              <a:rPr lang="cs-CZ" dirty="0">
                <a:solidFill>
                  <a:schemeClr val="tx1"/>
                </a:solidFill>
                <a:latin typeface="Arial" panose="020B0604020202020204" pitchFamily="34" charset="0"/>
                <a:cs typeface="Arial" panose="020B0604020202020204" pitchFamily="34" charset="0"/>
              </a:rPr>
              <a:t>Odkaz na dokument: </a:t>
            </a:r>
            <a:r>
              <a:rPr lang="cs-CZ" dirty="0">
                <a:latin typeface="Arial" panose="020B0604020202020204" pitchFamily="34" charset="0"/>
                <a:cs typeface="Arial" panose="020B0604020202020204" pitchFamily="34" charset="0"/>
                <a:hlinkClick r:id="rId2"/>
              </a:rPr>
              <a:t>7. výzva PRV - MAS MOST </a:t>
            </a:r>
            <a:r>
              <a:rPr lang="cs-CZ" dirty="0" err="1">
                <a:latin typeface="Arial" panose="020B0604020202020204" pitchFamily="34" charset="0"/>
                <a:cs typeface="Arial" panose="020B0604020202020204" pitchFamily="34" charset="0"/>
                <a:hlinkClick r:id="rId2"/>
              </a:rPr>
              <a:t>Vysočiny,o.p.s</a:t>
            </a:r>
            <a:r>
              <a:rPr lang="cs-CZ" dirty="0">
                <a:latin typeface="Arial" panose="020B0604020202020204" pitchFamily="34" charset="0"/>
                <a:cs typeface="Arial" panose="020B0604020202020204" pitchFamily="34" charset="0"/>
                <a:hlinkClick r:id="rId2"/>
              </a:rPr>
              <a:t>.</a:t>
            </a:r>
            <a:endParaRPr lang="cs-CZ" dirty="0">
              <a:solidFill>
                <a:srgbClr val="FF0000"/>
              </a:solidFill>
              <a:latin typeface="Arial" panose="020B0604020202020204" pitchFamily="34" charset="0"/>
              <a:cs typeface="Arial" panose="020B0604020202020204" pitchFamily="34" charset="0"/>
            </a:endParaRPr>
          </a:p>
        </p:txBody>
      </p:sp>
      <p:pic>
        <p:nvPicPr>
          <p:cNvPr id="4" name="Obrázek 3">
            <a:extLst>
              <a:ext uri="{FF2B5EF4-FFF2-40B4-BE49-F238E27FC236}">
                <a16:creationId xmlns:a16="http://schemas.microsoft.com/office/drawing/2014/main" id="{AC179DBE-EF45-4ECB-B461-73F9F103D1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6F92BE5C-F816-45FD-8327-C1BCD9B371C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A1590DE9-9EF0-4D7E-A1C3-494024FB939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8817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9F27A7-3BD8-4208-A96D-8C118EABA9A3}"/>
              </a:ext>
            </a:extLst>
          </p:cNvPr>
          <p:cNvSpPr>
            <a:spLocks noGrp="1"/>
          </p:cNvSpPr>
          <p:nvPr>
            <p:ph type="title"/>
          </p:nvPr>
        </p:nvSpPr>
        <p:spPr>
          <a:xfrm>
            <a:off x="457200" y="704088"/>
            <a:ext cx="8229600" cy="564672"/>
          </a:xfrm>
        </p:spPr>
        <p:txBody>
          <a:bodyPr>
            <a:normAutofit/>
          </a:bodyPr>
          <a:lstStyle/>
          <a:p>
            <a:r>
              <a:rPr lang="cs-CZ" sz="2800" b="1" dirty="0">
                <a:latin typeface="Calibri" panose="020F0502020204030204" pitchFamily="34" charset="0"/>
                <a:cs typeface="Calibri" panose="020F0502020204030204" pitchFamily="34" charset="0"/>
              </a:rPr>
              <a:t>Přílohy k žádosti o dotaci na MAS - shrnutí</a:t>
            </a:r>
          </a:p>
        </p:txBody>
      </p:sp>
      <p:sp>
        <p:nvSpPr>
          <p:cNvPr id="3" name="Zástupný obsah 2">
            <a:extLst>
              <a:ext uri="{FF2B5EF4-FFF2-40B4-BE49-F238E27FC236}">
                <a16:creationId xmlns:a16="http://schemas.microsoft.com/office/drawing/2014/main" id="{9DF109F6-22FD-4F7D-814A-19C29F3C7A78}"/>
              </a:ext>
            </a:extLst>
          </p:cNvPr>
          <p:cNvSpPr>
            <a:spLocks noGrp="1"/>
          </p:cNvSpPr>
          <p:nvPr>
            <p:ph idx="1"/>
          </p:nvPr>
        </p:nvSpPr>
        <p:spPr>
          <a:xfrm>
            <a:off x="457200" y="1556792"/>
            <a:ext cx="8229600" cy="5400600"/>
          </a:xfrm>
        </p:spPr>
        <p:txBody>
          <a:bodyPr>
            <a:normAutofit/>
          </a:bodyPr>
          <a:lstStyle/>
          <a:p>
            <a:pPr marL="0" algn="l" rtl="0" eaLnBrk="1" fontAlgn="t" latinLnBrk="0" hangingPunct="1">
              <a:spcBef>
                <a:spcPts val="0"/>
              </a:spcBef>
              <a:spcAft>
                <a:spcPts val="0"/>
              </a:spcAft>
            </a:pPr>
            <a:r>
              <a:rPr lang="cs-CZ" sz="1800" i="0" u="none" strike="noStrike" kern="1200" dirty="0">
                <a:effectLst/>
                <a:latin typeface="Arial" panose="020B0604020202020204" pitchFamily="34" charset="0"/>
                <a:cs typeface="Arial" panose="020B0604020202020204" pitchFamily="34" charset="0"/>
              </a:rPr>
              <a:t>Odpovídající </a:t>
            </a:r>
            <a:r>
              <a:rPr lang="cs-CZ" sz="1800" i="0" u="sng" strike="noStrike" kern="1200" dirty="0">
                <a:effectLst/>
                <a:latin typeface="Arial" panose="020B0604020202020204" pitchFamily="34" charset="0"/>
                <a:cs typeface="Arial" panose="020B0604020202020204" pitchFamily="34" charset="0"/>
              </a:rPr>
              <a:t>správní akt stavebního úřadu </a:t>
            </a:r>
            <a:r>
              <a:rPr lang="cs-CZ" sz="1800" i="0" u="none" strike="noStrike" kern="1200" dirty="0">
                <a:effectLst/>
                <a:latin typeface="Arial" panose="020B0604020202020204" pitchFamily="34" charset="0"/>
                <a:cs typeface="Arial" panose="020B0604020202020204" pitchFamily="34" charset="0"/>
              </a:rPr>
              <a:t>(platný ke dni podání ŽOD na MAS, ke dni registrace </a:t>
            </a:r>
            <a:r>
              <a:rPr lang="cs-CZ" sz="1800" i="0" u="none" strike="noStrike" kern="1200" dirty="0">
                <a:solidFill>
                  <a:srgbClr val="FFFFFF"/>
                </a:solidFill>
                <a:effectLst/>
                <a:latin typeface="Arial" panose="020B0604020202020204" pitchFamily="34" charset="0"/>
                <a:cs typeface="Arial" panose="020B0604020202020204" pitchFamily="34" charset="0"/>
              </a:rPr>
              <a:t>na </a:t>
            </a:r>
            <a:r>
              <a:rPr lang="cs-CZ" sz="1800" b="1" i="0" u="none" strike="noStrike" kern="1200" dirty="0">
                <a:solidFill>
                  <a:srgbClr val="FFFFFF"/>
                </a:solidFill>
                <a:effectLst/>
                <a:latin typeface="Arial" panose="020B0604020202020204" pitchFamily="34" charset="0"/>
                <a:cs typeface="Arial" panose="020B0604020202020204" pitchFamily="34" charset="0"/>
              </a:rPr>
              <a:t>SZIF pravomocný)</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t" latinLnBrk="0" hangingPunct="1">
              <a:spcBef>
                <a:spcPts val="0"/>
              </a:spcBef>
              <a:spcAft>
                <a:spcPts val="0"/>
              </a:spcAft>
            </a:pPr>
            <a:r>
              <a:rPr lang="cs-CZ" sz="1800" dirty="0">
                <a:solidFill>
                  <a:srgbClr val="000000"/>
                </a:solidFill>
                <a:latin typeface="Arial" panose="020B0604020202020204" pitchFamily="34" charset="0"/>
                <a:cs typeface="Arial" panose="020B0604020202020204" pitchFamily="34" charset="0"/>
              </a:rPr>
              <a:t> </a:t>
            </a:r>
            <a:r>
              <a:rPr lang="cs-CZ" sz="1800" b="0" i="0" u="sng" strike="noStrike" kern="1200" dirty="0">
                <a:solidFill>
                  <a:srgbClr val="000000"/>
                </a:solidFill>
                <a:effectLst/>
                <a:latin typeface="Arial" panose="020B0604020202020204" pitchFamily="34" charset="0"/>
                <a:cs typeface="Arial" panose="020B0604020202020204" pitchFamily="34" charset="0"/>
              </a:rPr>
              <a:t>Projektová dokumentace </a:t>
            </a:r>
            <a:r>
              <a:rPr lang="cs-CZ" sz="1800" b="0" i="0" u="none" strike="noStrike" kern="1200" dirty="0">
                <a:solidFill>
                  <a:srgbClr val="000000"/>
                </a:solidFill>
                <a:effectLst/>
                <a:latin typeface="Arial" panose="020B0604020202020204" pitchFamily="34" charset="0"/>
                <a:cs typeface="Arial" panose="020B0604020202020204" pitchFamily="34" charset="0"/>
              </a:rPr>
              <a:t>ověřená SÚ (pokud projekt podléhá řízení SÚ)</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t" latinLnBrk="0" hangingPunct="1">
              <a:spcBef>
                <a:spcPts val="0"/>
              </a:spcBef>
              <a:spcAft>
                <a:spcPts val="0"/>
              </a:spcAft>
            </a:pPr>
            <a:r>
              <a:rPr lang="cs-CZ" sz="1800" dirty="0">
                <a:solidFill>
                  <a:srgbClr val="000000"/>
                </a:solidFill>
                <a:latin typeface="Arial" panose="020B0604020202020204" pitchFamily="34" charset="0"/>
                <a:cs typeface="Arial" panose="020B0604020202020204" pitchFamily="34" charset="0"/>
              </a:rPr>
              <a:t> </a:t>
            </a:r>
            <a:r>
              <a:rPr lang="cs-CZ" sz="1800" b="0" i="0" u="sng" strike="noStrike" kern="1200" dirty="0">
                <a:solidFill>
                  <a:srgbClr val="000000"/>
                </a:solidFill>
                <a:effectLst/>
                <a:latin typeface="Arial" panose="020B0604020202020204" pitchFamily="34" charset="0"/>
                <a:cs typeface="Arial" panose="020B0604020202020204" pitchFamily="34" charset="0"/>
              </a:rPr>
              <a:t>Půdorys stavby/technologie </a:t>
            </a:r>
            <a:r>
              <a:rPr lang="cs-CZ" sz="1800" b="0" i="0" u="none" strike="noStrike" kern="1200" dirty="0">
                <a:solidFill>
                  <a:srgbClr val="000000"/>
                </a:solidFill>
                <a:effectLst/>
                <a:latin typeface="Arial" panose="020B0604020202020204" pitchFamily="34" charset="0"/>
                <a:cs typeface="Arial" panose="020B0604020202020204" pitchFamily="34" charset="0"/>
              </a:rPr>
              <a:t>okótovaný, odpovídající měřítko (pokud není součástí PD)</a:t>
            </a:r>
            <a:endParaRPr lang="cs-CZ" sz="18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800" b="0" i="0" u="sng" strike="noStrike" kern="1200" dirty="0">
                <a:solidFill>
                  <a:srgbClr val="000000"/>
                </a:solidFill>
                <a:effectLst/>
                <a:latin typeface="Arial" panose="020B0604020202020204" pitchFamily="34" charset="0"/>
                <a:cs typeface="Arial" panose="020B0604020202020204" pitchFamily="34" charset="0"/>
              </a:rPr>
              <a:t>Katastrální mapa s vyznačením lokalizace předmětu dotace </a:t>
            </a:r>
            <a:r>
              <a:rPr lang="cs-CZ" sz="1800" b="0" i="0" u="none" strike="noStrike" kern="1200" dirty="0">
                <a:solidFill>
                  <a:srgbClr val="000000"/>
                </a:solidFill>
                <a:effectLst/>
                <a:latin typeface="Arial" panose="020B0604020202020204" pitchFamily="34" charset="0"/>
                <a:cs typeface="Arial" panose="020B0604020202020204" pitchFamily="34" charset="0"/>
              </a:rPr>
              <a:t>– patrná čísla pozemků, hranice pozemků, název katastrálního území, měřítko mapy (pokud není součástí PD)</a:t>
            </a:r>
            <a:endParaRPr lang="cs-CZ" sz="18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800" b="0" i="0" u="sng" strike="noStrike" kern="1200" dirty="0">
                <a:solidFill>
                  <a:srgbClr val="000000"/>
                </a:solidFill>
                <a:effectLst/>
                <a:latin typeface="Arial" panose="020B0604020202020204" pitchFamily="34" charset="0"/>
                <a:cs typeface="Arial" panose="020B0604020202020204" pitchFamily="34" charset="0"/>
              </a:rPr>
              <a:t>Fotodokumentace </a:t>
            </a:r>
            <a:r>
              <a:rPr lang="cs-CZ" sz="1800" b="0" i="0" u="none" strike="noStrike" kern="1200" dirty="0">
                <a:solidFill>
                  <a:srgbClr val="000000"/>
                </a:solidFill>
                <a:effectLst/>
                <a:latin typeface="Arial" panose="020B0604020202020204" pitchFamily="34" charset="0"/>
                <a:cs typeface="Arial" panose="020B0604020202020204" pitchFamily="34" charset="0"/>
              </a:rPr>
              <a:t>aktuálního stavu místa realizace projektu</a:t>
            </a:r>
            <a:endParaRPr lang="cs-CZ" sz="18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800" b="0" i="0" u="sng" strike="noStrike" kern="1200" dirty="0">
                <a:solidFill>
                  <a:srgbClr val="000000"/>
                </a:solidFill>
                <a:effectLst/>
                <a:latin typeface="Arial" panose="020B0604020202020204" pitchFamily="34" charset="0"/>
                <a:cs typeface="Arial" panose="020B0604020202020204" pitchFamily="34" charset="0"/>
              </a:rPr>
              <a:t>Prohlášení o realizaci projektu v souladu s plánem/programem rozvoje obce </a:t>
            </a:r>
            <a:r>
              <a:rPr lang="cs-CZ" sz="1800" b="0" i="0" u="none" strike="noStrike" kern="1200" dirty="0">
                <a:solidFill>
                  <a:srgbClr val="000000"/>
                </a:solidFill>
                <a:effectLst/>
                <a:latin typeface="Arial" panose="020B0604020202020204" pitchFamily="34" charset="0"/>
                <a:cs typeface="Arial" panose="020B0604020202020204" pitchFamily="34" charset="0"/>
              </a:rPr>
              <a:t>(viz. příloha 21) + část plánu/programu obce, který to dokazuje</a:t>
            </a:r>
          </a:p>
          <a:p>
            <a:pPr marL="0" indent="0" algn="l" rtl="0" eaLnBrk="1" fontAlgn="t" latinLnBrk="0" hangingPunct="1">
              <a:spcBef>
                <a:spcPts val="0"/>
              </a:spcBef>
              <a:spcAft>
                <a:spcPts val="0"/>
              </a:spcAft>
              <a:buNone/>
            </a:pPr>
            <a:endParaRPr lang="cs-CZ" sz="1800" b="0" i="0" u="none" strike="noStrike" kern="1200" dirty="0">
              <a:solidFill>
                <a:srgbClr val="000000"/>
              </a:solidFill>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600" dirty="0">
                <a:effectLst/>
                <a:latin typeface="Arial" panose="020B0604020202020204" pitchFamily="34" charset="0"/>
                <a:cs typeface="Arial" panose="020B0604020202020204" pitchFamily="34" charset="0"/>
              </a:rPr>
              <a:t>Za "vlastnictví" z hlediska uspořádání právních vztahů k nemovitostem se v případě právnických osob zřízených či založených obcemi/svazky obcí považuje i vlastnictví zřizovatele/zakladatele a např. škola jako příspěvková organizace zřízená obcí si může vybrat, zda bude žádat sama, nebo přes obec. Tento vztah mezi příspěvkovou organizací a zřizovatelem se dokládá zmíněnou zřizovací listinou, ve které musí být upraven vztah a práva ke svěřenému majetku – lepší je žádat přes obec!</a:t>
            </a:r>
            <a:endParaRPr lang="cs-CZ" sz="1800" b="0" i="0" u="none" strike="noStrike" kern="120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3648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950E75-DAF1-4540-8830-69EF6B890358}"/>
              </a:ext>
            </a:extLst>
          </p:cNvPr>
          <p:cNvSpPr>
            <a:spLocks noGrp="1"/>
          </p:cNvSpPr>
          <p:nvPr>
            <p:ph type="title"/>
          </p:nvPr>
        </p:nvSpPr>
        <p:spPr>
          <a:xfrm>
            <a:off x="457200" y="188640"/>
            <a:ext cx="8229600" cy="720080"/>
          </a:xfrm>
        </p:spPr>
        <p:txBody>
          <a:bodyPr>
            <a:normAutofit/>
          </a:bodyPr>
          <a:lstStyle/>
          <a:p>
            <a:r>
              <a:rPr lang="cs-CZ" sz="2800" b="1" dirty="0">
                <a:latin typeface="Calibri" panose="020F0502020204030204" pitchFamily="34" charset="0"/>
                <a:cs typeface="Calibri" panose="020F0502020204030204" pitchFamily="34" charset="0"/>
              </a:rPr>
              <a:t>Přílohy k žádosti o dotaci na MAS - shrnutí</a:t>
            </a:r>
            <a:endParaRPr lang="cs-CZ" sz="2800" dirty="0"/>
          </a:p>
        </p:txBody>
      </p:sp>
      <p:sp>
        <p:nvSpPr>
          <p:cNvPr id="3" name="Zástupný obsah 2">
            <a:extLst>
              <a:ext uri="{FF2B5EF4-FFF2-40B4-BE49-F238E27FC236}">
                <a16:creationId xmlns:a16="http://schemas.microsoft.com/office/drawing/2014/main" id="{2CA556BA-34F1-40C4-ADED-71786E6BD631}"/>
              </a:ext>
            </a:extLst>
          </p:cNvPr>
          <p:cNvSpPr>
            <a:spLocks noGrp="1"/>
          </p:cNvSpPr>
          <p:nvPr>
            <p:ph idx="1"/>
          </p:nvPr>
        </p:nvSpPr>
        <p:spPr>
          <a:xfrm>
            <a:off x="457200" y="1124744"/>
            <a:ext cx="8229600" cy="5474231"/>
          </a:xfrm>
        </p:spPr>
        <p:txBody>
          <a:bodyPr>
            <a:normAutofit/>
          </a:bodyPr>
          <a:lstStyle/>
          <a:p>
            <a:r>
              <a:rPr lang="cs-CZ" sz="1800" b="0" i="0" u="none" strike="noStrike" baseline="0" dirty="0">
                <a:solidFill>
                  <a:schemeClr val="tx1"/>
                </a:solidFill>
                <a:latin typeface="Arial" panose="020B0604020202020204" pitchFamily="34" charset="0"/>
              </a:rPr>
              <a:t>1) Prohlášení o realizaci projektu v souladu s plánem/programem rozvoje obce (strategického rozvojového dokumentu) (viz Příloha 21) </a:t>
            </a:r>
          </a:p>
          <a:p>
            <a:r>
              <a:rPr lang="cs-CZ" sz="1800" b="0" i="0" u="none" strike="noStrike" baseline="0" dirty="0">
                <a:solidFill>
                  <a:schemeClr val="tx1"/>
                </a:solidFill>
                <a:latin typeface="Arial" panose="020B0604020202020204" pitchFamily="34" charset="0"/>
              </a:rPr>
              <a:t>2) Informativní výpis ze školského rejstříku (nesmí být starší než 30 kalendářních dní před podáním Žádosti o dotaci na MAS)</a:t>
            </a:r>
          </a:p>
          <a:p>
            <a:r>
              <a:rPr lang="cs-CZ" sz="1800" b="0" i="0" u="none" strike="noStrike" baseline="0" dirty="0">
                <a:solidFill>
                  <a:schemeClr val="tx1"/>
                </a:solidFill>
                <a:latin typeface="Arial" panose="020B0604020202020204" pitchFamily="34" charset="0"/>
              </a:rPr>
              <a:t>3) Dokument prokazující soulad s Místním akčním plánem vzdělávání – tabulka projektových záměrů pro PRV jako součást Strategického rámce MAP s vyznačením odpovídajícího projektu – prostá kopie (viz Příloha 22 ).</a:t>
            </a:r>
            <a:r>
              <a:rPr lang="cs-CZ" sz="1800" b="0" i="0" u="none" strike="noStrike" dirty="0">
                <a:solidFill>
                  <a:schemeClr val="tx1"/>
                </a:solidFill>
                <a:latin typeface="Arial" panose="020B0604020202020204" pitchFamily="34" charset="0"/>
              </a:rPr>
              <a:t> </a:t>
            </a:r>
            <a:r>
              <a:rPr lang="cs-CZ" sz="1800" b="0" i="0" u="none" strike="noStrike" baseline="0" dirty="0">
                <a:solidFill>
                  <a:srgbClr val="FF0000"/>
                </a:solidFill>
                <a:latin typeface="Arial" panose="020B0604020202020204" pitchFamily="34" charset="0"/>
              </a:rPr>
              <a:t>Zašle</a:t>
            </a:r>
            <a:r>
              <a:rPr lang="cs-CZ" sz="1800" b="0" i="0" u="none" strike="noStrike" dirty="0">
                <a:solidFill>
                  <a:srgbClr val="FF0000"/>
                </a:solidFill>
                <a:latin typeface="Arial" panose="020B0604020202020204" pitchFamily="34" charset="0"/>
              </a:rPr>
              <a:t> žadatelům během března MAS.</a:t>
            </a:r>
            <a:endParaRPr lang="cs-CZ" sz="1800" b="0" i="1" u="none" strike="noStrike" baseline="0" dirty="0">
              <a:solidFill>
                <a:srgbClr val="FF0000"/>
              </a:solidFill>
              <a:latin typeface="Arial" panose="020B0604020202020204" pitchFamily="34" charset="0"/>
            </a:endParaRPr>
          </a:p>
          <a:p>
            <a:pPr marL="0" indent="0">
              <a:buNone/>
            </a:pPr>
            <a:r>
              <a:rPr lang="cs-CZ" sz="1800" b="0" i="1" u="none" strike="noStrike" baseline="0" dirty="0">
                <a:solidFill>
                  <a:srgbClr val="000000"/>
                </a:solidFill>
                <a:latin typeface="Arial" panose="020B0604020202020204" pitchFamily="34" charset="0"/>
              </a:rPr>
              <a:t>Povinné přílohy předkládané při podpisu Dohody: </a:t>
            </a: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1) V případě, že je podpora poskytována v režimu </a:t>
            </a:r>
            <a:r>
              <a:rPr lang="cs-CZ" sz="1800" b="0" i="1" u="none" strike="noStrike" baseline="0" dirty="0">
                <a:solidFill>
                  <a:srgbClr val="000000"/>
                </a:solidFill>
                <a:latin typeface="Arial" panose="020B0604020202020204" pitchFamily="34" charset="0"/>
              </a:rPr>
              <a:t>de minimis</a:t>
            </a:r>
            <a:r>
              <a:rPr lang="cs-CZ" sz="1800" b="0" i="0" u="none" strike="noStrike" baseline="0" dirty="0">
                <a:solidFill>
                  <a:srgbClr val="000000"/>
                </a:solidFill>
                <a:latin typeface="Arial" panose="020B0604020202020204" pitchFamily="34" charset="0"/>
              </a:rPr>
              <a:t>, vyplněné Čestné prohlášení k </a:t>
            </a:r>
            <a:r>
              <a:rPr lang="cs-CZ" sz="1800" b="0" i="1" u="none" strike="noStrike" baseline="0" dirty="0">
                <a:solidFill>
                  <a:srgbClr val="000000"/>
                </a:solidFill>
                <a:latin typeface="Arial" panose="020B0604020202020204" pitchFamily="34" charset="0"/>
              </a:rPr>
              <a:t>de minimis </a:t>
            </a:r>
            <a:r>
              <a:rPr lang="cs-CZ" sz="1800" b="0" i="0" u="none" strike="noStrike" baseline="0" dirty="0">
                <a:solidFill>
                  <a:srgbClr val="000000"/>
                </a:solidFill>
                <a:latin typeface="Arial" panose="020B0604020202020204" pitchFamily="34" charset="0"/>
              </a:rPr>
              <a:t>(viz Příloha 17 Pravidel nebo ke stažení na www.eagri.cz/prv nebo www.szif.cz) – originál</a:t>
            </a:r>
          </a:p>
          <a:p>
            <a:pPr marL="0" indent="0">
              <a:buNone/>
            </a:pPr>
            <a:r>
              <a:rPr lang="cs-CZ" sz="1800" b="0" i="1" u="none" strike="noStrike" baseline="0" dirty="0">
                <a:solidFill>
                  <a:srgbClr val="000000"/>
                </a:solidFill>
                <a:latin typeface="Arial" panose="020B0604020202020204" pitchFamily="34" charset="0"/>
              </a:rPr>
              <a:t>Povinné přílohy předkládané při podání Žádosti o platbu na MAS: </a:t>
            </a: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1) Informativní výpis ze školského rejstříku (nesmí být starší než 30 kalendářních dní před podáním Žádosti o platbu na MAS)</a:t>
            </a:r>
          </a:p>
          <a:p>
            <a:endParaRPr lang="cs-CZ" dirty="0"/>
          </a:p>
        </p:txBody>
      </p:sp>
    </p:spTree>
    <p:extLst>
      <p:ext uri="{BB962C8B-B14F-4D97-AF65-F5344CB8AC3E}">
        <p14:creationId xmlns:p14="http://schemas.microsoft.com/office/powerpoint/2010/main" val="1596867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6006" y="476672"/>
            <a:ext cx="7760708" cy="720081"/>
          </a:xfrm>
        </p:spPr>
        <p:txBody>
          <a:bodyPr>
            <a:normAutofit/>
          </a:bodyPr>
          <a:lstStyle/>
          <a:p>
            <a:r>
              <a:rPr lang="cs-CZ" sz="3200" b="1" dirty="0"/>
              <a:t>Průběh administrace - termíny</a:t>
            </a:r>
          </a:p>
        </p:txBody>
      </p:sp>
      <p:sp>
        <p:nvSpPr>
          <p:cNvPr id="3" name="Zástupný symbol pro obsah 2"/>
          <p:cNvSpPr>
            <a:spLocks noGrp="1"/>
          </p:cNvSpPr>
          <p:nvPr>
            <p:ph idx="1"/>
          </p:nvPr>
        </p:nvSpPr>
        <p:spPr>
          <a:xfrm>
            <a:off x="336005" y="1128275"/>
            <a:ext cx="8424936" cy="5184577"/>
          </a:xfrm>
        </p:spPr>
        <p:txBody>
          <a:bodyPr anchor="t">
            <a:normAutofit fontScale="40000" lnSpcReduction="20000"/>
          </a:bodyPr>
          <a:lstStyle/>
          <a:p>
            <a:pPr marL="0" fontAlgn="t">
              <a:spcBef>
                <a:spcPts val="0"/>
              </a:spcBef>
            </a:pPr>
            <a:r>
              <a:rPr lang="cs-CZ" sz="3500" dirty="0">
                <a:solidFill>
                  <a:srgbClr val="000000"/>
                </a:solidFill>
                <a:latin typeface="Arial" panose="020B0604020202020204" pitchFamily="34" charset="0"/>
                <a:cs typeface="Arial" panose="020B0604020202020204" pitchFamily="34" charset="0"/>
              </a:rPr>
              <a:t>Příjem žádosti na MAS - do 1. 4. 2021</a:t>
            </a:r>
          </a:p>
          <a:p>
            <a:pPr marL="0" fontAlgn="t">
              <a:spcBef>
                <a:spcPts val="0"/>
              </a:spcBef>
            </a:pPr>
            <a:r>
              <a:rPr lang="cs-CZ" sz="3500" dirty="0">
                <a:solidFill>
                  <a:srgbClr val="000000"/>
                </a:solidFill>
                <a:latin typeface="Arial" panose="020B0604020202020204" pitchFamily="34" charset="0"/>
                <a:cs typeface="Arial" panose="020B0604020202020204" pitchFamily="34" charset="0"/>
              </a:rPr>
              <a:t>Administrace na MAS – doporučení k financování – vyrozumění emailem </a:t>
            </a:r>
          </a:p>
          <a:p>
            <a:pPr marL="0" fontAlgn="t">
              <a:spcBef>
                <a:spcPts val="0"/>
              </a:spcBef>
            </a:pPr>
            <a:r>
              <a:rPr lang="cs-CZ" sz="3500" dirty="0">
                <a:solidFill>
                  <a:srgbClr val="000000"/>
                </a:solidFill>
                <a:latin typeface="Arial" panose="020B0604020202020204" pitchFamily="34" charset="0"/>
                <a:cs typeface="Arial" panose="020B0604020202020204" pitchFamily="34" charset="0"/>
              </a:rPr>
              <a:t>Vrácení projektové žádosti žadateli – nejpozději 23. 6. 2021</a:t>
            </a:r>
          </a:p>
          <a:p>
            <a:pPr marL="0" fontAlgn="t">
              <a:spcBef>
                <a:spcPts val="0"/>
              </a:spcBef>
            </a:pPr>
            <a:r>
              <a:rPr lang="cs-CZ" sz="3500" dirty="0">
                <a:solidFill>
                  <a:srgbClr val="000000"/>
                </a:solidFill>
                <a:latin typeface="Arial" panose="020B0604020202020204" pitchFamily="34" charset="0"/>
                <a:cs typeface="Arial" panose="020B0604020202020204" pitchFamily="34" charset="0"/>
              </a:rPr>
              <a:t>Finální registrace na SZIF – 30. 6. 2021!!!</a:t>
            </a:r>
          </a:p>
          <a:p>
            <a:r>
              <a:rPr lang="cs-CZ" sz="3500" dirty="0">
                <a:latin typeface="Arial" panose="020B0604020202020204" pitchFamily="34" charset="0"/>
                <a:cs typeface="Arial" panose="020B0604020202020204" pitchFamily="34" charset="0"/>
              </a:rPr>
              <a:t>Termíny doložení CM/VŘ</a:t>
            </a:r>
          </a:p>
          <a:p>
            <a:r>
              <a:rPr lang="cs-CZ" sz="3500" dirty="0">
                <a:latin typeface="Arial" panose="020B0604020202020204" pitchFamily="34" charset="0"/>
                <a:cs typeface="Arial" panose="020B0604020202020204" pitchFamily="34" charset="0"/>
              </a:rPr>
              <a:t>1.9.2021 (63. kalendářní den na MAS) </a:t>
            </a:r>
          </a:p>
          <a:p>
            <a:r>
              <a:rPr lang="cs-CZ" sz="3500" dirty="0">
                <a:latin typeface="Arial" panose="020B0604020202020204" pitchFamily="34" charset="0"/>
                <a:cs typeface="Arial" panose="020B0604020202020204" pitchFamily="34" charset="0"/>
              </a:rPr>
              <a:t>8. 9. 2021 (70. kalendářní den na SZIF)</a:t>
            </a:r>
          </a:p>
          <a:p>
            <a:r>
              <a:rPr lang="cs-CZ" sz="3500" dirty="0">
                <a:latin typeface="Arial" panose="020B0604020202020204" pitchFamily="34" charset="0"/>
                <a:cs typeface="Arial" panose="020B0604020202020204" pitchFamily="34" charset="0"/>
              </a:rPr>
              <a:t>Podpis dohody na RO SZIF Brno </a:t>
            </a:r>
          </a:p>
          <a:p>
            <a:r>
              <a:rPr lang="cs-CZ" sz="3500" dirty="0">
                <a:latin typeface="Arial" panose="020B0604020202020204" pitchFamily="34" charset="0"/>
                <a:cs typeface="Arial" panose="020B0604020202020204" pitchFamily="34" charset="0"/>
              </a:rPr>
              <a:t>Žádost o platbu </a:t>
            </a:r>
          </a:p>
          <a:p>
            <a:r>
              <a:rPr lang="cs-CZ" sz="3500" dirty="0">
                <a:latin typeface="Arial" panose="020B0604020202020204" pitchFamily="34" charset="0"/>
                <a:cs typeface="Arial" panose="020B0604020202020204" pitchFamily="34" charset="0"/>
              </a:rPr>
              <a:t>Kontrola na místě SZIF</a:t>
            </a:r>
          </a:p>
          <a:p>
            <a:r>
              <a:rPr lang="cs-CZ" sz="3500" dirty="0">
                <a:latin typeface="Arial" panose="020B0604020202020204" pitchFamily="34" charset="0"/>
                <a:cs typeface="Arial" panose="020B0604020202020204" pitchFamily="34" charset="0"/>
              </a:rPr>
              <a:t>Vyplacení částky dotace – jaro 2022</a:t>
            </a:r>
          </a:p>
          <a:p>
            <a:pPr marL="0" indent="0" algn="l" rtl="0" eaLnBrk="1" fontAlgn="t" latinLnBrk="0" hangingPunct="1">
              <a:spcBef>
                <a:spcPts val="0"/>
              </a:spcBef>
              <a:spcAft>
                <a:spcPts val="0"/>
              </a:spcAft>
              <a:buNone/>
            </a:pPr>
            <a:endParaRPr lang="cs-CZ" sz="3500" dirty="0">
              <a:solidFill>
                <a:srgbClr val="000000"/>
              </a:solidFill>
              <a:latin typeface="Arial" panose="020B0604020202020204" pitchFamily="34" charset="0"/>
              <a:cs typeface="Arial" panose="020B0604020202020204" pitchFamily="34" charset="0"/>
            </a:endParaRPr>
          </a:p>
          <a:p>
            <a:pPr marL="0" fontAlgn="t">
              <a:spcBef>
                <a:spcPts val="0"/>
              </a:spcBef>
            </a:pPr>
            <a:r>
              <a:rPr lang="cs-CZ" sz="3500" dirty="0">
                <a:latin typeface="Arial" panose="020B0604020202020204" pitchFamily="34" charset="0"/>
                <a:cs typeface="Arial" panose="020B0604020202020204" pitchFamily="34" charset="0"/>
              </a:rPr>
              <a:t>Realizace projektu </a:t>
            </a:r>
            <a:r>
              <a:rPr lang="cs-CZ" sz="3500" dirty="0">
                <a:solidFill>
                  <a:srgbClr val="000000"/>
                </a:solidFill>
                <a:latin typeface="Arial" panose="020B0604020202020204" pitchFamily="34" charset="0"/>
                <a:cs typeface="Arial" panose="020B0604020202020204" pitchFamily="34" charset="0"/>
              </a:rPr>
              <a:t>do 24 měsíců od podpisu Dohody (předpoklad podpisu Dohody listopad – prosinec 2021)</a:t>
            </a:r>
            <a:endParaRPr lang="cs-CZ" sz="3500" b="0" i="0" u="none" strike="noStrike" kern="1200" dirty="0">
              <a:solidFill>
                <a:srgbClr val="000000"/>
              </a:solidFill>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endParaRPr lang="cs-CZ" sz="35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3500" b="0" i="0" u="none" strike="noStrike" kern="1200" dirty="0">
                <a:solidFill>
                  <a:srgbClr val="000000"/>
                </a:solidFill>
                <a:effectLst/>
                <a:latin typeface="Arial" panose="020B0604020202020204" pitchFamily="34" charset="0"/>
                <a:cs typeface="Arial" panose="020B0604020202020204" pitchFamily="34" charset="0"/>
              </a:rPr>
              <a:t>Lhůta vázanosti projektu na účel je 5 let od data převedení dotace na účet příjemce („udržitelnost“)</a:t>
            </a:r>
          </a:p>
          <a:p>
            <a:pPr marL="0" indent="0" algn="l" rtl="0" eaLnBrk="1" fontAlgn="t" latinLnBrk="0" hangingPunct="1">
              <a:spcBef>
                <a:spcPts val="0"/>
              </a:spcBef>
              <a:spcAft>
                <a:spcPts val="0"/>
              </a:spcAft>
              <a:buNone/>
            </a:pPr>
            <a:endParaRPr lang="cs-CZ" sz="35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3500" b="0" i="0" u="none" strike="noStrike" kern="1200" dirty="0">
                <a:solidFill>
                  <a:srgbClr val="000000"/>
                </a:solidFill>
                <a:effectLst/>
                <a:latin typeface="Arial" panose="020B0604020202020204" pitchFamily="34" charset="0"/>
                <a:cs typeface="Arial" panose="020B0604020202020204" pitchFamily="34" charset="0"/>
              </a:rPr>
              <a:t>Povinnost uchovávat veškeré doklady týkající se poskytnuté dotace (nejméně 10 let od proplacení dotace)</a:t>
            </a:r>
          </a:p>
          <a:p>
            <a:pPr>
              <a:buFontTx/>
              <a:buChar char="-"/>
            </a:pPr>
            <a:endParaRPr lang="cs-CZ" sz="3500" dirty="0">
              <a:latin typeface="Arial" panose="020B0604020202020204" pitchFamily="34" charset="0"/>
              <a:cs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pPr marL="0" indent="0">
              <a:buNone/>
            </a:pPr>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Tree>
    <p:extLst>
      <p:ext uri="{BB962C8B-B14F-4D97-AF65-F5344CB8AC3E}">
        <p14:creationId xmlns:p14="http://schemas.microsoft.com/office/powerpoint/2010/main" val="476187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609600"/>
            <a:ext cx="6273744" cy="875184"/>
          </a:xfrm>
        </p:spPr>
        <p:txBody>
          <a:bodyPr/>
          <a:lstStyle/>
          <a:p>
            <a:r>
              <a:rPr lang="cs-CZ" dirty="0"/>
              <a:t>Další informace</a:t>
            </a:r>
          </a:p>
        </p:txBody>
      </p:sp>
      <p:sp>
        <p:nvSpPr>
          <p:cNvPr id="3" name="Zástupný symbol pro obsah 2"/>
          <p:cNvSpPr>
            <a:spLocks noGrp="1"/>
          </p:cNvSpPr>
          <p:nvPr>
            <p:ph idx="1"/>
          </p:nvPr>
        </p:nvSpPr>
        <p:spPr>
          <a:xfrm>
            <a:off x="609598" y="1484784"/>
            <a:ext cx="6347714" cy="3880773"/>
          </a:xfrm>
        </p:spPr>
        <p:txBody>
          <a:bodyPr>
            <a:normAutofit/>
          </a:bodyPr>
          <a:lstStyle/>
          <a:p>
            <a:pPr marL="0" indent="0">
              <a:buNone/>
            </a:pPr>
            <a:endParaRPr lang="cs-CZ" dirty="0"/>
          </a:p>
          <a:p>
            <a:r>
              <a:rPr lang="cs-CZ" sz="1700" dirty="0">
                <a:latin typeface="Arial" panose="020B0604020202020204" pitchFamily="34" charset="0"/>
                <a:cs typeface="Arial" panose="020B0604020202020204" pitchFamily="34" charset="0"/>
                <a:hlinkClick r:id="rId2"/>
              </a:rPr>
              <a:t>7. výzva PRV - MAS MOST </a:t>
            </a:r>
            <a:r>
              <a:rPr lang="cs-CZ" sz="1700" dirty="0" err="1">
                <a:latin typeface="Arial" panose="020B0604020202020204" pitchFamily="34" charset="0"/>
                <a:cs typeface="Arial" panose="020B0604020202020204" pitchFamily="34" charset="0"/>
                <a:hlinkClick r:id="rId2"/>
              </a:rPr>
              <a:t>Vysočiny,o.p.s</a:t>
            </a:r>
            <a:r>
              <a:rPr lang="cs-CZ" sz="1700" dirty="0">
                <a:latin typeface="Arial" panose="020B0604020202020204" pitchFamily="34" charset="0"/>
                <a:cs typeface="Arial" panose="020B0604020202020204" pitchFamily="34" charset="0"/>
                <a:hlinkClick r:id="rId2"/>
              </a:rPr>
              <a:t>.</a:t>
            </a:r>
            <a:endParaRPr lang="cs-CZ" sz="1700" dirty="0">
              <a:latin typeface="Arial" panose="020B0604020202020204" pitchFamily="34" charset="0"/>
              <a:cs typeface="Arial" panose="020B0604020202020204" pitchFamily="34" charset="0"/>
            </a:endParaRPr>
          </a:p>
          <a:p>
            <a:r>
              <a:rPr lang="cs-CZ" sz="1700" dirty="0">
                <a:latin typeface="Arial" panose="020B0604020202020204" pitchFamily="34" charset="0"/>
                <a:cs typeface="Arial" panose="020B0604020202020204" pitchFamily="34" charset="0"/>
              </a:rPr>
              <a:t>Konzultace v době do 21. 3. 2021 přes ZOOM</a:t>
            </a:r>
          </a:p>
          <a:p>
            <a:r>
              <a:rPr lang="cs-CZ" sz="1700" dirty="0">
                <a:latin typeface="Arial" panose="020B0604020202020204" pitchFamily="34" charset="0"/>
                <a:cs typeface="Arial" panose="020B0604020202020204" pitchFamily="34" charset="0"/>
              </a:rPr>
              <a:t>Mgr. Zuzana Syslová </a:t>
            </a:r>
          </a:p>
          <a:p>
            <a:r>
              <a:rPr lang="de-DE" sz="1700" dirty="0">
                <a:latin typeface="Arial" panose="020B0604020202020204" pitchFamily="34" charset="0"/>
                <a:cs typeface="Arial" panose="020B0604020202020204" pitchFamily="34" charset="0"/>
              </a:rPr>
              <a:t>syslova@masmost.cz, </a:t>
            </a:r>
            <a:r>
              <a:rPr lang="de-DE" sz="1700" dirty="0" err="1">
                <a:latin typeface="Arial" panose="020B0604020202020204" pitchFamily="34" charset="0"/>
                <a:cs typeface="Arial" panose="020B0604020202020204" pitchFamily="34" charset="0"/>
              </a:rPr>
              <a:t>tel</a:t>
            </a:r>
            <a:r>
              <a:rPr lang="cs-CZ" sz="1700" dirty="0">
                <a:latin typeface="Arial" panose="020B0604020202020204" pitchFamily="34" charset="0"/>
                <a:cs typeface="Arial" panose="020B0604020202020204" pitchFamily="34" charset="0"/>
              </a:rPr>
              <a:t>.</a:t>
            </a:r>
            <a:r>
              <a:rPr lang="de-DE" sz="1700" dirty="0">
                <a:latin typeface="Arial" panose="020B0604020202020204" pitchFamily="34" charset="0"/>
                <a:cs typeface="Arial" panose="020B0604020202020204" pitchFamily="34" charset="0"/>
              </a:rPr>
              <a:t>: 770 146 071, 566 782 019 </a:t>
            </a:r>
            <a:endParaRPr lang="cs-CZ" sz="1700" dirty="0">
              <a:latin typeface="Arial" panose="020B0604020202020204" pitchFamily="34" charset="0"/>
              <a:cs typeface="Arial" panose="020B0604020202020204" pitchFamily="34" charset="0"/>
            </a:endParaRPr>
          </a:p>
          <a:p>
            <a:endParaRPr lang="cs-CZ" dirty="0"/>
          </a:p>
          <a:p>
            <a:pPr marL="0" indent="0" algn="ctr">
              <a:buNone/>
            </a:pPr>
            <a:r>
              <a:rPr lang="cs-CZ" dirty="0"/>
              <a:t>Děkuji za pozornost </a:t>
            </a:r>
          </a:p>
          <a:p>
            <a:endParaRPr lang="cs-CZ" dirty="0"/>
          </a:p>
        </p:txBody>
      </p:sp>
    </p:spTree>
    <p:extLst>
      <p:ext uri="{BB962C8B-B14F-4D97-AF65-F5344CB8AC3E}">
        <p14:creationId xmlns:p14="http://schemas.microsoft.com/office/powerpoint/2010/main" val="408299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E39B0B-65DF-4D6D-8A4A-C68132433B54}"/>
              </a:ext>
            </a:extLst>
          </p:cNvPr>
          <p:cNvSpPr>
            <a:spLocks noGrp="1"/>
          </p:cNvSpPr>
          <p:nvPr>
            <p:ph type="title"/>
          </p:nvPr>
        </p:nvSpPr>
        <p:spPr>
          <a:xfrm>
            <a:off x="311260" y="644398"/>
            <a:ext cx="8229600" cy="418852"/>
          </a:xfrm>
        </p:spPr>
        <p:txBody>
          <a:bodyPr>
            <a:normAutofit fontScale="90000"/>
          </a:bodyPr>
          <a:lstStyle/>
          <a:p>
            <a:r>
              <a:rPr lang="cs-CZ" sz="2400" b="1" dirty="0">
                <a:latin typeface="Arial" panose="020B0604020202020204" pitchFamily="34" charset="0"/>
                <a:cs typeface="Arial" panose="020B0604020202020204" pitchFamily="34" charset="0"/>
              </a:rPr>
              <a:t>Základní údaje o výzvě</a:t>
            </a:r>
            <a:endParaRPr lang="cs-CZ" sz="2400"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4513D01F-2F73-40F1-8593-B0BAD5D9E4B7}"/>
              </a:ext>
            </a:extLst>
          </p:cNvPr>
          <p:cNvSpPr>
            <a:spLocks noGrp="1"/>
          </p:cNvSpPr>
          <p:nvPr>
            <p:ph idx="1"/>
          </p:nvPr>
        </p:nvSpPr>
        <p:spPr/>
        <p:txBody>
          <a:bodyPr/>
          <a:lstStyle/>
          <a:p>
            <a:endParaRPr lang="cs-CZ"/>
          </a:p>
        </p:txBody>
      </p:sp>
      <p:graphicFrame>
        <p:nvGraphicFramePr>
          <p:cNvPr id="4" name="Tabulka 4">
            <a:extLst>
              <a:ext uri="{FF2B5EF4-FFF2-40B4-BE49-F238E27FC236}">
                <a16:creationId xmlns:a16="http://schemas.microsoft.com/office/drawing/2014/main" id="{0033DF5F-122C-495A-960A-A9F387FA8383}"/>
              </a:ext>
            </a:extLst>
          </p:cNvPr>
          <p:cNvGraphicFramePr>
            <a:graphicFrameLocks noGrp="1"/>
          </p:cNvGraphicFramePr>
          <p:nvPr>
            <p:extLst>
              <p:ext uri="{D42A27DB-BD31-4B8C-83A1-F6EECF244321}">
                <p14:modId xmlns:p14="http://schemas.microsoft.com/office/powerpoint/2010/main" val="58027737"/>
              </p:ext>
            </p:extLst>
          </p:nvPr>
        </p:nvGraphicFramePr>
        <p:xfrm>
          <a:off x="296562" y="1322172"/>
          <a:ext cx="8476736" cy="5396965"/>
        </p:xfrm>
        <a:graphic>
          <a:graphicData uri="http://schemas.openxmlformats.org/drawingml/2006/table">
            <a:tbl>
              <a:tblPr firstRow="1" bandRow="1">
                <a:tableStyleId>{5C22544A-7EE6-4342-B048-85BDC9FD1C3A}</a:tableStyleId>
              </a:tblPr>
              <a:tblGrid>
                <a:gridCol w="4238368">
                  <a:extLst>
                    <a:ext uri="{9D8B030D-6E8A-4147-A177-3AD203B41FA5}">
                      <a16:colId xmlns:a16="http://schemas.microsoft.com/office/drawing/2014/main" val="1994338569"/>
                    </a:ext>
                  </a:extLst>
                </a:gridCol>
                <a:gridCol w="4238368">
                  <a:extLst>
                    <a:ext uri="{9D8B030D-6E8A-4147-A177-3AD203B41FA5}">
                      <a16:colId xmlns:a16="http://schemas.microsoft.com/office/drawing/2014/main" val="3707849649"/>
                    </a:ext>
                  </a:extLst>
                </a:gridCol>
              </a:tblGrid>
              <a:tr h="597809">
                <a:tc>
                  <a:txBody>
                    <a:bodyPr/>
                    <a:lstStyle/>
                    <a:p>
                      <a:r>
                        <a:rPr lang="cs-CZ" sz="2400" dirty="0">
                          <a:latin typeface="Arial" panose="020B0604020202020204" pitchFamily="34" charset="0"/>
                          <a:cs typeface="Arial" panose="020B0604020202020204" pitchFamily="34" charset="0"/>
                        </a:rPr>
                        <a:t>Termín vyhlášení výzvy:</a:t>
                      </a:r>
                    </a:p>
                  </a:txBody>
                  <a:tcPr/>
                </a:tc>
                <a:tc>
                  <a:txBody>
                    <a:bodyPr/>
                    <a:lstStyle/>
                    <a:p>
                      <a:r>
                        <a:rPr lang="cs-CZ" dirty="0">
                          <a:latin typeface="Arial" panose="020B0604020202020204" pitchFamily="34" charset="0"/>
                          <a:cs typeface="Arial" panose="020B0604020202020204" pitchFamily="34" charset="0"/>
                        </a:rPr>
                        <a:t>17. 2. 2021</a:t>
                      </a:r>
                    </a:p>
                  </a:txBody>
                  <a:tcPr/>
                </a:tc>
                <a:extLst>
                  <a:ext uri="{0D108BD9-81ED-4DB2-BD59-A6C34878D82A}">
                    <a16:rowId xmlns:a16="http://schemas.microsoft.com/office/drawing/2014/main" val="3266544046"/>
                  </a:ext>
                </a:extLst>
              </a:tr>
              <a:tr h="597809">
                <a:tc>
                  <a:txBody>
                    <a:bodyPr/>
                    <a:lstStyle/>
                    <a:p>
                      <a:r>
                        <a:rPr lang="cs-CZ" sz="2000" dirty="0">
                          <a:latin typeface="Arial" panose="020B0604020202020204" pitchFamily="34" charset="0"/>
                          <a:cs typeface="Arial" panose="020B0604020202020204" pitchFamily="34" charset="0"/>
                        </a:rPr>
                        <a:t>Příjem žádostí:</a:t>
                      </a:r>
                    </a:p>
                  </a:txBody>
                  <a:tcPr/>
                </a:tc>
                <a:tc>
                  <a:txBody>
                    <a:bodyPr/>
                    <a:lstStyle/>
                    <a:p>
                      <a:pPr marL="0" indent="0">
                        <a:buNone/>
                      </a:pPr>
                      <a:r>
                        <a:rPr lang="cs-CZ" dirty="0">
                          <a:latin typeface="Arial" panose="020B0604020202020204" pitchFamily="34" charset="0"/>
                          <a:cs typeface="Arial" panose="020B0604020202020204" pitchFamily="34" charset="0"/>
                        </a:rPr>
                        <a:t>22.</a:t>
                      </a:r>
                      <a:r>
                        <a:rPr lang="cs-CZ" baseline="0" dirty="0">
                          <a:latin typeface="Arial" panose="020B0604020202020204" pitchFamily="34" charset="0"/>
                          <a:cs typeface="Arial" panose="020B0604020202020204" pitchFamily="34" charset="0"/>
                        </a:rPr>
                        <a:t> 2. 2021 – 1. 4. 2021</a:t>
                      </a:r>
                      <a:endParaRPr lang="cs-CZ"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480485"/>
                  </a:ext>
                </a:extLst>
              </a:tr>
              <a:tr h="597809">
                <a:tc>
                  <a:txBody>
                    <a:bodyPr/>
                    <a:lstStyle/>
                    <a:p>
                      <a:r>
                        <a:rPr lang="cs-CZ" sz="2000" dirty="0">
                          <a:latin typeface="Arial" panose="020B0604020202020204" pitchFamily="34" charset="0"/>
                          <a:cs typeface="Arial" panose="020B0604020202020204" pitchFamily="34" charset="0"/>
                        </a:rPr>
                        <a:t>Termín registrace na RO SZIF:</a:t>
                      </a:r>
                    </a:p>
                  </a:txBody>
                  <a:tcPr/>
                </a:tc>
                <a:tc>
                  <a:txBody>
                    <a:bodyPr/>
                    <a:lstStyle/>
                    <a:p>
                      <a:r>
                        <a:rPr lang="cs-CZ" dirty="0">
                          <a:latin typeface="Arial" panose="020B0604020202020204" pitchFamily="34" charset="0"/>
                          <a:cs typeface="Arial" panose="020B0604020202020204" pitchFamily="34" charset="0"/>
                        </a:rPr>
                        <a:t>30. 6. 2021</a:t>
                      </a:r>
                    </a:p>
                  </a:txBody>
                  <a:tcPr/>
                </a:tc>
                <a:extLst>
                  <a:ext uri="{0D108BD9-81ED-4DB2-BD59-A6C34878D82A}">
                    <a16:rowId xmlns:a16="http://schemas.microsoft.com/office/drawing/2014/main" val="3575052133"/>
                  </a:ext>
                </a:extLst>
              </a:tr>
              <a:tr h="760100">
                <a:tc>
                  <a:txBody>
                    <a:bodyPr/>
                    <a:lstStyle/>
                    <a:p>
                      <a:r>
                        <a:rPr lang="cs-CZ" sz="2000" dirty="0">
                          <a:latin typeface="Arial" panose="020B0604020202020204" pitchFamily="34" charset="0"/>
                          <a:cs typeface="Arial" panose="020B0604020202020204" pitchFamily="34" charset="0"/>
                        </a:rPr>
                        <a:t>Termín předložení CM/VŘ:</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(zakázky nad 500 tis. Kč a více bez DPH)</a:t>
                      </a:r>
                    </a:p>
                  </a:txBody>
                  <a:tcPr/>
                </a:tc>
                <a:tc>
                  <a:txBody>
                    <a:bodyPr/>
                    <a:lstStyle/>
                    <a:p>
                      <a:r>
                        <a:rPr lang="cs-CZ" dirty="0">
                          <a:latin typeface="Arial" panose="020B0604020202020204" pitchFamily="34" charset="0"/>
                          <a:cs typeface="Arial" panose="020B0604020202020204" pitchFamily="34" charset="0"/>
                        </a:rPr>
                        <a:t>1.9.2021 (63. kalendářní den</a:t>
                      </a:r>
                      <a:r>
                        <a:rPr lang="cs-CZ" baseline="0" dirty="0">
                          <a:latin typeface="Arial" panose="020B0604020202020204" pitchFamily="34" charset="0"/>
                          <a:cs typeface="Arial" panose="020B0604020202020204" pitchFamily="34" charset="0"/>
                        </a:rPr>
                        <a:t> na MAS)</a:t>
                      </a:r>
                      <a:r>
                        <a:rPr lang="cs-CZ" dirty="0">
                          <a:latin typeface="Arial" panose="020B0604020202020204" pitchFamily="34" charset="0"/>
                          <a:cs typeface="Arial" panose="020B0604020202020204" pitchFamily="34" charset="0"/>
                        </a:rPr>
                        <a:t> </a:t>
                      </a:r>
                    </a:p>
                    <a:p>
                      <a:r>
                        <a:rPr lang="cs-CZ" dirty="0">
                          <a:latin typeface="Arial" panose="020B0604020202020204" pitchFamily="34" charset="0"/>
                          <a:cs typeface="Arial" panose="020B0604020202020204" pitchFamily="34" charset="0"/>
                        </a:rPr>
                        <a:t>8. 9. 2021 (70. kalendářní</a:t>
                      </a:r>
                      <a:r>
                        <a:rPr lang="cs-CZ" baseline="0" dirty="0">
                          <a:latin typeface="Arial" panose="020B0604020202020204" pitchFamily="34" charset="0"/>
                          <a:cs typeface="Arial" panose="020B0604020202020204" pitchFamily="34" charset="0"/>
                        </a:rPr>
                        <a:t> den na SZIF)</a:t>
                      </a:r>
                      <a:endParaRPr lang="cs-CZ"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2497381"/>
                  </a:ext>
                </a:extLst>
              </a:tr>
              <a:tr h="597809">
                <a:tc>
                  <a:txBody>
                    <a:bodyPr/>
                    <a:lstStyle/>
                    <a:p>
                      <a:r>
                        <a:rPr lang="cs-CZ" sz="2000" dirty="0">
                          <a:latin typeface="Arial" panose="020B0604020202020204" pitchFamily="34" charset="0"/>
                          <a:cs typeface="Arial" panose="020B0604020202020204" pitchFamily="34" charset="0"/>
                        </a:rPr>
                        <a:t>Alokace Fiche 7:</a:t>
                      </a:r>
                    </a:p>
                  </a:txBody>
                  <a:tcPr/>
                </a:tc>
                <a:tc>
                  <a:txBody>
                    <a:bodyPr/>
                    <a:lstStyle/>
                    <a:p>
                      <a:r>
                        <a:rPr lang="cs-CZ" sz="2000" dirty="0">
                          <a:latin typeface="Arial" panose="020B0604020202020204" pitchFamily="34" charset="0"/>
                          <a:cs typeface="Arial" panose="020B0604020202020204" pitchFamily="34" charset="0"/>
                        </a:rPr>
                        <a:t>10 623 151 Kč</a:t>
                      </a:r>
                    </a:p>
                  </a:txBody>
                  <a:tcPr/>
                </a:tc>
                <a:extLst>
                  <a:ext uri="{0D108BD9-81ED-4DB2-BD59-A6C34878D82A}">
                    <a16:rowId xmlns:a16="http://schemas.microsoft.com/office/drawing/2014/main" val="246557945"/>
                  </a:ext>
                </a:extLst>
              </a:tr>
              <a:tr h="597809">
                <a:tc>
                  <a:txBody>
                    <a:bodyPr/>
                    <a:lstStyle/>
                    <a:p>
                      <a:r>
                        <a:rPr lang="cs-CZ" sz="2000" dirty="0">
                          <a:latin typeface="Arial" panose="020B0604020202020204" pitchFamily="34" charset="0"/>
                          <a:cs typeface="Arial" panose="020B0604020202020204" pitchFamily="34" charset="0"/>
                        </a:rPr>
                        <a:t>Míra dotace Fiche 7:</a:t>
                      </a:r>
                    </a:p>
                  </a:txBody>
                  <a:tcPr/>
                </a:tc>
                <a:tc>
                  <a:txBody>
                    <a:bodyPr/>
                    <a:lstStyle/>
                    <a:p>
                      <a:r>
                        <a:rPr lang="cs-CZ" sz="2000" dirty="0">
                          <a:latin typeface="Arial" panose="020B0604020202020204" pitchFamily="34" charset="0"/>
                          <a:cs typeface="Arial" panose="020B0604020202020204" pitchFamily="34" charset="0"/>
                        </a:rPr>
                        <a:t>80 % z výdajů ze kterých je</a:t>
                      </a:r>
                      <a:r>
                        <a:rPr lang="cs-CZ" sz="2000" baseline="0" dirty="0">
                          <a:latin typeface="Arial" panose="020B0604020202020204" pitchFamily="34" charset="0"/>
                          <a:cs typeface="Arial" panose="020B0604020202020204" pitchFamily="34" charset="0"/>
                        </a:rPr>
                        <a:t> stanovena dotace</a:t>
                      </a:r>
                      <a:endParaRPr lang="cs-CZ"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69981075"/>
                  </a:ext>
                </a:extLst>
              </a:tr>
              <a:tr h="597809">
                <a:tc>
                  <a:txBody>
                    <a:bodyPr/>
                    <a:lstStyle/>
                    <a:p>
                      <a:r>
                        <a:rPr lang="cs-CZ" sz="2000" dirty="0">
                          <a:latin typeface="Arial" panose="020B0604020202020204" pitchFamily="34" charset="0"/>
                          <a:cs typeface="Arial" panose="020B0604020202020204" pitchFamily="34" charset="0"/>
                        </a:rPr>
                        <a:t>Způsobilé výdaje Fiche 7:</a:t>
                      </a:r>
                    </a:p>
                  </a:txBody>
                  <a:tcPr/>
                </a:tc>
                <a:tc>
                  <a:txBody>
                    <a:bodyPr/>
                    <a:lstStyle/>
                    <a:p>
                      <a:r>
                        <a:rPr lang="cs-CZ" sz="2000" dirty="0">
                          <a:latin typeface="Arial" panose="020B0604020202020204" pitchFamily="34" charset="0"/>
                          <a:cs typeface="Arial" panose="020B0604020202020204" pitchFamily="34" charset="0"/>
                        </a:rPr>
                        <a:t>min: 50 000 Kč</a:t>
                      </a:r>
                    </a:p>
                    <a:p>
                      <a:r>
                        <a:rPr lang="cs-CZ" sz="2000" dirty="0">
                          <a:latin typeface="Arial" panose="020B0604020202020204" pitchFamily="34" charset="0"/>
                          <a:cs typeface="Arial" panose="020B0604020202020204" pitchFamily="34" charset="0"/>
                        </a:rPr>
                        <a:t>max: 5 000 0000 Kč</a:t>
                      </a:r>
                    </a:p>
                  </a:txBody>
                  <a:tcPr/>
                </a:tc>
                <a:extLst>
                  <a:ext uri="{0D108BD9-81ED-4DB2-BD59-A6C34878D82A}">
                    <a16:rowId xmlns:a16="http://schemas.microsoft.com/office/drawing/2014/main" val="1737313664"/>
                  </a:ext>
                </a:extLst>
              </a:tr>
              <a:tr h="597809">
                <a:tc>
                  <a:txBody>
                    <a:bodyPr/>
                    <a:lstStyle/>
                    <a:p>
                      <a:r>
                        <a:rPr lang="cs-CZ" sz="2000" dirty="0">
                          <a:latin typeface="Arial" panose="020B0604020202020204" pitchFamily="34" charset="0"/>
                          <a:cs typeface="Arial" panose="020B0604020202020204" pitchFamily="34" charset="0"/>
                        </a:rPr>
                        <a:t>Podporované oblasti Fiche 7: </a:t>
                      </a:r>
                    </a:p>
                  </a:txBody>
                  <a:tcPr/>
                </a:tc>
                <a:tc>
                  <a:txBody>
                    <a:bodyPr/>
                    <a:lstStyle/>
                    <a:p>
                      <a:r>
                        <a:rPr lang="cs-CZ" sz="2000" dirty="0">
                          <a:latin typeface="Arial" panose="020B0604020202020204" pitchFamily="34" charset="0"/>
                          <a:cs typeface="Arial" panose="020B0604020202020204" pitchFamily="34" charset="0"/>
                        </a:rPr>
                        <a:t>Článek 20 – b)</a:t>
                      </a:r>
                    </a:p>
                  </a:txBody>
                  <a:tcPr/>
                </a:tc>
                <a:extLst>
                  <a:ext uri="{0D108BD9-81ED-4DB2-BD59-A6C34878D82A}">
                    <a16:rowId xmlns:a16="http://schemas.microsoft.com/office/drawing/2014/main" val="684542858"/>
                  </a:ext>
                </a:extLst>
              </a:tr>
            </a:tbl>
          </a:graphicData>
        </a:graphic>
      </p:graphicFrame>
    </p:spTree>
    <p:extLst>
      <p:ext uri="{BB962C8B-B14F-4D97-AF65-F5344CB8AC3E}">
        <p14:creationId xmlns:p14="http://schemas.microsoft.com/office/powerpoint/2010/main" val="392832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9" y="476672"/>
            <a:ext cx="7773186" cy="720079"/>
          </a:xfrm>
        </p:spPr>
        <p:txBody>
          <a:bodyPr>
            <a:noAutofit/>
          </a:bodyPr>
          <a:lstStyle/>
          <a:p>
            <a:r>
              <a:rPr lang="cs-CZ" sz="2800" b="1" dirty="0">
                <a:latin typeface="Arial" panose="020B0604020202020204" pitchFamily="34" charset="0"/>
                <a:cs typeface="Arial" panose="020B0604020202020204" pitchFamily="34" charset="0"/>
              </a:rPr>
              <a:t>Článek 20 b) Mateřské a základní školy</a:t>
            </a:r>
          </a:p>
        </p:txBody>
      </p:sp>
      <p:sp>
        <p:nvSpPr>
          <p:cNvPr id="3" name="Zástupný symbol pro obsah 2"/>
          <p:cNvSpPr>
            <a:spLocks noGrp="1"/>
          </p:cNvSpPr>
          <p:nvPr>
            <p:ph idx="1"/>
          </p:nvPr>
        </p:nvSpPr>
        <p:spPr>
          <a:xfrm>
            <a:off x="323528" y="1484785"/>
            <a:ext cx="6984776" cy="4555195"/>
          </a:xfrm>
        </p:spPr>
        <p:txBody>
          <a:bodyPr anchor="t">
            <a:normAutofit fontScale="25000" lnSpcReduction="20000"/>
          </a:bodyPr>
          <a:lstStyle/>
          <a:p>
            <a:pPr algn="just"/>
            <a:r>
              <a:rPr lang="cs-CZ" sz="8800" u="sng" dirty="0">
                <a:latin typeface="Arial" panose="020B0604020202020204" pitchFamily="34" charset="0"/>
                <a:cs typeface="Arial" panose="020B0604020202020204" pitchFamily="34" charset="0"/>
              </a:rPr>
              <a:t>investice</a:t>
            </a:r>
            <a:r>
              <a:rPr lang="cs-CZ" sz="8800" dirty="0">
                <a:latin typeface="Arial" panose="020B0604020202020204" pitchFamily="34" charset="0"/>
                <a:cs typeface="Arial" panose="020B0604020202020204" pitchFamily="34" charset="0"/>
              </a:rPr>
              <a:t> do mateřských a základních škol nenavyšující kapacitu zařízení</a:t>
            </a:r>
          </a:p>
          <a:p>
            <a:pPr algn="just"/>
            <a:r>
              <a:rPr lang="cs-CZ" sz="8800" u="sng" dirty="0">
                <a:latin typeface="Arial" panose="020B0604020202020204" pitchFamily="34" charset="0"/>
                <a:cs typeface="Arial" panose="020B0604020202020204" pitchFamily="34" charset="0"/>
              </a:rPr>
              <a:t>Žadatel: </a:t>
            </a:r>
            <a:r>
              <a:rPr lang="cs-CZ" sz="8800" dirty="0">
                <a:latin typeface="Arial" panose="020B0604020202020204" pitchFamily="34" charset="0"/>
                <a:cs typeface="Arial" panose="020B0604020202020204" pitchFamily="34" charset="0"/>
              </a:rPr>
              <a:t>obec/svazek obcí, příspěvková organizace zřízená obcí/svazkem obcí, školské právnické osoby</a:t>
            </a:r>
          </a:p>
          <a:p>
            <a:pPr algn="just"/>
            <a:r>
              <a:rPr lang="cs-CZ" sz="8800" u="sng" dirty="0">
                <a:latin typeface="Arial" panose="020B0604020202020204" pitchFamily="34" charset="0"/>
                <a:cs typeface="Arial" panose="020B0604020202020204" pitchFamily="34" charset="0"/>
              </a:rPr>
              <a:t>Dotace</a:t>
            </a:r>
            <a:r>
              <a:rPr lang="cs-CZ" sz="8800" dirty="0">
                <a:latin typeface="Arial" panose="020B0604020202020204" pitchFamily="34" charset="0"/>
                <a:cs typeface="Arial" panose="020B0604020202020204" pitchFamily="34" charset="0"/>
              </a:rPr>
              <a:t>: 80 % ze způsobilých výdajů (výdajů, ze kterých je stanovena dotace)</a:t>
            </a:r>
          </a:p>
          <a:p>
            <a:pPr algn="just"/>
            <a:r>
              <a:rPr lang="cs-CZ" sz="8800" dirty="0">
                <a:latin typeface="Arial" panose="020B0604020202020204" pitchFamily="34" charset="0"/>
                <a:cs typeface="Arial" panose="020B0604020202020204" pitchFamily="34" charset="0"/>
              </a:rPr>
              <a:t>Např. projekt má rozpočet 2 500 000 Kč </a:t>
            </a:r>
          </a:p>
          <a:p>
            <a:pPr algn="just"/>
            <a:r>
              <a:rPr lang="cs-CZ" sz="8800" dirty="0">
                <a:latin typeface="Arial" panose="020B0604020202020204" pitchFamily="34" charset="0"/>
                <a:cs typeface="Arial" panose="020B0604020202020204" pitchFamily="34" charset="0"/>
              </a:rPr>
              <a:t>Způsobilé výdaje jsou 1 500 000 Kč, nezpůsobilé jsou 1 000 000 Kč</a:t>
            </a:r>
          </a:p>
          <a:p>
            <a:pPr algn="just"/>
            <a:r>
              <a:rPr lang="cs-CZ" sz="8800" dirty="0">
                <a:latin typeface="Arial" panose="020B0604020202020204" pitchFamily="34" charset="0"/>
                <a:cs typeface="Arial" panose="020B0604020202020204" pitchFamily="34" charset="0"/>
              </a:rPr>
              <a:t>Dotace bude 80 % ze způsobilých – tedy z 1 500 000 Kč</a:t>
            </a:r>
          </a:p>
          <a:p>
            <a:pPr algn="just"/>
            <a:r>
              <a:rPr lang="cs-CZ" sz="8800" dirty="0">
                <a:latin typeface="Arial" panose="020B0604020202020204" pitchFamily="34" charset="0"/>
                <a:cs typeface="Arial" panose="020B0604020202020204" pitchFamily="34" charset="0"/>
              </a:rPr>
              <a:t>Režim podpory – mimo režim podpory de </a:t>
            </a:r>
            <a:r>
              <a:rPr lang="cs-CZ" sz="8800" dirty="0" err="1">
                <a:latin typeface="Arial" panose="020B0604020202020204" pitchFamily="34" charset="0"/>
                <a:cs typeface="Arial" panose="020B0604020202020204" pitchFamily="34" charset="0"/>
              </a:rPr>
              <a:t>minimis</a:t>
            </a:r>
            <a:endParaRPr lang="cs-CZ" sz="8800" dirty="0">
              <a:latin typeface="Arial" panose="020B0604020202020204" pitchFamily="34" charset="0"/>
              <a:cs typeface="Arial" panose="020B0604020202020204" pitchFamily="34" charset="0"/>
            </a:endParaRPr>
          </a:p>
          <a:p>
            <a:pPr algn="just"/>
            <a:endParaRPr lang="cs-CZ" sz="8800" dirty="0">
              <a:latin typeface="Arial" panose="020B060402020202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pPr algn="just"/>
            <a:endParaRPr lang="cs-CZ"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Tree>
    <p:extLst>
      <p:ext uri="{BB962C8B-B14F-4D97-AF65-F5344CB8AC3E}">
        <p14:creationId xmlns:p14="http://schemas.microsoft.com/office/powerpoint/2010/main" val="3374194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752529"/>
          </a:xfrm>
        </p:spPr>
        <p:txBody>
          <a:bodyPr anchor="t">
            <a:normAutofit fontScale="25000" lnSpcReduction="20000"/>
          </a:bodyPr>
          <a:lstStyle/>
          <a:p>
            <a:pPr algn="just"/>
            <a:r>
              <a:rPr lang="cs-CZ" sz="7200" dirty="0">
                <a:latin typeface="Arial" panose="020B0604020202020204" pitchFamily="34" charset="0"/>
                <a:cs typeface="Arial" panose="020B0604020202020204" pitchFamily="34" charset="0"/>
              </a:rPr>
              <a:t>rekonstrukce/rozšíření MŠ/ZŠ i jejího zázemí (např. rekonstrukce šaten) a doprovodného stravovacího a hygienického zařízení</a:t>
            </a:r>
          </a:p>
          <a:p>
            <a:pPr algn="just"/>
            <a:r>
              <a:rPr lang="cs-CZ" sz="7200" dirty="0">
                <a:latin typeface="Arial" panose="020B0604020202020204" pitchFamily="34" charset="0"/>
                <a:cs typeface="Arial" panose="020B0604020202020204" pitchFamily="34" charset="0"/>
              </a:rPr>
              <a:t>u ZŠ podporovány pouze kmenové učebny, sborovny, kabinety nesloužící pro odborné předměty, školní knihovny (</a:t>
            </a:r>
            <a:r>
              <a:rPr lang="cs-CZ" sz="7200" u="sng" dirty="0">
                <a:latin typeface="Arial" panose="020B0604020202020204" pitchFamily="34" charset="0"/>
                <a:cs typeface="Arial" panose="020B0604020202020204" pitchFamily="34" charset="0"/>
              </a:rPr>
              <a:t>ne</a:t>
            </a:r>
            <a:r>
              <a:rPr lang="cs-CZ" sz="7200" dirty="0">
                <a:latin typeface="Arial" panose="020B0604020202020204" pitchFamily="34" charset="0"/>
                <a:cs typeface="Arial" panose="020B0604020202020204" pitchFamily="34" charset="0"/>
              </a:rPr>
              <a:t> nákup knih) technické místnosti, družiny a jídelny včetně souvisejícího zázemí a souvisejících úprav budovy školy</a:t>
            </a:r>
          </a:p>
          <a:p>
            <a:pPr algn="just"/>
            <a:r>
              <a:rPr lang="cs-CZ" sz="7200" dirty="0">
                <a:latin typeface="Arial" panose="020B0604020202020204" pitchFamily="34" charset="0"/>
                <a:cs typeface="Arial" panose="020B0604020202020204" pitchFamily="34" charset="0"/>
              </a:rPr>
              <a:t>venkovní mobiliář (př. altán) a herní prvky v případě MŠ (u ZŠ pouze doplňující výdaj)</a:t>
            </a:r>
          </a:p>
          <a:p>
            <a:pPr algn="just"/>
            <a:r>
              <a:rPr lang="cs-CZ" sz="7200" dirty="0">
                <a:latin typeface="Arial" panose="020B0604020202020204" pitchFamily="34" charset="0"/>
                <a:cs typeface="Arial" panose="020B0604020202020204" pitchFamily="34" charset="0"/>
              </a:rPr>
              <a:t>pořízení technologií a dalšího vybavení MŠ/ZŠ či doprovodného stravovacího zařízení</a:t>
            </a:r>
          </a:p>
          <a:p>
            <a:pPr algn="just"/>
            <a:r>
              <a:rPr lang="cs-CZ" sz="7200" dirty="0">
                <a:latin typeface="Arial" panose="020B0604020202020204" pitchFamily="34" charset="0"/>
                <a:cs typeface="Arial" panose="020B0604020202020204" pitchFamily="34" charset="0"/>
              </a:rPr>
              <a:t>doplňující výdaje jako součást projektu –  max. 30 % projektu</a:t>
            </a:r>
          </a:p>
          <a:p>
            <a:pPr marL="0" indent="0" algn="just">
              <a:buNone/>
            </a:pPr>
            <a:r>
              <a:rPr lang="cs-CZ" sz="7200" dirty="0">
                <a:latin typeface="Arial" panose="020B0604020202020204" pitchFamily="34" charset="0"/>
                <a:cs typeface="Arial" panose="020B0604020202020204" pitchFamily="34" charset="0"/>
              </a:rPr>
              <a:t>(úprava povrchů, výstavba odstavných ploch a parkovacích stání, výstavba přístupové cesty v areálu školy, oplocení; venkovní mobiliář a herní prvky v případě základní školy)</a:t>
            </a:r>
          </a:p>
          <a:p>
            <a:pPr algn="just"/>
            <a:r>
              <a:rPr lang="cs-CZ" sz="7200" dirty="0">
                <a:latin typeface="Arial" panose="020B0604020202020204" pitchFamily="34" charset="0"/>
                <a:cs typeface="Arial" panose="020B0604020202020204" pitchFamily="34" charset="0"/>
              </a:rPr>
              <a:t>nákup nemovitosti </a:t>
            </a:r>
          </a:p>
          <a:p>
            <a:pPr algn="just"/>
            <a:r>
              <a:rPr lang="cs-CZ" sz="7200" dirty="0">
                <a:latin typeface="Arial" panose="020B0604020202020204" pitchFamily="34" charset="0"/>
                <a:cs typeface="Arial" panose="020B0604020202020204" pitchFamily="34" charset="0"/>
              </a:rPr>
              <a:t>vždy se musí jednat o investici!!!!</a:t>
            </a:r>
          </a:p>
          <a:p>
            <a:pPr algn="just"/>
            <a:endParaRPr lang="cs-CZ" sz="2000" dirty="0">
              <a:latin typeface="Arial" panose="020B060402020202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pPr algn="just"/>
            <a:endParaRPr lang="cs-CZ"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467544" y="283451"/>
            <a:ext cx="5040560" cy="587152"/>
          </a:xfrm>
        </p:spPr>
        <p:txBody>
          <a:bodyPr>
            <a:noAutofit/>
          </a:bodyPr>
          <a:lstStyle/>
          <a:p>
            <a:r>
              <a:rPr lang="cs-CZ" b="1" dirty="0">
                <a:latin typeface="Arial" panose="020B0604020202020204" pitchFamily="34" charset="0"/>
                <a:cs typeface="Arial" panose="020B0604020202020204" pitchFamily="34" charset="0"/>
              </a:rPr>
              <a:t>Způsobilé výdaje</a:t>
            </a:r>
          </a:p>
        </p:txBody>
      </p:sp>
    </p:spTree>
    <p:extLst>
      <p:ext uri="{BB962C8B-B14F-4D97-AF65-F5344CB8AC3E}">
        <p14:creationId xmlns:p14="http://schemas.microsoft.com/office/powerpoint/2010/main" val="180084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608513"/>
          </a:xfrm>
        </p:spPr>
        <p:txBody>
          <a:bodyPr anchor="t">
            <a:normAutofit fontScale="25000" lnSpcReduction="20000"/>
          </a:bodyPr>
          <a:lstStyle/>
          <a:p>
            <a:r>
              <a:rPr lang="cs-CZ" sz="7200" b="1" dirty="0">
                <a:solidFill>
                  <a:srgbClr val="000000"/>
                </a:solidFill>
                <a:latin typeface="Arial" panose="020B0604020202020204" pitchFamily="34" charset="0"/>
                <a:cs typeface="Arial" panose="020B0604020202020204" pitchFamily="34" charset="0"/>
              </a:rPr>
              <a:t>Kód </a:t>
            </a:r>
            <a:r>
              <a:rPr lang="cs-CZ" sz="7200" dirty="0">
                <a:solidFill>
                  <a:srgbClr val="000000"/>
                </a:solidFill>
                <a:latin typeface="Arial" panose="020B0604020202020204" pitchFamily="34" charset="0"/>
                <a:cs typeface="Arial" panose="020B0604020202020204" pitchFamily="34" charset="0"/>
              </a:rPr>
              <a:t>	</a:t>
            </a:r>
            <a:r>
              <a:rPr lang="cs-CZ" sz="7200" b="1" dirty="0">
                <a:solidFill>
                  <a:srgbClr val="000000"/>
                </a:solidFill>
                <a:latin typeface="Arial" panose="020B0604020202020204" pitchFamily="34" charset="0"/>
                <a:cs typeface="Arial" panose="020B0604020202020204" pitchFamily="34" charset="0"/>
              </a:rPr>
              <a:t>Název způsobilého výdaje </a:t>
            </a:r>
            <a:r>
              <a:rPr lang="cs-CZ" sz="7200" dirty="0">
                <a:solidFill>
                  <a:srgbClr val="000000"/>
                </a:solidFill>
                <a:latin typeface="Arial" panose="020B0604020202020204" pitchFamily="34" charset="0"/>
                <a:cs typeface="Arial" panose="020B0604020202020204" pitchFamily="34" charset="0"/>
              </a:rPr>
              <a:t>	</a:t>
            </a:r>
          </a:p>
          <a:p>
            <a:r>
              <a:rPr lang="cs-CZ" sz="7200" dirty="0">
                <a:solidFill>
                  <a:srgbClr val="000000"/>
                </a:solidFill>
                <a:latin typeface="Arial" panose="020B0604020202020204" pitchFamily="34" charset="0"/>
                <a:cs typeface="Arial" panose="020B0604020202020204" pitchFamily="34" charset="0"/>
              </a:rPr>
              <a:t>044 	Mateřské školy 	</a:t>
            </a:r>
          </a:p>
          <a:p>
            <a:r>
              <a:rPr lang="cs-CZ" sz="7200" dirty="0">
                <a:solidFill>
                  <a:srgbClr val="000000"/>
                </a:solidFill>
                <a:latin typeface="Arial" panose="020B0604020202020204" pitchFamily="34" charset="0"/>
                <a:cs typeface="Arial" panose="020B0604020202020204" pitchFamily="34" charset="0"/>
              </a:rPr>
              <a:t>045 	Základní školy 	</a:t>
            </a:r>
          </a:p>
          <a:p>
            <a:r>
              <a:rPr lang="cs-CZ" sz="7200" dirty="0">
                <a:solidFill>
                  <a:srgbClr val="000000"/>
                </a:solidFill>
                <a:latin typeface="Arial" panose="020B0604020202020204" pitchFamily="34" charset="0"/>
                <a:cs typeface="Arial" panose="020B0604020202020204" pitchFamily="34" charset="0"/>
              </a:rPr>
              <a:t>060 	Stavební a technologické úpravy opláštění budovy 	</a:t>
            </a:r>
          </a:p>
          <a:p>
            <a:r>
              <a:rPr lang="pl-PL" sz="7200" dirty="0">
                <a:solidFill>
                  <a:srgbClr val="000000"/>
                </a:solidFill>
                <a:latin typeface="Arial" panose="020B0604020202020204" pitchFamily="34" charset="0"/>
                <a:cs typeface="Arial" panose="020B0604020202020204" pitchFamily="34" charset="0"/>
              </a:rPr>
              <a:t>046 	Doplňující výdaje jako součást projektu 	</a:t>
            </a:r>
          </a:p>
          <a:p>
            <a:r>
              <a:rPr lang="cs-CZ" sz="7200" dirty="0">
                <a:solidFill>
                  <a:srgbClr val="000000"/>
                </a:solidFill>
                <a:latin typeface="Arial" panose="020B0604020202020204" pitchFamily="34" charset="0"/>
                <a:cs typeface="Arial" panose="020B0604020202020204" pitchFamily="34" charset="0"/>
              </a:rPr>
              <a:t>041 	Nákup nemovitosti 	</a:t>
            </a:r>
          </a:p>
          <a:p>
            <a:pPr marL="0" indent="0">
              <a:buNone/>
            </a:pPr>
            <a:r>
              <a:rPr lang="cs-CZ" sz="7200" dirty="0">
                <a:solidFill>
                  <a:srgbClr val="000000"/>
                </a:solidFill>
                <a:latin typeface="Arial" panose="020B0604020202020204" pitchFamily="34" charset="0"/>
                <a:cs typeface="Arial" panose="020B0604020202020204" pitchFamily="34" charset="0"/>
              </a:rPr>
              <a:t>Kódy se vybírají v rámci Žádosti o dotaci – C1 Výdaje projektu</a:t>
            </a:r>
          </a:p>
          <a:p>
            <a:pPr marL="0" indent="0">
              <a:buNone/>
            </a:pPr>
            <a:endParaRPr lang="cs-CZ" sz="7200" dirty="0">
              <a:solidFill>
                <a:srgbClr val="000000"/>
              </a:solidFill>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pPr algn="just"/>
            <a:endParaRPr lang="cs-CZ"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336005" y="509378"/>
            <a:ext cx="5040560" cy="587152"/>
          </a:xfrm>
        </p:spPr>
        <p:txBody>
          <a:bodyPr>
            <a:noAutofit/>
          </a:bodyPr>
          <a:lstStyle/>
          <a:p>
            <a:r>
              <a:rPr lang="cs-CZ" b="1" dirty="0">
                <a:latin typeface="Arial" panose="020B0604020202020204" pitchFamily="34" charset="0"/>
                <a:cs typeface="Arial" panose="020B0604020202020204" pitchFamily="34" charset="0"/>
              </a:rPr>
              <a:t>Způsobilé výdaje</a:t>
            </a:r>
          </a:p>
        </p:txBody>
      </p:sp>
      <p:pic>
        <p:nvPicPr>
          <p:cNvPr id="9" name="Obrázek 8" descr="C:\Users\Syslova\Desktop\Bez názvu.png"/>
          <p:cNvPicPr/>
          <p:nvPr/>
        </p:nvPicPr>
        <p:blipFill rotWithShape="1">
          <a:blip r:embed="rId6">
            <a:extLst>
              <a:ext uri="{28A0092B-C50C-407E-A947-70E740481C1C}">
                <a14:useLocalDpi xmlns:a14="http://schemas.microsoft.com/office/drawing/2010/main" val="0"/>
              </a:ext>
            </a:extLst>
          </a:blip>
          <a:srcRect r="43122" b="60611"/>
          <a:stretch/>
        </p:blipFill>
        <p:spPr bwMode="auto">
          <a:xfrm>
            <a:off x="1547664" y="3717031"/>
            <a:ext cx="5040560" cy="231740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67746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608513"/>
          </a:xfrm>
        </p:spPr>
        <p:txBody>
          <a:bodyPr anchor="t">
            <a:normAutofit fontScale="25000" lnSpcReduction="20000"/>
          </a:bodyPr>
          <a:lstStyle/>
          <a:p>
            <a:endParaRPr lang="cs-CZ" dirty="0"/>
          </a:p>
          <a:p>
            <a:r>
              <a:rPr lang="cs-CZ" sz="5600" dirty="0">
                <a:latin typeface="Arial" panose="020B0604020202020204" pitchFamily="34" charset="0"/>
                <a:cs typeface="Arial" panose="020B0604020202020204" pitchFamily="34" charset="0"/>
              </a:rPr>
              <a:t>1) Soulad výdajů projektu s plánem rozvoje obce. Tento soulad by mě být dostatečně </a:t>
            </a:r>
            <a:r>
              <a:rPr lang="cs-CZ" sz="5600" u="sng" dirty="0">
                <a:latin typeface="Arial" panose="020B0604020202020204" pitchFamily="34" charset="0"/>
                <a:cs typeface="Arial" panose="020B0604020202020204" pitchFamily="34" charset="0"/>
              </a:rPr>
              <a:t>konkrétní!</a:t>
            </a:r>
          </a:p>
          <a:p>
            <a:pPr marL="0" indent="0">
              <a:buNone/>
            </a:pPr>
            <a:r>
              <a:rPr lang="cs-CZ" sz="5600" dirty="0">
                <a:latin typeface="Arial" panose="020B0604020202020204" pitchFamily="34" charset="0"/>
                <a:cs typeface="Arial" panose="020B0604020202020204" pitchFamily="34" charset="0"/>
              </a:rPr>
              <a:t>Např. Projekt je zaměřen na rekonstrukci stravovacího zařízení v MŠ  - ve strategickém plánu rozvoje obce je uvedeno opatření: Zkvalitňovat materiální a technické vybavení mateřské školy </a:t>
            </a:r>
          </a:p>
          <a:p>
            <a:pPr marL="0" indent="0">
              <a:buNone/>
            </a:pPr>
            <a:r>
              <a:rPr lang="cs-CZ" sz="5600" dirty="0">
                <a:latin typeface="Arial" panose="020B0604020202020204" pitchFamily="34" charset="0"/>
                <a:cs typeface="Arial" panose="020B0604020202020204" pitchFamily="34" charset="0"/>
              </a:rPr>
              <a:t>       </a:t>
            </a:r>
            <a:r>
              <a:rPr lang="cs-CZ" sz="5600" b="1" dirty="0">
                <a:solidFill>
                  <a:srgbClr val="FF0000"/>
                </a:solidFill>
                <a:latin typeface="Arial" panose="020B0604020202020204" pitchFamily="34" charset="0"/>
                <a:cs typeface="Arial" panose="020B0604020202020204" pitchFamily="34" charset="0"/>
              </a:rPr>
              <a:t>Dokládá se přílohou č. </a:t>
            </a:r>
            <a:r>
              <a:rPr lang="cs-CZ" sz="5600" b="1" dirty="0">
                <a:solidFill>
                  <a:srgbClr val="FF0000"/>
                </a:solidFill>
                <a:latin typeface="Arial" panose="020B0604020202020204" pitchFamily="34" charset="0"/>
              </a:rPr>
              <a:t>21 z Pravidel 19. 2. 1</a:t>
            </a:r>
            <a:endParaRPr lang="cs-CZ" sz="5600" b="1" dirty="0">
              <a:solidFill>
                <a:srgbClr val="FF0000"/>
              </a:solidFill>
            </a:endParaRPr>
          </a:p>
          <a:p>
            <a:r>
              <a:rPr lang="cs-CZ" sz="5600" dirty="0">
                <a:latin typeface="Arial" panose="020B0604020202020204" pitchFamily="34" charset="0"/>
                <a:cs typeface="Arial" panose="020B0604020202020204" pitchFamily="34" charset="0"/>
              </a:rPr>
              <a:t>2) V době realizace projektu nedochází k navýšení kapacity mateřské či základní školy uvedené ve školském rejstříku (podmínka platí od podání Žádosti o dotaci na MAS do podání Žádosti o platbu na MAS)</a:t>
            </a:r>
          </a:p>
          <a:p>
            <a:r>
              <a:rPr lang="cs-CZ" sz="5600" dirty="0">
                <a:latin typeface="Arial" panose="020B0604020202020204" pitchFamily="34" charset="0"/>
                <a:cs typeface="Arial" panose="020B0604020202020204" pitchFamily="34" charset="0"/>
              </a:rPr>
              <a:t>3) V rámci projektu týkajícího se základní školy lze podpořit pouze kmenové učebny, dále sborovny, kabinety nesloužící pro odborné předměty, školní knihovny, technické místnosti, družiny a jídelny, k vyjmenovaným prostorám lze podpořit i související zázemí a související úpravy budovy školy; </a:t>
            </a:r>
          </a:p>
          <a:p>
            <a:r>
              <a:rPr lang="cs-CZ" sz="5600" dirty="0">
                <a:latin typeface="Arial" panose="020B0604020202020204" pitchFamily="34" charset="0"/>
                <a:cs typeface="Arial" panose="020B0604020202020204" pitchFamily="34" charset="0"/>
              </a:rPr>
              <a:t>4) Nebudou podporovány aktivity ve školách zřízených dle §16 odst. 9 zákona č. 561/2004 Sb. a ve školách zřízených při zařízeních pro výkon ústavní a ochranné výchovy, </a:t>
            </a:r>
          </a:p>
          <a:p>
            <a:r>
              <a:rPr lang="cs-CZ" sz="5600" dirty="0">
                <a:latin typeface="Arial" panose="020B0604020202020204" pitchFamily="34" charset="0"/>
                <a:cs typeface="Arial" panose="020B0604020202020204" pitchFamily="34" charset="0"/>
              </a:rPr>
              <a:t>5) V případě, že mateřská/základní škola není zřízena obcí nebo svazkem obcí, případně příspěvkovou organizací těchto subjektů, je podpora poskytována pouze v režimu </a:t>
            </a:r>
            <a:r>
              <a:rPr lang="cs-CZ" sz="5600" i="1" dirty="0">
                <a:latin typeface="Arial" panose="020B0604020202020204" pitchFamily="34" charset="0"/>
                <a:cs typeface="Arial" panose="020B0604020202020204" pitchFamily="34" charset="0"/>
              </a:rPr>
              <a:t>de </a:t>
            </a:r>
            <a:r>
              <a:rPr lang="cs-CZ" sz="5600" i="1" dirty="0" err="1">
                <a:latin typeface="Arial" panose="020B0604020202020204" pitchFamily="34" charset="0"/>
                <a:cs typeface="Arial" panose="020B0604020202020204" pitchFamily="34" charset="0"/>
              </a:rPr>
              <a:t>minimis</a:t>
            </a:r>
            <a:r>
              <a:rPr lang="cs-CZ" sz="5600" dirty="0">
                <a:latin typeface="Arial" panose="020B0604020202020204" pitchFamily="34" charset="0"/>
                <a:cs typeface="Arial" panose="020B0604020202020204" pitchFamily="34" charset="0"/>
              </a:rPr>
              <a:t>, </a:t>
            </a:r>
          </a:p>
          <a:p>
            <a:pPr algn="just"/>
            <a:endParaRPr lang="cs-CZ" sz="5600" dirty="0">
              <a:latin typeface="Arial" panose="020B0604020202020204" pitchFamily="34" charset="0"/>
              <a:cs typeface="Arial" panose="020B0604020202020204" pitchFamily="34" charset="0"/>
            </a:endParaRPr>
          </a:p>
          <a:p>
            <a:pPr algn="just"/>
            <a:endParaRPr lang="cs-CZ" sz="5600"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467544" y="397018"/>
            <a:ext cx="5040560" cy="587152"/>
          </a:xfrm>
        </p:spPr>
        <p:txBody>
          <a:bodyPr>
            <a:noAutofit/>
          </a:bodyPr>
          <a:lstStyle/>
          <a:p>
            <a:r>
              <a:rPr lang="cs-CZ" b="1" dirty="0">
                <a:latin typeface="Arial" panose="020B0604020202020204" pitchFamily="34" charset="0"/>
                <a:cs typeface="Arial" panose="020B0604020202020204" pitchFamily="34" charset="0"/>
              </a:rPr>
              <a:t>Kritéria přijatelnosti</a:t>
            </a:r>
          </a:p>
        </p:txBody>
      </p:sp>
    </p:spTree>
    <p:extLst>
      <p:ext uri="{BB962C8B-B14F-4D97-AF65-F5344CB8AC3E}">
        <p14:creationId xmlns:p14="http://schemas.microsoft.com/office/powerpoint/2010/main" val="2921233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608513"/>
          </a:xfrm>
        </p:spPr>
        <p:txBody>
          <a:bodyPr anchor="t">
            <a:normAutofit fontScale="25000" lnSpcReduction="20000"/>
          </a:bodyPr>
          <a:lstStyle/>
          <a:p>
            <a:endParaRPr lang="cs-CZ" dirty="0"/>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Podpora je poskytována mateřské/základní škole zejména na její hlavní činnost. Předmět dotace může být využit na vedlejší, hospodářskou činnost, pokud tato činnost nepřesáhne </a:t>
            </a:r>
            <a:r>
              <a:rPr lang="cs-CZ" sz="4800" u="sng" dirty="0">
                <a:latin typeface="Arial" panose="020B0604020202020204" pitchFamily="34" charset="0"/>
                <a:cs typeface="Arial" panose="020B0604020202020204" pitchFamily="34" charset="0"/>
              </a:rPr>
              <a:t>20 % celkové využívané kapacity podpořené infrastruktury.</a:t>
            </a:r>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V případě, že se předmět dotace týká stravovacího zařízení, musí toto zařízení sloužit pouze pro potřeby mateřské školy/základní školy splňující výše uvedenou podmínku, s tím, že stravování veřejnosti v   podpořených objektech není možné.</a:t>
            </a:r>
          </a:p>
          <a:p>
            <a:pPr algn="just">
              <a:spcBef>
                <a:spcPts val="1800"/>
              </a:spcBef>
            </a:pPr>
            <a:r>
              <a:rPr lang="cs-CZ" sz="4800" b="1" dirty="0">
                <a:latin typeface="Arial" panose="020B0604020202020204" pitchFamily="34" charset="0"/>
                <a:ea typeface="Verdana"/>
                <a:cs typeface="Arial" panose="020B0604020202020204" pitchFamily="34" charset="0"/>
              </a:rPr>
              <a:t>Je možné podpořit doplnění vybavení školní jídelny, kde jsou vařena jídla také pro cizí strávníky, která tam ovšem nejsou konzumována (např. donáška pro místní důchodce)? </a:t>
            </a:r>
            <a:endParaRPr lang="cs-CZ" sz="4800" b="1"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cs-CZ" sz="4800" dirty="0">
                <a:latin typeface="Arial" panose="020B0604020202020204" pitchFamily="34" charset="0"/>
                <a:ea typeface="Verdana"/>
                <a:cs typeface="Arial" panose="020B0604020202020204" pitchFamily="34" charset="0"/>
              </a:rPr>
              <a:t>Podmínka platí pouze pro režim nezakládající veřejnou podporu. Stravování cizích strávníků ve školní jídelně je umožněno za podmínky, že si jídlo odebírají s sebou a že tato vedlejší hospodářská činnost nepřesáhne 20 % celkové využívané kapacity podpořené infrastruktury.</a:t>
            </a:r>
            <a:endParaRPr lang="cs-CZ" sz="4800" dirty="0">
              <a:latin typeface="Arial" panose="020B0604020202020204" pitchFamily="34" charset="0"/>
              <a:cs typeface="Arial" panose="020B0604020202020204" pitchFamily="34" charset="0"/>
            </a:endParaRPr>
          </a:p>
          <a:p>
            <a:pPr algn="just">
              <a:spcBef>
                <a:spcPts val="1800"/>
              </a:spcBef>
            </a:pPr>
            <a:r>
              <a:rPr lang="cs-CZ" sz="4800" b="1" dirty="0">
                <a:latin typeface="Arial" panose="020B0604020202020204" pitchFamily="34" charset="0"/>
                <a:ea typeface="Verdana"/>
                <a:cs typeface="Arial" panose="020B0604020202020204" pitchFamily="34" charset="0"/>
              </a:rPr>
              <a:t>Jak se vypočítává u jídelen hospodářská činnost? Jak zjistí, jestli tato činnost nepřesahuje 20 % a za jaké období se tyto údaje uvádí? Jak to budou dokládat?</a:t>
            </a:r>
            <a:endParaRPr lang="cs-CZ" sz="48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Uvedených 20 % se počítá z celkové kapacity podpořené infrastruktury, jak je uvedena v rejstříku škol a školských zařízení pro dané IZO. </a:t>
            </a:r>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Např. je-li v rejstříku pro danou jídelnu uveden „nejvyšší povolený počet stravovaných ve školském zařízení“ 100, může být max. 20 obědů určeno pro výdej cizím strávníkům. Podmínka musí být plněna nejpozději od data podání Žádosti o platbu na MAS a bude se kontrolovat z evidence strávníků, příp. dalších relevantních dokumentů, při kontrole na místě.</a:t>
            </a:r>
          </a:p>
          <a:p>
            <a:pPr marL="285750" indent="-285750" algn="just">
              <a:buFont typeface="Wingdings" panose="05000000000000000000" pitchFamily="2" charset="2"/>
              <a:buChar char="Ø"/>
            </a:pPr>
            <a:endParaRPr lang="cs-CZ" sz="3400" dirty="0"/>
          </a:p>
          <a:p>
            <a:endParaRPr lang="cs-CZ" sz="3400" dirty="0"/>
          </a:p>
          <a:p>
            <a:pPr algn="just"/>
            <a:endParaRPr lang="cs-CZ" sz="5600" dirty="0">
              <a:latin typeface="Arial" panose="020B0604020202020204" pitchFamily="34" charset="0"/>
              <a:cs typeface="Arial" panose="020B0604020202020204" pitchFamily="34" charset="0"/>
            </a:endParaRPr>
          </a:p>
          <a:p>
            <a:pPr algn="just"/>
            <a:endParaRPr lang="cs-CZ" sz="5600"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539552" y="404664"/>
            <a:ext cx="6984776" cy="648072"/>
          </a:xfrm>
        </p:spPr>
        <p:txBody>
          <a:bodyPr>
            <a:noAutofit/>
          </a:bodyPr>
          <a:lstStyle/>
          <a:p>
            <a:pPr lvl="0" algn="just">
              <a:spcBef>
                <a:spcPts val="1000"/>
              </a:spcBef>
              <a:buClr>
                <a:srgbClr val="90C226"/>
              </a:buClr>
              <a:buSzPct val="80000"/>
            </a:pPr>
            <a:r>
              <a:rPr lang="cs-CZ" sz="2000" b="1" dirty="0">
                <a:latin typeface="Arial" panose="020B0604020202020204" pitchFamily="34" charset="0"/>
                <a:ea typeface="+mn-ea"/>
                <a:cs typeface="Arial" panose="020B0604020202020204" pitchFamily="34" charset="0"/>
              </a:rPr>
              <a:t>Další podmínky platné pro režim nezakládající veřejnou podporu</a:t>
            </a:r>
          </a:p>
        </p:txBody>
      </p:sp>
    </p:spTree>
    <p:extLst>
      <p:ext uri="{BB962C8B-B14F-4D97-AF65-F5344CB8AC3E}">
        <p14:creationId xmlns:p14="http://schemas.microsoft.com/office/powerpoint/2010/main" val="3754786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FE253282-06A3-4D38-B6F1-09F6A93466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8429"/>
            <a:ext cx="3750623" cy="618341"/>
          </a:xfrm>
          <a:prstGeom prst="rect">
            <a:avLst/>
          </a:prstGeom>
        </p:spPr>
      </p:pic>
      <p:pic>
        <p:nvPicPr>
          <p:cNvPr id="6" name="Obrázek 3" descr="C:\Users\poodri\AppData\Local\Temp\Rar$DRa0.378\loga PRV\logo\barevne\logo PRV 2.jpg">
            <a:extLst>
              <a:ext uri="{FF2B5EF4-FFF2-40B4-BE49-F238E27FC236}">
                <a16:creationId xmlns:a16="http://schemas.microsoft.com/office/drawing/2014/main" id="{EE295A36-11E4-4E35-91FC-8E6A2D2D58F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60" y="5849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4">
            <a:extLst>
              <a:ext uri="{FF2B5EF4-FFF2-40B4-BE49-F238E27FC236}">
                <a16:creationId xmlns:a16="http://schemas.microsoft.com/office/drawing/2014/main" id="{91D270E9-5599-4EFB-B8E2-9DE169A5A63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95253" y="56794"/>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ovéPole 7">
            <a:extLst>
              <a:ext uri="{FF2B5EF4-FFF2-40B4-BE49-F238E27FC236}">
                <a16:creationId xmlns:a16="http://schemas.microsoft.com/office/drawing/2014/main" id="{3C3AE0D1-E009-4E4F-9E51-00269838CF4D}"/>
              </a:ext>
            </a:extLst>
          </p:cNvPr>
          <p:cNvSpPr txBox="1"/>
          <p:nvPr/>
        </p:nvSpPr>
        <p:spPr>
          <a:xfrm>
            <a:off x="575048" y="1052736"/>
            <a:ext cx="7813376" cy="4801314"/>
          </a:xfrm>
          <a:prstGeom prst="rect">
            <a:avLst/>
          </a:prstGeom>
          <a:noFill/>
        </p:spPr>
        <p:txBody>
          <a:bodyPr wrap="square">
            <a:spAutoFit/>
          </a:bodyPr>
          <a:lstStyle/>
          <a:p>
            <a:r>
              <a:rPr lang="cs-CZ" b="1" dirty="0">
                <a:solidFill>
                  <a:schemeClr val="accent1"/>
                </a:solidFill>
                <a:latin typeface="Arial" panose="020B0604020202020204" pitchFamily="34" charset="0"/>
                <a:cs typeface="Arial" panose="020B0604020202020204" pitchFamily="34" charset="0"/>
              </a:rPr>
              <a:t>Uspořádání právních vztahů</a:t>
            </a:r>
            <a:endParaRPr lang="cs-CZ" dirty="0">
              <a:solidFill>
                <a:schemeClr val="accent1"/>
              </a:solidFill>
              <a:latin typeface="Arial" panose="020B0604020202020204" pitchFamily="34" charset="0"/>
              <a:cs typeface="Arial" panose="020B0604020202020204" pitchFamily="34" charset="0"/>
            </a:endParaRPr>
          </a:p>
          <a:p>
            <a:pPr marL="457200" indent="-457200">
              <a:buAutoNum type="arabicParenR"/>
            </a:pPr>
            <a:r>
              <a:rPr lang="cs-CZ" dirty="0">
                <a:latin typeface="Arial" panose="020B0604020202020204" pitchFamily="34" charset="0"/>
                <a:cs typeface="Arial" panose="020B0604020202020204" pitchFamily="34" charset="0"/>
              </a:rPr>
              <a:t>stavební výdaje -  vlastnictví, spoluvlastnictví s min. 50% spoluvlastnickým podílem, věcné břemeno a právo stavby</a:t>
            </a:r>
          </a:p>
          <a:p>
            <a:pPr marL="457200" indent="-457200">
              <a:buAutoNum type="arabicParenR"/>
            </a:pPr>
            <a:r>
              <a:rPr lang="cs-CZ" dirty="0">
                <a:latin typeface="Arial" panose="020B0604020202020204" pitchFamily="34" charset="0"/>
                <a:cs typeface="Arial" panose="020B0604020202020204" pitchFamily="34" charset="0"/>
              </a:rPr>
              <a:t>podpořené technologie nebo vybavení: vlastnictví, spoluvlastnictví s min. 50% spoluvlastnickým podílem, nájem, věcné břemeno a právo stavby</a:t>
            </a:r>
          </a:p>
          <a:p>
            <a:r>
              <a:rPr lang="cs-CZ" dirty="0">
                <a:latin typeface="Arial" panose="020B0604020202020204" pitchFamily="34" charset="0"/>
                <a:cs typeface="Arial" panose="020B0604020202020204" pitchFamily="34" charset="0"/>
              </a:rPr>
              <a:t>Vyplňuje se B1 – místo realizace projektu – 27 Právní vztah</a:t>
            </a:r>
          </a:p>
          <a:p>
            <a:r>
              <a:rPr lang="cs-CZ" dirty="0">
                <a:latin typeface="Arial" panose="020B0604020202020204" pitchFamily="34" charset="0"/>
                <a:cs typeface="Arial" panose="020B0604020202020204" pitchFamily="34" charset="0"/>
              </a:rPr>
              <a:t>V případě nájmu se dokládá platná nájemní smlouva </a:t>
            </a:r>
          </a:p>
          <a:p>
            <a:endParaRPr lang="cs-CZ" dirty="0">
              <a:solidFill>
                <a:schemeClr val="accent1"/>
              </a:solidFill>
              <a:latin typeface="Arial" panose="020B0604020202020204" pitchFamily="34" charset="0"/>
              <a:cs typeface="Arial" panose="020B0604020202020204" pitchFamily="34" charset="0"/>
            </a:endParaRPr>
          </a:p>
          <a:p>
            <a:r>
              <a:rPr lang="cs-CZ" b="1" dirty="0">
                <a:solidFill>
                  <a:schemeClr val="accent1"/>
                </a:solidFill>
                <a:latin typeface="Arial" panose="020B0604020202020204" pitchFamily="34" charset="0"/>
                <a:cs typeface="Arial" panose="020B0604020202020204" pitchFamily="34" charset="0"/>
              </a:rPr>
              <a:t>Nezpůsobilé výdaje</a:t>
            </a:r>
          </a:p>
          <a:p>
            <a:pPr marL="342900" indent="-342900">
              <a:buFont typeface="Wingdings" panose="05000000000000000000" pitchFamily="2" charset="2"/>
              <a:buChar char="Ø"/>
            </a:pPr>
            <a:r>
              <a:rPr lang="cs-CZ" dirty="0">
                <a:latin typeface="Arial" panose="020B0604020202020204" pitchFamily="34" charset="0"/>
                <a:cs typeface="Arial" panose="020B0604020202020204" pitchFamily="34" charset="0"/>
              </a:rPr>
              <a:t>úpravy prostor sloužících pro sportovní aktivity, tj. sportoviště a zařízení pro sport; </a:t>
            </a:r>
          </a:p>
          <a:p>
            <a:pPr marL="342900" indent="-342900">
              <a:buFont typeface="Wingdings" panose="05000000000000000000" pitchFamily="2" charset="2"/>
              <a:buChar char="Ø"/>
            </a:pPr>
            <a:r>
              <a:rPr lang="cs-CZ" dirty="0">
                <a:latin typeface="Arial" panose="020B0604020202020204" pitchFamily="34" charset="0"/>
                <a:cs typeface="Arial" panose="020B0604020202020204" pitchFamily="34" charset="0"/>
              </a:rPr>
              <a:t>kotle na uhlí, včetně kombinovaných (uhlí/biomasa), kotle na zemní plyn, tepelná čerpadla, systémy nuceného větrání s rekuperací odpadního tepla a instalace solárně-termických kolektorů; </a:t>
            </a:r>
          </a:p>
          <a:p>
            <a:pPr marL="342900" indent="-342900">
              <a:buFont typeface="Wingdings" panose="05000000000000000000" pitchFamily="2" charset="2"/>
              <a:buChar char="Ø"/>
            </a:pPr>
            <a:r>
              <a:rPr lang="cs-CZ" dirty="0">
                <a:latin typeface="Arial" panose="020B0604020202020204" pitchFamily="34" charset="0"/>
                <a:cs typeface="Arial" panose="020B0604020202020204" pitchFamily="34" charset="0"/>
              </a:rPr>
              <a:t>stavební a technologické úpravy opláštění budovy přesahují výši </a:t>
            </a:r>
          </a:p>
          <a:p>
            <a:r>
              <a:rPr lang="cs-CZ" dirty="0">
                <a:latin typeface="Arial" panose="020B0604020202020204" pitchFamily="34" charset="0"/>
                <a:cs typeface="Arial" panose="020B0604020202020204" pitchFamily="34" charset="0"/>
              </a:rPr>
              <a:t>     200 000 Kč</a:t>
            </a:r>
            <a:r>
              <a:rPr lang="cs-CZ" dirty="0">
                <a:solidFill>
                  <a:schemeClr val="accent5"/>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90365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14913" y="548680"/>
            <a:ext cx="6029295" cy="648072"/>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sz="2400" dirty="0">
                <a:solidFill>
                  <a:schemeClr val="tx1"/>
                </a:solidFill>
                <a:latin typeface="Arial" panose="020B0604020202020204" pitchFamily="34" charset="0"/>
                <a:cs typeface="Arial" panose="020B0604020202020204" pitchFamily="34" charset="0"/>
              </a:rPr>
              <a:t>Realizace projektu v MŠ</a:t>
            </a:r>
          </a:p>
          <a:p>
            <a:r>
              <a:rPr lang="cs-CZ" sz="2400" dirty="0">
                <a:solidFill>
                  <a:schemeClr val="tx1"/>
                </a:solidFill>
                <a:latin typeface="Arial" panose="020B0604020202020204" pitchFamily="34" charset="0"/>
                <a:cs typeface="Arial" panose="020B0604020202020204" pitchFamily="34" charset="0"/>
              </a:rPr>
              <a:t>Výše celkových způsobilých výdajů na projekt, ze kterých je stanovena dotace</a:t>
            </a:r>
          </a:p>
          <a:p>
            <a:r>
              <a:rPr lang="pl-PL" sz="2400" dirty="0">
                <a:solidFill>
                  <a:schemeClr val="tx1"/>
                </a:solidFill>
                <a:latin typeface="Arial" panose="020B0604020202020204" pitchFamily="34" charset="0"/>
                <a:cs typeface="Arial" panose="020B0604020202020204" pitchFamily="34" charset="0"/>
              </a:rPr>
              <a:t>Realizace projektů v menších obcích</a:t>
            </a:r>
          </a:p>
          <a:p>
            <a:pPr marL="0" indent="0">
              <a:buNone/>
            </a:pPr>
            <a:endParaRPr lang="pl-PL" sz="2400" dirty="0">
              <a:solidFill>
                <a:schemeClr val="tx1"/>
              </a:solidFill>
              <a:latin typeface="Arial" panose="020B0604020202020204" pitchFamily="34" charset="0"/>
              <a:cs typeface="Arial" panose="020B0604020202020204" pitchFamily="34" charset="0"/>
            </a:endParaRPr>
          </a:p>
          <a:p>
            <a:r>
              <a:rPr lang="pl-PL" sz="2400" dirty="0">
                <a:solidFill>
                  <a:schemeClr val="tx1"/>
                </a:solidFill>
                <a:latin typeface="Arial" panose="020B0604020202020204" pitchFamily="34" charset="0"/>
                <a:cs typeface="Arial" panose="020B0604020202020204" pitchFamily="34" charset="0"/>
              </a:rPr>
              <a:t>Minimální počet bodů – </a:t>
            </a:r>
            <a:r>
              <a:rPr lang="pl-PL" sz="2400" u="sng" dirty="0">
                <a:solidFill>
                  <a:schemeClr val="tx1"/>
                </a:solidFill>
                <a:latin typeface="Arial" panose="020B0604020202020204" pitchFamily="34" charset="0"/>
                <a:cs typeface="Arial" panose="020B0604020202020204" pitchFamily="34" charset="0"/>
              </a:rPr>
              <a:t>30</a:t>
            </a:r>
          </a:p>
          <a:p>
            <a:r>
              <a:rPr lang="pl-PL" sz="2400" dirty="0">
                <a:solidFill>
                  <a:srgbClr val="FF0000"/>
                </a:solidFill>
                <a:latin typeface="Arial" panose="020B0604020202020204" pitchFamily="34" charset="0"/>
                <a:cs typeface="Arial" panose="020B0604020202020204" pitchFamily="34" charset="0"/>
              </a:rPr>
              <a:t>U každého kritéria je v žádosti nutné slovní zdůvodnění!</a:t>
            </a:r>
            <a:endParaRPr lang="cs-CZ" sz="2400" dirty="0">
              <a:solidFill>
                <a:srgbClr val="FF0000"/>
              </a:solidFill>
              <a:latin typeface="Arial" panose="020B0604020202020204" pitchFamily="34" charset="0"/>
              <a:cs typeface="Arial" panose="020B0604020202020204" pitchFamily="34" charset="0"/>
            </a:endParaRPr>
          </a:p>
        </p:txBody>
      </p:sp>
      <p:pic>
        <p:nvPicPr>
          <p:cNvPr id="4" name="Obrázek 3">
            <a:extLst>
              <a:ext uri="{FF2B5EF4-FFF2-40B4-BE49-F238E27FC236}">
                <a16:creationId xmlns:a16="http://schemas.microsoft.com/office/drawing/2014/main" id="{AC179DBE-EF45-4ECB-B461-73F9F103D1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a16="http://schemas.microsoft.com/office/drawing/2014/main" id="{6F92BE5C-F816-45FD-8327-C1BCD9B371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a16="http://schemas.microsoft.com/office/drawing/2014/main" id="{A1590DE9-9EF0-4D7E-A1C3-494024FB93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3245745"/>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1505</TotalTime>
  <Words>2006</Words>
  <Application>Microsoft Office PowerPoint</Application>
  <PresentationFormat>Předvádění na obrazovce (4:3)</PresentationFormat>
  <Paragraphs>188</Paragraphs>
  <Slides>16</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Trebuchet MS</vt:lpstr>
      <vt:lpstr>Wingdings</vt:lpstr>
      <vt:lpstr>Wingdings 3</vt:lpstr>
      <vt:lpstr>Faseta</vt:lpstr>
      <vt:lpstr>Fiche  7 - Mateřské a základní školy  Článek 20 - Základní služby a obnova vesnic  ve venkovských oblastech  b) Mateřské a základní školy </vt:lpstr>
      <vt:lpstr>Základní údaje o výzvě</vt:lpstr>
      <vt:lpstr>Článek 20 b) Mateřské a základní školy</vt:lpstr>
      <vt:lpstr>Způsobilé výdaje</vt:lpstr>
      <vt:lpstr>Způsobilé výdaje</vt:lpstr>
      <vt:lpstr>Kritéria přijatelnosti</vt:lpstr>
      <vt:lpstr>Další podmínky platné pro režim nezakládající veřejnou podporu</vt:lpstr>
      <vt:lpstr>Prezentace aplikace PowerPoint</vt:lpstr>
      <vt:lpstr>Preferenční kritéria</vt:lpstr>
      <vt:lpstr>Preferenční kritéria</vt:lpstr>
      <vt:lpstr>Preferenční kritéria</vt:lpstr>
      <vt:lpstr>Preferenční kritéria</vt:lpstr>
      <vt:lpstr>Přílohy k žádosti o dotaci na MAS - shrnutí</vt:lpstr>
      <vt:lpstr>Přílohy k žádosti o dotaci na MAS - shrnutí</vt:lpstr>
      <vt:lpstr>Průběh administrace - termíny</vt:lpstr>
      <vt:lpstr>Další informace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  1 - Zemědělská prvovýroba</dc:title>
  <dc:creator>Renata</dc:creator>
  <cp:lastModifiedBy>Diana</cp:lastModifiedBy>
  <cp:revision>95</cp:revision>
  <cp:lastPrinted>2021-02-16T09:41:16Z</cp:lastPrinted>
  <dcterms:created xsi:type="dcterms:W3CDTF">2017-03-10T13:18:29Z</dcterms:created>
  <dcterms:modified xsi:type="dcterms:W3CDTF">2022-01-21T12:16:36Z</dcterms:modified>
</cp:coreProperties>
</file>