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5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9. 3. 2022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1 - Zemědělská prvovýroba</a:t>
            </a:r>
            <a:b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20F2E94B-889E-474E-A933-89A51FA51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50A19858-419C-4B09-AD75-571FDF17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xmlns="" id="{9D514850-69FD-4E20-B80D-D20B83609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6A7C7C73-B215-4F36-AFB5-B3321B7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do zemědělských staveb a technologií pro živočišnou a rostlinnou výrobu a pro školkařskou produkci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na pořízení mobilních strojů pro zemědělskou výrobu</a:t>
            </a:r>
          </a:p>
          <a:p>
            <a:pPr>
              <a:buFontTx/>
              <a:buChar char="-"/>
            </a:pPr>
            <a:r>
              <a:rPr lang="cs-CZ" sz="2400" dirty="0"/>
              <a:t>nákup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061 	</a:t>
            </a:r>
            <a:r>
              <a:rPr lang="cs-CZ" sz="2400" dirty="0"/>
              <a:t>Zemědělská prvovýroba</a:t>
            </a:r>
            <a:r>
              <a:rPr lang="cs-CZ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50FCD5E-6691-47B4-9F16-FF9056C87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6134657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A86D208A-077A-4C1D-8682-E7DBF674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03998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xmlns="" id="{848A2AD7-3A3A-4C80-A2F9-2B5A2DDF8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14" y="6039980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CE020DA7-1CAB-4FF2-9446-C7281DBD0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50 % výdajů, ze kterých je stanovena dotace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Možnost navýšení:</a:t>
            </a:r>
          </a:p>
          <a:p>
            <a:pPr>
              <a:buFontTx/>
              <a:buChar char="-"/>
            </a:pPr>
            <a:r>
              <a:rPr lang="cs-CZ" dirty="0"/>
              <a:t>o 10 % pro mladé začínající zemědělce </a:t>
            </a:r>
          </a:p>
          <a:p>
            <a:pPr>
              <a:buFontTx/>
              <a:buChar char="-"/>
            </a:pPr>
            <a:r>
              <a:rPr lang="cs-CZ" dirty="0"/>
              <a:t>o 10 % pro </a:t>
            </a:r>
            <a:r>
              <a:rPr lang="cs-CZ" dirty="0" smtClean="0"/>
              <a:t>ANC </a:t>
            </a:r>
            <a:r>
              <a:rPr lang="cs-CZ" dirty="0"/>
              <a:t>oblasti (75% výměry podniku v </a:t>
            </a:r>
            <a:r>
              <a:rPr lang="cs-CZ" dirty="0" smtClean="0"/>
              <a:t>ANC)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Pozn.: Předmět dotace nesmí sloužit pouze pro poskytování služeb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A4FA227D-3521-4B85-8348-B47A259C1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31D83ED7-6C62-45C5-99DB-82186B54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xmlns="" id="{8F2CD023-9F35-4987-ABD1-01409956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54052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324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stáje pro ovce a kozy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stáje pro koně</a:t>
                      </a: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max.  45 000 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Kč/</a:t>
                      </a:r>
                      <a:r>
                        <a:rPr kumimoji="0" lang="cs-CZ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ustajovací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místo 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krávy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sklady pro potřeby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Zemědělské prvovýroby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5 000 Kč/m3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nesené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E253282-06A3-4D38-B6F1-09F6A9346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2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EE295A36-11E4-4E35-91FC-8E6A2D2D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49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xmlns="" id="{91D270E9-5599-4EFB-B8E2-9DE169A5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53" y="56794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0,5 až 0,99 úvazku 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méně než 0,4 úvazku	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AC179DBE-EF45-4ECB-B461-73F9F103D1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6F92BE5C-F816-45FD-8327-C1BCD9B3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xmlns="" id="{A1590DE9-9EF0-4D7E-A1C3-494024FB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Realizace projektu ve stávajících objektech (podmínkou úprava stávajícího objektu ve výši min. 20 % způsobilých výdajů)												5 bodů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Pro stavební úpravy je třeba mít vyjádření stavebního úřadu o nutnosti/absenci stavebního povolení.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25588E91-BB43-48CE-9CA1-38BC34C280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xmlns="" id="{3C061621-C910-41F3-A868-A755EFC47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xmlns="" id="{9D9E4B1D-B8E3-4A23-B6D9-4141273C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obyvatel obce,ve které je projekt realizován</a:t>
            </a: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 - místo realizace projektu - má 1-499                           trvale přihlášených obyvatel</a:t>
            </a:r>
            <a:r>
              <a:rPr lang="cs-CZ" sz="2400" dirty="0">
                <a:solidFill>
                  <a:schemeClr val="tx1"/>
                </a:solidFill>
              </a:rPr>
              <a:t>			</a:t>
            </a:r>
            <a:r>
              <a:rPr lang="cs-CZ" sz="2400" dirty="0"/>
              <a:t>25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včetně				</a:t>
            </a:r>
            <a:r>
              <a:rPr lang="cs-CZ" sz="2400" dirty="0" smtClean="0">
                <a:solidFill>
                  <a:schemeClr val="tx1"/>
                </a:solidFill>
              </a:rPr>
              <a:t>20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- 1.000.000 Kč včetně			</a:t>
            </a:r>
            <a:r>
              <a:rPr lang="cs-CZ" sz="2400" dirty="0" smtClean="0">
                <a:solidFill>
                  <a:schemeClr val="tx1"/>
                </a:solidFill>
              </a:rPr>
              <a:t>15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1.000.001 Kč - 2.000.000 Kč včetně		</a:t>
            </a:r>
            <a:r>
              <a:rPr lang="cs-CZ" sz="2400" dirty="0" smtClean="0">
                <a:solidFill>
                  <a:schemeClr val="tx1"/>
                </a:solidFill>
              </a:rPr>
              <a:t>10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40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717</TotalTime>
  <Words>345</Words>
  <Application>Microsoft Office PowerPoint</Application>
  <PresentationFormat>Předvádění na obrazovce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Constantia</vt:lpstr>
      <vt:lpstr>Times New Roman</vt:lpstr>
      <vt:lpstr>Wingdings</vt:lpstr>
      <vt:lpstr>Wingdings 2</vt:lpstr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Syslova</cp:lastModifiedBy>
  <cp:revision>37</cp:revision>
  <cp:lastPrinted>2020-01-09T08:11:25Z</cp:lastPrinted>
  <dcterms:created xsi:type="dcterms:W3CDTF">2017-03-10T13:18:29Z</dcterms:created>
  <dcterms:modified xsi:type="dcterms:W3CDTF">2022-03-09T07:56:26Z</dcterms:modified>
</cp:coreProperties>
</file>