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 Most" initials="MM" lastIdx="1" clrIdx="0">
    <p:extLst>
      <p:ext uri="{19B8F6BF-5375-455C-9EA6-DF929625EA0E}">
        <p15:presenceInfo xmlns:p15="http://schemas.microsoft.com/office/powerpoint/2012/main" userId="6977bb9145f557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8. 2. 2023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most.cz/images/stories/P%C5%99%C3%ADloha_%C4%8D._2___Podpo%C5%99en%C3%A9_projekty_v_r%C3%A1mci_PRV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sah 7">
            <a:extLst>
              <a:ext uri="{FF2B5EF4-FFF2-40B4-BE49-F238E27FC236}">
                <a16:creationId xmlns="" xmlns:a16="http://schemas.microsoft.com/office/drawing/2014/main" id="{21F04134-EE75-405E-9F5A-24DF8F48D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853" y="379602"/>
            <a:ext cx="929857" cy="1033174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890872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1"/>
                </a:solidFill>
              </a:rPr>
              <a:t>SCLLD MAS MOST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VYSOČINY</a:t>
            </a: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ROZVOJE </a:t>
            </a:r>
            <a:b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VENKOVA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95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75077" y="1789590"/>
            <a:ext cx="8640960" cy="40324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žádosti o dotaci včetně příloh prochází administrativní kontrolou </a:t>
            </a:r>
            <a:r>
              <a:rPr lang="cs-CZ" dirty="0" smtClean="0">
                <a:solidFill>
                  <a:schemeClr val="tx1"/>
                </a:solidFill>
              </a:rPr>
              <a:t>MAS, </a:t>
            </a:r>
            <a:r>
              <a:rPr lang="cs-CZ" dirty="0">
                <a:solidFill>
                  <a:schemeClr val="tx1"/>
                </a:solidFill>
              </a:rPr>
              <a:t>kontrolou přijatelnosti a kontrolou dalších podmínek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oprava nedostatků -  výzva k doplnění žádosti (5 pracovních dní), oprava maximálně 2x. </a:t>
            </a:r>
            <a:r>
              <a:rPr lang="cs-CZ" dirty="0" smtClean="0">
                <a:solidFill>
                  <a:schemeClr val="tx1"/>
                </a:solidFill>
              </a:rPr>
              <a:t>– emailem i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ortálem Farmáře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výsledku kontroly do 5 pracovních dní od ukončení </a:t>
            </a:r>
            <a:r>
              <a:rPr lang="cs-CZ" dirty="0" smtClean="0">
                <a:solidFill>
                  <a:schemeClr val="tx1"/>
                </a:solidFill>
              </a:rPr>
              <a:t>kontroly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emailem s el. podpisem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Administrativní kontrola a kontrola přijatelnosti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3725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Hodnocení </a:t>
            </a:r>
            <a:r>
              <a:rPr lang="cs-CZ" b="1" dirty="0" smtClean="0">
                <a:solidFill>
                  <a:schemeClr val="tx1"/>
                </a:solidFill>
              </a:rPr>
              <a:t>VO a RO</a:t>
            </a:r>
            <a:endParaRPr lang="cs-CZ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stanovení pořadí projektů ve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,  výběr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dle bodového hodnocení a alokovaných finančních </a:t>
            </a:r>
            <a:r>
              <a:rPr lang="cs-CZ" dirty="0" smtClean="0">
                <a:solidFill>
                  <a:schemeClr val="tx1"/>
                </a:solidFill>
              </a:rPr>
              <a:t>prostředků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výši přidělených bodů, vybrání či nevybrání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k podpoře (do 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 - emailem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vybrané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MAS elektronicky podepíše, povinné, případně nepovinné přílohy MAS verifikuje (elektronický podpis) a předá žadateli minimálně 3 pracovní dny před finálním termínem registrace na RO SZIF Brno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vč. příloh pošle přes svůj účet na Portálu Farmáře na RO SZIF Brno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nejpozději do </a:t>
            </a: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3. 5. 2023</a:t>
            </a:r>
            <a:endParaRPr lang="cs-CZ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Pozn.: Rozsáhlé přílohy je možné podat v listinné podobě (např.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Žadatelé předloží kompletní dokumentaci k zrealizovanému VŘ včetně aktualizovaného formuláře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nejdříve na MAS - elektronicky, případně vybrané přílohy v listinné podobě </a:t>
            </a:r>
            <a:r>
              <a:rPr lang="cs-CZ" dirty="0" smtClean="0">
                <a:solidFill>
                  <a:schemeClr val="tx1"/>
                </a:solidFill>
              </a:rPr>
              <a:t>(do 63 kalendářního dne </a:t>
            </a:r>
            <a:r>
              <a:rPr lang="cs-CZ" dirty="0">
                <a:solidFill>
                  <a:schemeClr val="tx1"/>
                </a:solidFill>
              </a:rPr>
              <a:t>od registrace na SZIF tj. </a:t>
            </a:r>
            <a:r>
              <a:rPr lang="cs-CZ" dirty="0" smtClean="0">
                <a:solidFill>
                  <a:schemeClr val="tx1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5. 7. 2023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 kontrole na MAS předkládá žadatel dokumentaci k VŘ na RO SZIF Brno </a:t>
            </a:r>
            <a:r>
              <a:rPr lang="cs-CZ" dirty="0" smtClean="0">
                <a:solidFill>
                  <a:schemeClr val="tx1"/>
                </a:solidFill>
              </a:rPr>
              <a:t>(do </a:t>
            </a:r>
            <a:r>
              <a:rPr lang="cs-CZ" dirty="0">
                <a:solidFill>
                  <a:schemeClr val="tx1"/>
                </a:solidFill>
              </a:rPr>
              <a:t>70 </a:t>
            </a:r>
            <a:r>
              <a:rPr lang="cs-CZ" dirty="0" smtClean="0">
                <a:solidFill>
                  <a:schemeClr val="tx1"/>
                </a:solidFill>
              </a:rPr>
              <a:t>kalendářního dne </a:t>
            </a:r>
            <a:r>
              <a:rPr lang="cs-CZ" dirty="0">
                <a:solidFill>
                  <a:schemeClr val="tx1"/>
                </a:solidFill>
              </a:rPr>
              <a:t>od registrace na SZIF– tj. </a:t>
            </a:r>
            <a:r>
              <a:rPr lang="cs-CZ" dirty="0">
                <a:solidFill>
                  <a:srgbClr val="FF0000"/>
                </a:solidFill>
              </a:rPr>
              <a:t>do </a:t>
            </a:r>
            <a:r>
              <a:rPr lang="cs-CZ" dirty="0" smtClean="0">
                <a:solidFill>
                  <a:srgbClr val="FF0000"/>
                </a:solidFill>
              </a:rPr>
              <a:t>12. 7. 2023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cenový marketing </a:t>
            </a:r>
            <a:r>
              <a:rPr lang="cs-CZ" dirty="0" smtClean="0">
                <a:solidFill>
                  <a:schemeClr val="tx1"/>
                </a:solidFill>
              </a:rPr>
              <a:t>(do 500 tisíc) se </a:t>
            </a:r>
            <a:r>
              <a:rPr lang="cs-CZ" dirty="0">
                <a:solidFill>
                  <a:schemeClr val="tx1"/>
                </a:solidFill>
              </a:rPr>
              <a:t>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Doložení příloh k výběrovému řízení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3456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schvalování Žádostí o dotaci probíhá na SZIF průběžně, nejdříve jsou schvalovány Žádosti o dotaci, u kterých žadatel neprovádí VŘ, následně Žádosti o dotaci s VŘ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Předpoklad schválení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projekty bez VŘ cca 5 měsíců od podání žádosti na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SZIF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(9/2023)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s VŘ cca 7 měsíců od podání žádosti na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SZIF (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11/2023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Dohoda o poskytnutí dotace se podepisuje na SZIF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dotaci / podpis dohody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Způsobilé / nezpůsobilé výdaje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1916832"/>
            <a:ext cx="864096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vznikly nejdříve ke dni podání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a byly skutečně uhrazeny nejpozději do data předložení </a:t>
            </a:r>
            <a:r>
              <a:rPr lang="cs-CZ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ŽoP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Hrazeny bezhotovostně,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hotovostní max. 100 tis. Kč celkem v rámci projektu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Nezpůsobilé je: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použitého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movitého majetku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zemědělských investic nákup platebních nároků, zemědělských produkčních práv, nákup zvířat, jednoletých rostlin a jejich vysazování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DPH u plátců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3" cy="424847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výše způsobilých výdajů - 50 tis. Kč na projekt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výše způsobilých výdajů -  5 mil. Kč na projekt.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lze realizovat na území MAS Most Vysočiny</a:t>
            </a:r>
          </a:p>
          <a:p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 v souladu s SCLLD MAS MOST Vysočiny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Způsobilé výdaje</a:t>
            </a:r>
            <a:br>
              <a:rPr lang="cs-CZ" b="1" dirty="0"/>
            </a:br>
            <a:r>
              <a:rPr lang="cs-CZ" b="1" dirty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Lhůta vázanosti projektu na účel trvá 5 let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data převedení dotace na účet příjemce dotace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Realizací projektu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vznikne samostatný funkční celek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Splnění finančního zdraví žadatele u projektů nad 1.000.000 Kč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Preferenční kritéria jsou závazná po dobu udržitelnosti projektu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91056"/>
            <a:ext cx="8568952" cy="44302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Realizace podléhá řízení stavebního úřadu -  pravomocné a platné odpovídající povolení stavebního úřadu (+ stavebním úřadem ověřená projektová dokumentace)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Půdorys stavby/půdorys dispozice technologie v odpovídajícím měřítku s vyznačením rozměrů stavby/technologie k projektu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Katastrální mapa s vyznačením lokalizace předmětu projektu (netýká se mobilních strojů)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Formuláře pro posouzení finančního zdraví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k žádostem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/>
          <a:lstStyle/>
          <a:p>
            <a:r>
              <a:rPr lang="cs-CZ" dirty="0" smtClean="0"/>
              <a:t>Příjem žádostí </a:t>
            </a:r>
            <a:r>
              <a:rPr lang="cs-CZ" dirty="0" smtClean="0"/>
              <a:t>1. </a:t>
            </a:r>
            <a:r>
              <a:rPr lang="cs-CZ" dirty="0" smtClean="0"/>
              <a:t>2. </a:t>
            </a:r>
            <a:r>
              <a:rPr lang="cs-CZ" dirty="0" smtClean="0"/>
              <a:t>2023 </a:t>
            </a:r>
            <a:r>
              <a:rPr lang="cs-CZ" dirty="0" smtClean="0"/>
              <a:t>– </a:t>
            </a:r>
            <a:r>
              <a:rPr lang="cs-CZ" dirty="0" smtClean="0"/>
              <a:t>3. 3. 2023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čas </a:t>
            </a:r>
            <a:r>
              <a:rPr lang="cs-CZ" dirty="0" smtClean="0">
                <a:solidFill>
                  <a:srgbClr val="FF0000"/>
                </a:solidFill>
              </a:rPr>
              <a:t>podání </a:t>
            </a:r>
            <a:r>
              <a:rPr lang="cs-CZ" dirty="0" smtClean="0">
                <a:solidFill>
                  <a:srgbClr val="FF0000"/>
                </a:solidFill>
              </a:rPr>
              <a:t>Projektu nehraje roli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Administrace na MAS – </a:t>
            </a:r>
            <a:r>
              <a:rPr lang="cs-CZ" dirty="0" smtClean="0"/>
              <a:t>6. 3. 2023 do 28. 4. 2023</a:t>
            </a:r>
            <a:endParaRPr lang="cs-CZ" dirty="0" smtClean="0"/>
          </a:p>
          <a:p>
            <a:r>
              <a:rPr lang="cs-CZ" dirty="0" smtClean="0"/>
              <a:t>Registrace na RO SZIF </a:t>
            </a:r>
            <a:r>
              <a:rPr lang="cs-CZ" dirty="0" smtClean="0">
                <a:solidFill>
                  <a:srgbClr val="FF0000"/>
                </a:solidFill>
              </a:rPr>
              <a:t>– </a:t>
            </a:r>
            <a:r>
              <a:rPr lang="cs-CZ" b="1" dirty="0">
                <a:solidFill>
                  <a:srgbClr val="FF0000"/>
                </a:solidFill>
              </a:rPr>
              <a:t>3. 5. </a:t>
            </a:r>
            <a:r>
              <a:rPr lang="cs-CZ" b="1" dirty="0" smtClean="0">
                <a:solidFill>
                  <a:srgbClr val="FF0000"/>
                </a:solidFill>
              </a:rPr>
              <a:t>2023!!!</a:t>
            </a:r>
            <a:endParaRPr lang="cs-CZ" b="1" u="sng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Celková alokace: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2 587 790 Kč</a:t>
            </a: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Vyhlášena pouze jedna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Fiche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F1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– zem.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prvovýroba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2 587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790 Kč.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</a:t>
            </a:r>
            <a:r>
              <a:rPr lang="cs-CZ" dirty="0" smtClean="0"/>
              <a:t>.výzva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917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- maximálně 10 % celkové výše výdajů, ze kterých je stanovena dotace na daný projekt </a:t>
            </a: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/>
              <a:t>Limity pro všechna opatření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381642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Zuzana Syslová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tel.: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770 146 071, 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email: </a:t>
            </a:r>
            <a:r>
              <a:rPr lang="cs-CZ" sz="29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syslova@masmost.cz</a:t>
            </a:r>
            <a:r>
              <a:rPr lang="cs-CZ" sz="2900" b="1" dirty="0">
                <a:effectLst/>
                <a:latin typeface="+mj-lt"/>
                <a:ea typeface="Calibri" panose="020F0502020204030204" pitchFamily="34" charset="0"/>
              </a:rPr>
              <a:t>. 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 smtClean="0">
                <a:solidFill>
                  <a:srgbClr val="FF0000"/>
                </a:solidFill>
                <a:latin typeface="+mj-lt"/>
              </a:rPr>
              <a:t>Denně od 8-13h, po dohodě i v jiný čas</a:t>
            </a:r>
            <a:endParaRPr lang="cs-CZ" sz="2900" b="1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cs-CZ" sz="2900" b="1" dirty="0">
                <a:solidFill>
                  <a:schemeClr val="tx1"/>
                </a:solidFill>
                <a:latin typeface="+mj-lt"/>
              </a:rPr>
              <a:t>www.</a:t>
            </a:r>
            <a:r>
              <a:rPr lang="cs-CZ" sz="2900" b="1" dirty="0" err="1">
                <a:solidFill>
                  <a:schemeClr val="tx1"/>
                </a:solidFill>
                <a:latin typeface="+mj-lt"/>
              </a:rPr>
              <a:t>masmost.cz</a:t>
            </a:r>
            <a:endParaRPr lang="cs-CZ" sz="2900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kontakty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/>
          </a:bodyPr>
          <a:lstStyle/>
          <a:p>
            <a:r>
              <a:rPr lang="cs-CZ" dirty="0"/>
              <a:t>Preferenční kritéria pro výběr projektů jsou součástí </a:t>
            </a:r>
            <a:r>
              <a:rPr lang="cs-CZ" dirty="0" err="1" smtClean="0"/>
              <a:t>Fichí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 případě shodného počtu bodů, bude dále rozhodovat </a:t>
            </a:r>
          </a:p>
          <a:p>
            <a:pPr lvl="0"/>
            <a:r>
              <a:rPr lang="cs-CZ" dirty="0" smtClean="0"/>
              <a:t>Upřednostnění </a:t>
            </a:r>
            <a:r>
              <a:rPr lang="cs-CZ" dirty="0" err="1" smtClean="0"/>
              <a:t>prvožadatele</a:t>
            </a:r>
            <a:r>
              <a:rPr lang="cs-CZ" dirty="0" smtClean="0"/>
              <a:t>/nepodpořeného </a:t>
            </a:r>
            <a:r>
              <a:rPr lang="cs-CZ" dirty="0" err="1"/>
              <a:t>prvožadatele</a:t>
            </a:r>
            <a:r>
              <a:rPr lang="cs-CZ" dirty="0"/>
              <a:t> </a:t>
            </a:r>
            <a:r>
              <a:rPr lang="cs-CZ" dirty="0" smtClean="0"/>
              <a:t>– viz seznam </a:t>
            </a:r>
            <a:r>
              <a:rPr lang="cs-CZ" dirty="0">
                <a:hlinkClick r:id="rId2"/>
              </a:rPr>
              <a:t>Příloha_č._2___Podpořené_projekty_v_rámci_PRV.pdf (masmost.cz) </a:t>
            </a:r>
            <a:endParaRPr lang="cs-CZ" dirty="0" smtClean="0"/>
          </a:p>
          <a:p>
            <a:pPr lvl="0"/>
            <a:r>
              <a:rPr lang="cs-CZ" dirty="0" smtClean="0"/>
              <a:t>preferenční </a:t>
            </a:r>
            <a:r>
              <a:rPr lang="cs-CZ" dirty="0"/>
              <a:t>kritérium vytvoření pracovního místa, </a:t>
            </a:r>
          </a:p>
          <a:p>
            <a:pPr lvl="0" algn="just"/>
            <a:r>
              <a:rPr lang="cs-CZ" dirty="0"/>
              <a:t>upřednostnění projektu s nižší výší způsobilých výdajů, ze kterých je stanovena dotace.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Výběr projektů v případě shodného počtu bodů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8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76872"/>
            <a:ext cx="8147248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Alokaci </a:t>
            </a:r>
            <a:r>
              <a:rPr lang="cs-CZ" dirty="0"/>
              <a:t>na výzvu lze navýšit z důvodu podpory hraničního projektu </a:t>
            </a:r>
            <a:r>
              <a:rPr lang="cs-CZ" dirty="0" err="1"/>
              <a:t>Fiche</a:t>
            </a:r>
            <a:r>
              <a:rPr lang="cs-CZ" dirty="0"/>
              <a:t> (což je zároveň hraniční projekt výzvy), u kterého jako jediného může být za účelem jeho podpory v plné výši překročena celkové alokace MAS. 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63272" cy="1434488"/>
          </a:xfrm>
        </p:spPr>
        <p:txBody>
          <a:bodyPr>
            <a:normAutofit/>
          </a:bodyPr>
          <a:lstStyle/>
          <a:p>
            <a:r>
              <a:rPr lang="cs-CZ" sz="4000" dirty="0"/>
              <a:t>Postup v případě nedočerpání alokace a podpora hraničního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4824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3" y="1700808"/>
            <a:ext cx="7740848" cy="4425355"/>
          </a:xfrm>
        </p:spPr>
        <p:txBody>
          <a:bodyPr>
            <a:normAutofit fontScale="70000" lnSpcReduction="20000"/>
          </a:bodyPr>
          <a:lstStyle/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Příjem žádosti na MAS - do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3. 3. 2023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Administrace na MAS – doporučení k financování – vyrozumění emailem </a:t>
            </a: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Vrácení projektové žádosti žadateli – v týdnu od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24. 4. 2023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Finální registrace na SZIF – </a:t>
            </a:r>
            <a:r>
              <a:rPr lang="cs-CZ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5. 2023!!!</a:t>
            </a: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 doložení CM/VŘ</a:t>
            </a:r>
          </a:p>
          <a:p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5. 7. 2023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(63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kalendářní den na MAS) </a:t>
            </a:r>
          </a:p>
          <a:p>
            <a:r>
              <a:rPr lang="cs-CZ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12. 7. 2023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(70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kalendářní den na SZIF)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Podpis dohody na RO SZIF Brno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09/2023 – 11/2023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 o platbu – udává se do žádosti o dotaci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na místě SZIF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Vyplacení částky dotace – cca do tří měsíců od kontroly na místě</a:t>
            </a:r>
          </a:p>
          <a:p>
            <a:pPr marL="0" fontAlgn="t">
              <a:spcBef>
                <a:spcPts val="0"/>
              </a:spcBef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projektu do 24 měsíců od podpisu Dohody</a:t>
            </a:r>
          </a:p>
          <a:p>
            <a:pPr marL="0" fontAlgn="t">
              <a:spcBef>
                <a:spcPts val="0"/>
              </a:spcBef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vázanosti projektu na účel je 5 let od data převedení dotace na účet příjemce („udržitelnost“)</a:t>
            </a:r>
          </a:p>
          <a:p>
            <a:pPr marL="0" indent="0" fontAlgn="t">
              <a:spcBef>
                <a:spcPts val="0"/>
              </a:spcBef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uchovávat veškeré doklady týkající se poskytnuté dotace (nejméně 10 let od proplacení dotace)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Lhůty administrace - termíny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26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1"/>
            <a:ext cx="8568951" cy="340810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Osobní jednání / </a:t>
            </a:r>
            <a:r>
              <a:rPr lang="cs-CZ" dirty="0" smtClean="0">
                <a:solidFill>
                  <a:schemeClr val="tx1"/>
                </a:solidFill>
              </a:rPr>
              <a:t>konzultace na MAS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Základním komunikačním nástrojem </a:t>
            </a:r>
            <a:r>
              <a:rPr lang="cs-CZ" b="1" dirty="0" smtClean="0">
                <a:solidFill>
                  <a:schemeClr val="tx1"/>
                </a:solidFill>
              </a:rPr>
              <a:t>SZIF je </a:t>
            </a:r>
            <a:r>
              <a:rPr lang="cs-CZ" b="1" dirty="0">
                <a:solidFill>
                  <a:schemeClr val="tx1"/>
                </a:solidFill>
              </a:rPr>
              <a:t>Portál farmáře </a:t>
            </a:r>
            <a:r>
              <a:rPr lang="cs-CZ" b="1" dirty="0" smtClean="0">
                <a:solidFill>
                  <a:schemeClr val="tx1"/>
                </a:solidFill>
              </a:rPr>
              <a:t>a datová schránka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Oficiální komunikace v rámci administrace projektu - datová schránka, pošta, e-mail s elektronickým podpisem, e-mail s dokumentem elektronicky podepsaným v příloze, osobní předání oproti podpisu žadatele/MAS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žadatelem o dotace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 </a:t>
            </a:r>
            <a:r>
              <a:rPr lang="cs-CZ" dirty="0">
                <a:solidFill>
                  <a:schemeClr val="tx1"/>
                </a:solidFill>
              </a:rPr>
              <a:t>poskytnutí dotace rozhoduje SZIF </a:t>
            </a:r>
            <a:r>
              <a:rPr lang="cs-CZ" sz="1200" dirty="0">
                <a:solidFill>
                  <a:schemeClr val="tx1"/>
                </a:solidFill>
              </a:rPr>
              <a:t>na základě přijaté Žádosti o dotaci a rozhodnutí Výběrové komise MAS a Rozhodovacího orgánu MAS </a:t>
            </a:r>
          </a:p>
          <a:p>
            <a:r>
              <a:rPr lang="cs-CZ" dirty="0">
                <a:solidFill>
                  <a:schemeClr val="tx1"/>
                </a:solidFill>
              </a:rPr>
              <a:t>Ž</a:t>
            </a:r>
            <a:r>
              <a:rPr lang="cs-CZ" dirty="0" smtClean="0">
                <a:solidFill>
                  <a:schemeClr val="tx1"/>
                </a:solidFill>
              </a:rPr>
              <a:t>adatel </a:t>
            </a:r>
            <a:r>
              <a:rPr lang="cs-CZ" dirty="0" smtClean="0">
                <a:solidFill>
                  <a:schemeClr val="tx1"/>
                </a:solidFill>
              </a:rPr>
              <a:t>financuje projekt </a:t>
            </a:r>
            <a:r>
              <a:rPr lang="cs-CZ" dirty="0">
                <a:solidFill>
                  <a:schemeClr val="tx1"/>
                </a:solidFill>
              </a:rPr>
              <a:t>nejprve z vlastních zdrojů (předfinancování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pl-PL" dirty="0">
                <a:solidFill>
                  <a:schemeClr val="tx1"/>
                </a:solidFill>
              </a:rPr>
              <a:t>Administrace je dlouhá – trvá cca 1 rok (od podání ŽoD po proplacení dotace na </a:t>
            </a:r>
            <a:r>
              <a:rPr lang="pl-PL" dirty="0" smtClean="0">
                <a:solidFill>
                  <a:schemeClr val="tx1"/>
                </a:solidFill>
              </a:rPr>
              <a:t>účet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Z</a:t>
            </a:r>
            <a:r>
              <a:rPr lang="cs-CZ" b="1" dirty="0" smtClean="0">
                <a:solidFill>
                  <a:srgbClr val="FF0000"/>
                </a:solidFill>
              </a:rPr>
              <a:t>a </a:t>
            </a:r>
            <a:r>
              <a:rPr lang="cs-CZ" b="1" dirty="0">
                <a:solidFill>
                  <a:srgbClr val="FF0000"/>
                </a:solidFill>
              </a:rPr>
              <a:t>plnění podmínek stanovených Pravidly/Dohodou </a:t>
            </a:r>
            <a:r>
              <a:rPr lang="cs-CZ" b="1" dirty="0" smtClean="0">
                <a:solidFill>
                  <a:srgbClr val="FF0000"/>
                </a:solidFill>
              </a:rPr>
              <a:t>je zodpovědný </a:t>
            </a:r>
            <a:r>
              <a:rPr lang="cs-CZ" b="1" dirty="0">
                <a:solidFill>
                  <a:srgbClr val="FF0000"/>
                </a:solidFill>
              </a:rPr>
              <a:t>výhradně </a:t>
            </a:r>
            <a:r>
              <a:rPr lang="cs-CZ" b="1" dirty="0" smtClean="0">
                <a:solidFill>
                  <a:srgbClr val="FF0000"/>
                </a:solidFill>
              </a:rPr>
              <a:t>žadatel!!!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Kontaktním </a:t>
            </a:r>
            <a:r>
              <a:rPr lang="cs-CZ" dirty="0">
                <a:solidFill>
                  <a:schemeClr val="tx1"/>
                </a:solidFill>
              </a:rPr>
              <a:t>místem pro žadatele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MAS; v případě Dohody pak RO SZIF Brno</a:t>
            </a:r>
          </a:p>
          <a:p>
            <a:r>
              <a:rPr lang="pl-PL" dirty="0">
                <a:solidFill>
                  <a:schemeClr val="tx1"/>
                </a:solidFill>
              </a:rPr>
              <a:t>Ž</a:t>
            </a:r>
            <a:r>
              <a:rPr lang="pl-PL" dirty="0" smtClean="0">
                <a:solidFill>
                  <a:schemeClr val="tx1"/>
                </a:solidFill>
              </a:rPr>
              <a:t>adatel/příjemce </a:t>
            </a:r>
            <a:r>
              <a:rPr lang="pl-PL" dirty="0">
                <a:solidFill>
                  <a:schemeClr val="tx1"/>
                </a:solidFill>
              </a:rPr>
              <a:t>dotace </a:t>
            </a:r>
            <a:r>
              <a:rPr lang="pl-PL" dirty="0" smtClean="0">
                <a:solidFill>
                  <a:schemeClr val="tx1"/>
                </a:solidFill>
              </a:rPr>
              <a:t>zajišťuje realizaci </a:t>
            </a:r>
            <a:r>
              <a:rPr lang="pl-PL" dirty="0">
                <a:solidFill>
                  <a:schemeClr val="tx1"/>
                </a:solidFill>
              </a:rPr>
              <a:t>projektu do 24 měsíců od podpisu </a:t>
            </a:r>
            <a:r>
              <a:rPr lang="pl-PL" dirty="0" smtClean="0">
                <a:solidFill>
                  <a:schemeClr val="tx1"/>
                </a:solidFill>
              </a:rPr>
              <a:t>Dohody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cs-CZ" dirty="0" smtClean="0"/>
              <a:t>Obecná </a:t>
            </a:r>
            <a:r>
              <a:rPr lang="cs-CZ" dirty="0"/>
              <a:t>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91056"/>
            <a:ext cx="8640959" cy="47182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žadatel/příjemce dotace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provádí výběrové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řízení na dodavatele před termínem pro doložení příloh (VŘ) k Žádosti o dotaci (cenový marketing lze provést po podpisu Dohody a předkládá se až při Žádosti o platbu)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projekt podléhá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řízení stavebního úřadu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musí být odpovídající povolení stavebního úřadu pravomocné a platné již k datu podání Žádosti o dotaci na MAS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příjemce dotace je povinen uchovávat veškeré doklady týkající se poskytnuté dotace nejméně 10 let od proplacení dotace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danou Fichi v dané výzvě MAS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podává pouze jedna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generuje z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účtu žadatele na Portálu farmáře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kompletně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vyplněný formulář Žádosti o dotaci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podává na MAS prostřednictvím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Portálu farmáře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Přílohy se podávají Portálem Farmáře, výjimečně lze i osobně na MAS </a:t>
            </a:r>
          </a:p>
          <a:p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datum podání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Výhodné je konzultovat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s MAS </a:t>
            </a:r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dotaci (</a:t>
            </a:r>
            <a:r>
              <a:rPr lang="cs-CZ" dirty="0" err="1"/>
              <a:t>ŽoD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1407</TotalTime>
  <Words>1218</Words>
  <Application>Microsoft Office PowerPoint</Application>
  <PresentationFormat>Předvádění na obrazovce (4:3)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Candara</vt:lpstr>
      <vt:lpstr>Symbol</vt:lpstr>
      <vt:lpstr>Wingdings</vt:lpstr>
      <vt:lpstr>Vlnění</vt:lpstr>
      <vt:lpstr>SCLLD MAS MOST VYSOČINY  PROGRAM ROZVOJE  VENKOVA</vt:lpstr>
      <vt:lpstr>9.výzva</vt:lpstr>
      <vt:lpstr>Výběr projektů v případě shodného počtu bodů</vt:lpstr>
      <vt:lpstr>Postup v případě nedočerpání alokace a podpora hraničního projektu</vt:lpstr>
      <vt:lpstr>Lhůty administrace - termíny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Syslova</cp:lastModifiedBy>
  <cp:revision>65</cp:revision>
  <cp:lastPrinted>2020-01-09T10:15:47Z</cp:lastPrinted>
  <dcterms:created xsi:type="dcterms:W3CDTF">2017-03-08T07:20:26Z</dcterms:created>
  <dcterms:modified xsi:type="dcterms:W3CDTF">2023-02-08T08:50:52Z</dcterms:modified>
</cp:coreProperties>
</file>