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5" r:id="rId2"/>
    <p:sldId id="276" r:id="rId3"/>
    <p:sldId id="277" r:id="rId4"/>
    <p:sldId id="264" r:id="rId5"/>
    <p:sldId id="265" r:id="rId6"/>
    <p:sldId id="279" r:id="rId7"/>
    <p:sldId id="266" r:id="rId8"/>
    <p:sldId id="268" r:id="rId9"/>
    <p:sldId id="267" r:id="rId10"/>
    <p:sldId id="269" r:id="rId11"/>
    <p:sldId id="270" r:id="rId12"/>
    <p:sldId id="271" r:id="rId13"/>
    <p:sldId id="272" r:id="rId14"/>
    <p:sldId id="273" r:id="rId15"/>
    <p:sldId id="274" r:id="rId16"/>
    <p:sldId id="27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Střední styl 3 – zvýraznění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840EE-DF79-483C-9643-526B2098E5BA}" type="datetimeFigureOut">
              <a:rPr lang="cs-CZ" smtClean="0"/>
              <a:t>17.03.2025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662473-7FCB-4834-8B00-E7C7E5956E66}" type="slidenum">
              <a:rPr lang="cs-CZ" smtClean="0"/>
              <a:t>‹#›</a:t>
            </a:fld>
            <a:endParaRPr lang="cs-CZ"/>
          </a:p>
        </p:txBody>
      </p:sp>
    </p:spTree>
    <p:extLst>
      <p:ext uri="{BB962C8B-B14F-4D97-AF65-F5344CB8AC3E}">
        <p14:creationId xmlns:p14="http://schemas.microsoft.com/office/powerpoint/2010/main" val="3616115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67025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53761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4511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16415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5442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411243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073228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73531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17430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17.03.2025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23179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F7E2FE8-6E14-4985-A7B9-CCBA62E52A2E}" type="datetimeFigureOut">
              <a:rPr lang="cs-CZ" smtClean="0"/>
              <a:t>17.03.2025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99344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F7E2FE8-6E14-4985-A7B9-CCBA62E52A2E}" type="datetimeFigureOut">
              <a:rPr lang="cs-CZ" smtClean="0"/>
              <a:t>17.03.2025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71064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F7E2FE8-6E14-4985-A7B9-CCBA62E52A2E}" type="datetimeFigureOut">
              <a:rPr lang="cs-CZ" smtClean="0"/>
              <a:t>17.03.2025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407112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E2FE8-6E14-4985-A7B9-CCBA62E52A2E}" type="datetimeFigureOut">
              <a:rPr lang="cs-CZ" smtClean="0"/>
              <a:t>17.03.2025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17357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F7E2FE8-6E14-4985-A7B9-CCBA62E52A2E}" type="datetimeFigureOut">
              <a:rPr lang="cs-CZ" smtClean="0"/>
              <a:t>17.03.2025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23164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F7E2FE8-6E14-4985-A7B9-CCBA62E52A2E}" type="datetimeFigureOut">
              <a:rPr lang="cs-CZ" smtClean="0"/>
              <a:t>17.03.2025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63428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7E2FE8-6E14-4985-A7B9-CCBA62E52A2E}" type="datetimeFigureOut">
              <a:rPr lang="cs-CZ" smtClean="0"/>
              <a:t>17.03.2025</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457570-61F3-43F4-B8B7-5523F1EDC6FE}" type="slidenum">
              <a:rPr lang="cs-CZ" smtClean="0"/>
              <a:t>‹#›</a:t>
            </a:fld>
            <a:endParaRPr lang="cs-CZ"/>
          </a:p>
        </p:txBody>
      </p:sp>
    </p:spTree>
    <p:extLst>
      <p:ext uri="{BB962C8B-B14F-4D97-AF65-F5344CB8AC3E}">
        <p14:creationId xmlns:p14="http://schemas.microsoft.com/office/powerpoint/2010/main" val="1721878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14.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hyperlink" Target="mailto:augustova@masmost.cz" TargetMode="External"/><Relationship Id="rId7" Type="http://schemas.openxmlformats.org/officeDocument/2006/relationships/image" Target="../media/image3.jpg"/><Relationship Id="rId2" Type="http://schemas.openxmlformats.org/officeDocument/2006/relationships/hyperlink" Target="mailto:stara@masmost.cz"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masmost.cz/sz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hyperlink" Target="mailto:augustova@masmost.cz" TargetMode="External"/><Relationship Id="rId2" Type="http://schemas.openxmlformats.org/officeDocument/2006/relationships/hyperlink" Target="mailto:stara@masmost.cz" TargetMode="Externa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670743" y="2452039"/>
            <a:ext cx="9857295" cy="1757491"/>
          </a:xfrm>
        </p:spPr>
        <p:txBody>
          <a:bodyPr>
            <a:normAutofit/>
          </a:bodyPr>
          <a:lstStyle/>
          <a:p>
            <a:pPr algn="ctr"/>
            <a:r>
              <a:rPr lang="cs-CZ" sz="2000" b="1" dirty="0">
                <a:solidFill>
                  <a:schemeClr val="accent2">
                    <a:lumMod val="75000"/>
                  </a:schemeClr>
                </a:solidFill>
              </a:rPr>
              <a:t>MAS MOST Vysočiny, o.p.s.</a:t>
            </a:r>
            <a:br>
              <a:rPr lang="cs-CZ" sz="2000" b="1" dirty="0">
                <a:solidFill>
                  <a:schemeClr val="accent2">
                    <a:lumMod val="75000"/>
                  </a:schemeClr>
                </a:solidFill>
              </a:rPr>
            </a:br>
            <a:br>
              <a:rPr lang="cs-CZ" sz="1400" b="1" dirty="0">
                <a:solidFill>
                  <a:schemeClr val="accent2">
                    <a:lumMod val="75000"/>
                  </a:schemeClr>
                </a:solidFill>
              </a:rPr>
            </a:br>
            <a:br>
              <a:rPr lang="cs-CZ" sz="1400" b="1" dirty="0">
                <a:solidFill>
                  <a:schemeClr val="accent2"/>
                </a:solidFill>
              </a:rPr>
            </a:br>
            <a:r>
              <a:rPr lang="cs-CZ" sz="3600" b="1" dirty="0">
                <a:solidFill>
                  <a:schemeClr val="accent2"/>
                </a:solidFill>
              </a:rPr>
              <a:t>2.Výzva MAS MOST Vysočiny – SZP - 2025</a:t>
            </a:r>
            <a:br>
              <a:rPr lang="cs-CZ" sz="1400" b="1" dirty="0">
                <a:solidFill>
                  <a:schemeClr val="accent2"/>
                </a:solidFill>
              </a:rPr>
            </a:br>
            <a:endParaRPr lang="cs-CZ" sz="1400" b="1" dirty="0">
              <a:solidFill>
                <a:schemeClr val="accent2">
                  <a:lumMod val="50000"/>
                </a:schemeClr>
              </a:solidFill>
            </a:endParaRPr>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2669900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800" b="1" dirty="0">
                <a:solidFill>
                  <a:schemeClr val="accent2"/>
                </a:solidFill>
              </a:rPr>
              <a:t>2.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a:extLst>
              <a:ext uri="{FF2B5EF4-FFF2-40B4-BE49-F238E27FC236}">
                <a16:creationId xmlns:a16="http://schemas.microsoft.com/office/drawing/2014/main" id="{A1543C31-BE84-F05F-0727-C712B750809B}"/>
              </a:ext>
            </a:extLst>
          </p:cNvPr>
          <p:cNvSpPr txBox="1"/>
          <p:nvPr/>
        </p:nvSpPr>
        <p:spPr>
          <a:xfrm>
            <a:off x="810705" y="1885361"/>
            <a:ext cx="9857295" cy="5067028"/>
          </a:xfrm>
          <a:prstGeom prst="rect">
            <a:avLst/>
          </a:prstGeom>
          <a:noFill/>
        </p:spPr>
        <p:txBody>
          <a:bodyPr wrap="square" rtlCol="0">
            <a:spAutoFit/>
          </a:bodyPr>
          <a:lstStyle/>
          <a:p>
            <a:pPr algn="ctr">
              <a:buClr>
                <a:schemeClr val="accent1"/>
              </a:buClr>
            </a:pPr>
            <a:r>
              <a:rPr lang="cs-CZ" sz="1800" b="1" spc="-1" dirty="0">
                <a:solidFill>
                  <a:schemeClr val="accent2">
                    <a:lumMod val="50000"/>
                  </a:schemeClr>
                </a:solidFill>
                <a:ea typeface="DejaVu Sans"/>
              </a:rPr>
              <a:t>Přehled administrace a hodnocení ŽoD ze strany MAS – II.</a:t>
            </a:r>
            <a:endParaRPr lang="cs-CZ" sz="1800" dirty="0">
              <a:solidFill>
                <a:schemeClr val="tx1">
                  <a:lumMod val="65000"/>
                  <a:lumOff val="35000"/>
                </a:schemeClr>
              </a:solidFill>
              <a:latin typeface="+mj-lt"/>
            </a:endParaRP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v rámci této kontroly </a:t>
            </a:r>
            <a:r>
              <a:rPr lang="cs-CZ" sz="1300" dirty="0">
                <a:solidFill>
                  <a:schemeClr val="accent2">
                    <a:lumMod val="75000"/>
                  </a:schemeClr>
                </a:solidFill>
                <a:latin typeface="+mj-lt"/>
              </a:rPr>
              <a:t>ověří správné zařazení ŽoD do odpovídající Fiche</a:t>
            </a:r>
            <a:r>
              <a:rPr lang="cs-CZ" sz="1300" dirty="0">
                <a:solidFill>
                  <a:schemeClr val="tx1">
                    <a:lumMod val="65000"/>
                    <a:lumOff val="35000"/>
                  </a:schemeClr>
                </a:solidFill>
                <a:latin typeface="+mj-lt"/>
              </a:rPr>
              <a:t>  a zkontroluje, zda </a:t>
            </a:r>
            <a:r>
              <a:rPr lang="cs-CZ" sz="1300" dirty="0">
                <a:solidFill>
                  <a:schemeClr val="accent2">
                    <a:lumMod val="75000"/>
                  </a:schemeClr>
                </a:solidFill>
                <a:latin typeface="+mj-lt"/>
              </a:rPr>
              <a:t>ŽoD obsahuje všechny povinně vyplněné údaje </a:t>
            </a:r>
            <a:r>
              <a:rPr lang="cs-CZ" sz="1300" dirty="0">
                <a:solidFill>
                  <a:schemeClr val="tx1">
                    <a:lumMod val="65000"/>
                    <a:lumOff val="35000"/>
                  </a:schemeClr>
                </a:solidFill>
                <a:latin typeface="+mj-lt"/>
              </a:rPr>
              <a:t>včetně </a:t>
            </a:r>
            <a:r>
              <a:rPr lang="cs-CZ" sz="1300" dirty="0">
                <a:solidFill>
                  <a:schemeClr val="accent2">
                    <a:lumMod val="75000"/>
                  </a:schemeClr>
                </a:solidFill>
                <a:latin typeface="+mj-lt"/>
              </a:rPr>
              <a:t>podkladů pro bodování, splnění definice žadatele a kritérií přijatelnosti. </a:t>
            </a:r>
            <a:r>
              <a:rPr lang="cs-CZ" sz="1300" dirty="0">
                <a:solidFill>
                  <a:schemeClr val="tx1">
                    <a:lumMod val="65000"/>
                    <a:lumOff val="35000"/>
                  </a:schemeClr>
                </a:solidFill>
                <a:latin typeface="+mj-lt"/>
              </a:rPr>
              <a:t>V případě potřeby si od žadatele písemnou formou vyžádá chybějící podklady či informace.</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ŽoD může být na </a:t>
            </a:r>
            <a:r>
              <a:rPr lang="cs-CZ" sz="1300" dirty="0">
                <a:solidFill>
                  <a:schemeClr val="accent2">
                    <a:lumMod val="75000"/>
                  </a:schemeClr>
                </a:solidFill>
                <a:latin typeface="+mj-lt"/>
              </a:rPr>
              <a:t>základě písemných podkladů </a:t>
            </a:r>
            <a:r>
              <a:rPr lang="cs-CZ" sz="1300" dirty="0">
                <a:solidFill>
                  <a:schemeClr val="tx1">
                    <a:lumMod val="65000"/>
                    <a:lumOff val="35000"/>
                  </a:schemeClr>
                </a:solidFill>
                <a:latin typeface="+mj-lt"/>
              </a:rPr>
              <a:t>dodaných žadatelem </a:t>
            </a:r>
            <a:r>
              <a:rPr lang="cs-CZ" sz="1300" dirty="0">
                <a:solidFill>
                  <a:schemeClr val="accent2">
                    <a:lumMod val="75000"/>
                  </a:schemeClr>
                </a:solidFill>
                <a:latin typeface="+mj-lt"/>
              </a:rPr>
              <a:t>upravována/doplňována i MAS. </a:t>
            </a:r>
            <a:r>
              <a:rPr lang="cs-CZ" sz="1300" dirty="0">
                <a:solidFill>
                  <a:schemeClr val="tx1">
                    <a:lumMod val="65000"/>
                    <a:lumOff val="35000"/>
                  </a:schemeClr>
                </a:solidFill>
                <a:latin typeface="+mj-lt"/>
              </a:rPr>
              <a:t>V případě, že žadatel </a:t>
            </a:r>
            <a:r>
              <a:rPr lang="cs-CZ" sz="1300" dirty="0">
                <a:solidFill>
                  <a:schemeClr val="accent2">
                    <a:lumMod val="75000"/>
                  </a:schemeClr>
                </a:solidFill>
                <a:latin typeface="+mj-lt"/>
              </a:rPr>
              <a:t>nedoplní v termínu stanovené MAS </a:t>
            </a:r>
            <a:r>
              <a:rPr lang="cs-CZ" sz="1300" dirty="0">
                <a:solidFill>
                  <a:schemeClr val="tx1">
                    <a:lumMod val="65000"/>
                    <a:lumOff val="35000"/>
                  </a:schemeClr>
                </a:solidFill>
                <a:latin typeface="+mj-lt"/>
              </a:rPr>
              <a:t>požadované informace/podklady nebo ŽoD </a:t>
            </a:r>
            <a:r>
              <a:rPr lang="cs-CZ" sz="1300" dirty="0">
                <a:solidFill>
                  <a:schemeClr val="accent2">
                    <a:lumMod val="75000"/>
                  </a:schemeClr>
                </a:solidFill>
                <a:latin typeface="+mj-lt"/>
              </a:rPr>
              <a:t>nesplňuje podmínky </a:t>
            </a:r>
            <a:r>
              <a:rPr lang="cs-CZ" sz="1300" dirty="0">
                <a:solidFill>
                  <a:schemeClr val="tx1">
                    <a:lumMod val="65000"/>
                    <a:lumOff val="35000"/>
                  </a:schemeClr>
                </a:solidFill>
                <a:latin typeface="+mj-lt"/>
              </a:rPr>
              <a:t>pro poskytnutí podpory</a:t>
            </a:r>
            <a:r>
              <a:rPr lang="cs-CZ" sz="1300" dirty="0">
                <a:solidFill>
                  <a:schemeClr val="accent2">
                    <a:lumMod val="75000"/>
                  </a:schemeClr>
                </a:solidFill>
                <a:latin typeface="+mj-lt"/>
              </a:rPr>
              <a:t>, MAS ukončí administraci ŽoD.</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a:t>
            </a:r>
            <a:r>
              <a:rPr lang="cs-CZ" sz="1300" dirty="0">
                <a:solidFill>
                  <a:schemeClr val="accent2">
                    <a:lumMod val="75000"/>
                  </a:schemeClr>
                </a:solidFill>
                <a:latin typeface="+mj-lt"/>
              </a:rPr>
              <a:t>v každé ŽoD </a:t>
            </a:r>
            <a:r>
              <a:rPr lang="cs-CZ" sz="1300" dirty="0">
                <a:solidFill>
                  <a:schemeClr val="tx1">
                    <a:lumMod val="65000"/>
                    <a:lumOff val="35000"/>
                  </a:schemeClr>
                </a:solidFill>
                <a:latin typeface="+mj-lt"/>
              </a:rPr>
              <a:t>posoudí </a:t>
            </a:r>
            <a:r>
              <a:rPr lang="cs-CZ" sz="1300" dirty="0">
                <a:solidFill>
                  <a:schemeClr val="accent2">
                    <a:lumMod val="75000"/>
                  </a:schemeClr>
                </a:solidFill>
                <a:latin typeface="+mj-lt"/>
              </a:rPr>
              <a:t>přidanou hodnotu projektu pro území MAS </a:t>
            </a:r>
            <a:r>
              <a:rPr lang="cs-CZ" sz="1300" dirty="0">
                <a:solidFill>
                  <a:schemeClr val="tx1">
                    <a:lumMod val="65000"/>
                    <a:lumOff val="35000"/>
                  </a:schemeClr>
                </a:solidFill>
                <a:latin typeface="+mj-lt"/>
              </a:rPr>
              <a:t>a uvede důvody financování projektu z alokace vyčleněné pro SCLLD MAS. Pokud MAS vyhodnotí, že ŽoD , kterou </a:t>
            </a:r>
            <a:r>
              <a:rPr lang="cs-CZ" sz="1300" dirty="0">
                <a:solidFill>
                  <a:schemeClr val="accent2">
                    <a:lumMod val="75000"/>
                  </a:schemeClr>
                </a:solidFill>
                <a:latin typeface="+mj-lt"/>
              </a:rPr>
              <a:t>by bylo možné financovat </a:t>
            </a:r>
            <a:r>
              <a:rPr lang="cs-CZ" sz="1300" dirty="0">
                <a:solidFill>
                  <a:schemeClr val="tx1">
                    <a:lumMod val="65000"/>
                    <a:lumOff val="35000"/>
                  </a:schemeClr>
                </a:solidFill>
                <a:latin typeface="+mj-lt"/>
              </a:rPr>
              <a:t>z jiných intervencí SP SZP, </a:t>
            </a:r>
            <a:r>
              <a:rPr lang="cs-CZ" sz="1300" dirty="0">
                <a:solidFill>
                  <a:schemeClr val="accent2">
                    <a:lumMod val="75000"/>
                  </a:schemeClr>
                </a:solidFill>
                <a:latin typeface="+mj-lt"/>
              </a:rPr>
              <a:t>nemá přidanou hodnotu, ukončí její administraci.</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a:t>
            </a:r>
            <a:r>
              <a:rPr lang="cs-CZ" sz="1300" dirty="0">
                <a:solidFill>
                  <a:schemeClr val="accent2">
                    <a:lumMod val="75000"/>
                  </a:schemeClr>
                </a:solidFill>
                <a:latin typeface="+mj-lt"/>
              </a:rPr>
              <a:t>zašle</a:t>
            </a:r>
            <a:r>
              <a:rPr lang="cs-CZ" sz="1300" dirty="0">
                <a:solidFill>
                  <a:schemeClr val="tx1">
                    <a:lumMod val="65000"/>
                    <a:lumOff val="35000"/>
                  </a:schemeClr>
                </a:solidFill>
                <a:latin typeface="+mj-lt"/>
              </a:rPr>
              <a:t> žadateli </a:t>
            </a:r>
            <a:r>
              <a:rPr lang="cs-CZ" sz="1300" dirty="0">
                <a:solidFill>
                  <a:schemeClr val="accent2">
                    <a:lumMod val="75000"/>
                  </a:schemeClr>
                </a:solidFill>
                <a:latin typeface="+mj-lt"/>
              </a:rPr>
              <a:t>emailem vyrozumění o ukončení administrace/postupu ŽoD </a:t>
            </a:r>
            <a:r>
              <a:rPr lang="cs-CZ" sz="1300" dirty="0">
                <a:solidFill>
                  <a:schemeClr val="tx1">
                    <a:lumMod val="65000"/>
                    <a:lumOff val="35000"/>
                  </a:schemeClr>
                </a:solidFill>
                <a:latin typeface="+mj-lt"/>
              </a:rPr>
              <a:t>do dalších fázích hodnocení na MAS </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Žadatel se může proti postupu MAS odvolat – více viz </a:t>
            </a:r>
            <a:r>
              <a:rPr lang="cs-CZ" sz="1300" dirty="0">
                <a:solidFill>
                  <a:schemeClr val="tx1">
                    <a:lumMod val="65000"/>
                    <a:lumOff val="35000"/>
                  </a:schemeClr>
                </a:solidFill>
                <a:latin typeface="+mj-lt"/>
                <a:hlinkClick r:id="rId5" action="ppaction://hlinksldjump"/>
              </a:rPr>
              <a:t>slide</a:t>
            </a:r>
            <a:r>
              <a:rPr lang="cs-CZ" sz="1300" dirty="0">
                <a:solidFill>
                  <a:schemeClr val="tx1">
                    <a:lumMod val="65000"/>
                    <a:lumOff val="35000"/>
                  </a:schemeClr>
                </a:solidFill>
                <a:latin typeface="+mj-lt"/>
              </a:rPr>
              <a:t>.</a:t>
            </a:r>
          </a:p>
          <a:p>
            <a:pPr indent="-172800" algn="l">
              <a:buClr>
                <a:schemeClr val="accent1"/>
              </a:buClr>
              <a:buFont typeface="Arial" panose="020B0604020202020204" pitchFamily="34" charset="0"/>
              <a:buChar char="•"/>
            </a:pPr>
            <a:endParaRPr lang="cs-CZ" sz="1800" b="1" dirty="0">
              <a:solidFill>
                <a:schemeClr val="tx1">
                  <a:lumMod val="65000"/>
                  <a:lumOff val="35000"/>
                </a:schemeClr>
              </a:solidFill>
              <a:latin typeface="Century Gothic" panose="020B0502020202020204" pitchFamily="34" charset="0"/>
            </a:endParaRPr>
          </a:p>
          <a:p>
            <a:pPr algn="ctr">
              <a:buClr>
                <a:schemeClr val="accent1"/>
              </a:buClr>
            </a:pPr>
            <a:r>
              <a:rPr lang="cs-CZ" sz="1600" dirty="0">
                <a:solidFill>
                  <a:schemeClr val="accent3">
                    <a:lumMod val="75000"/>
                  </a:schemeClr>
                </a:solidFill>
              </a:rPr>
              <a:t>Upraveno v Pravidlech </a:t>
            </a:r>
            <a:r>
              <a:rPr lang="cs-CZ" sz="1600" spc="-1" dirty="0">
                <a:solidFill>
                  <a:schemeClr val="accent3">
                    <a:lumMod val="75000"/>
                  </a:schemeClr>
                </a:solidFill>
              </a:rPr>
              <a:t>pro konečné žadatele SZP 2023 – 2027 a Pravidlech, kterými se stanovují podmínky pro PR SP SZP na období 2023 – 2027 jako součást SCLLD pro MAS</a:t>
            </a:r>
            <a:endParaRPr lang="cs-CZ" sz="1600" dirty="0">
              <a:solidFill>
                <a:schemeClr val="accent3">
                  <a:lumMod val="75000"/>
                </a:schemeClr>
              </a:solidFill>
            </a:endParaRPr>
          </a:p>
          <a:p>
            <a:pPr algn="l">
              <a:buClr>
                <a:schemeClr val="accent1"/>
              </a:buClr>
            </a:pPr>
            <a:endParaRPr lang="cs-CZ" sz="2400" b="1" strike="noStrike" spc="-1" dirty="0">
              <a:solidFill>
                <a:schemeClr val="accent2">
                  <a:lumMod val="50000"/>
                </a:schemeClr>
              </a:solidFill>
              <a:latin typeface="Century Gothic"/>
              <a:ea typeface="DejaVu Sans"/>
            </a:endParaRPr>
          </a:p>
          <a:p>
            <a:pPr marL="285750" indent="-285750">
              <a:buClr>
                <a:schemeClr val="accent1"/>
              </a:buClr>
              <a:buFont typeface="Arial" panose="020B0604020202020204" pitchFamily="34" charset="0"/>
              <a:buChar char="•"/>
            </a:pPr>
            <a:endParaRPr lang="cs-CZ" dirty="0"/>
          </a:p>
        </p:txBody>
      </p:sp>
    </p:spTree>
    <p:extLst>
      <p:ext uri="{BB962C8B-B14F-4D97-AF65-F5344CB8AC3E}">
        <p14:creationId xmlns:p14="http://schemas.microsoft.com/office/powerpoint/2010/main" val="319083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2.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600199"/>
            <a:ext cx="9857295" cy="5379099"/>
          </a:xfrm>
        </p:spPr>
        <p:txBody>
          <a:bodyPr>
            <a:normAutofit fontScale="62500" lnSpcReduction="20000"/>
          </a:bodyPr>
          <a:lstStyle/>
          <a:p>
            <a:pPr algn="ctr"/>
            <a:r>
              <a:rPr lang="cs-CZ" sz="2600" b="1" spc="-1" dirty="0">
                <a:solidFill>
                  <a:schemeClr val="accent2">
                    <a:lumMod val="50000"/>
                  </a:schemeClr>
                </a:solidFill>
                <a:ea typeface="DejaVu Sans"/>
              </a:rPr>
              <a:t>Přehled administrace a hodnocení ŽoD ze strany MAS – III.</a:t>
            </a:r>
          </a:p>
          <a:p>
            <a:pPr algn="ctr"/>
            <a:endParaRPr lang="cs-CZ" b="1" spc="-1" dirty="0">
              <a:solidFill>
                <a:schemeClr val="accent2">
                  <a:lumMod val="50000"/>
                </a:schemeClr>
              </a:solidFill>
              <a:ea typeface="DejaVu Sans"/>
            </a:endParaRPr>
          </a:p>
          <a:p>
            <a:pPr marL="285750" indent="-285750" algn="l">
              <a:buFont typeface="Arial" panose="020B0604020202020204" pitchFamily="34" charset="0"/>
              <a:buChar char="•"/>
            </a:pPr>
            <a:r>
              <a:rPr lang="cs-CZ" sz="2100" spc="-1" dirty="0">
                <a:solidFill>
                  <a:schemeClr val="accent2">
                    <a:lumMod val="75000"/>
                  </a:schemeClr>
                </a:solidFill>
                <a:ea typeface="DejaVu Sans"/>
              </a:rPr>
              <a:t>Postup MAS při věcném hodnocení a výběru</a:t>
            </a:r>
            <a:r>
              <a:rPr lang="cs-CZ" sz="2100" spc="-1" dirty="0">
                <a:solidFill>
                  <a:schemeClr val="tx1">
                    <a:lumMod val="65000"/>
                    <a:lumOff val="35000"/>
                  </a:schemeClr>
                </a:solidFill>
                <a:ea typeface="DejaVu Sans"/>
              </a:rPr>
              <a:t> projektů je ošetřen dokumentem </a:t>
            </a:r>
            <a:r>
              <a:rPr lang="cs-CZ" sz="2100" spc="-1" dirty="0">
                <a:solidFill>
                  <a:schemeClr val="accent2">
                    <a:lumMod val="75000"/>
                  </a:schemeClr>
                </a:solidFill>
                <a:ea typeface="DejaVu Sans"/>
              </a:rPr>
              <a:t>Způsob výběru projektů na MAS </a:t>
            </a:r>
            <a:r>
              <a:rPr lang="cs-CZ" sz="2100" spc="-1" dirty="0">
                <a:solidFill>
                  <a:schemeClr val="tx1">
                    <a:lumMod val="65000"/>
                    <a:lumOff val="35000"/>
                  </a:schemeClr>
                </a:solidFill>
                <a:ea typeface="DejaVu Sans"/>
              </a:rPr>
              <a:t>(příloha výzvy).</a:t>
            </a:r>
          </a:p>
          <a:p>
            <a:pPr marL="285750" indent="-285750" algn="l">
              <a:buFont typeface="Arial" panose="020B0604020202020204" pitchFamily="34" charset="0"/>
              <a:buChar char="•"/>
            </a:pPr>
            <a:r>
              <a:rPr lang="cs-CZ" sz="2100" spc="-1" dirty="0">
                <a:solidFill>
                  <a:schemeClr val="tx1">
                    <a:lumMod val="65000"/>
                    <a:lumOff val="35000"/>
                  </a:schemeClr>
                </a:solidFill>
                <a:ea typeface="DejaVu Sans"/>
              </a:rPr>
              <a:t>Členové orgánů MAS se seznámí s předloženými projekty a vyjádří se </a:t>
            </a:r>
            <a:r>
              <a:rPr lang="cs-CZ" sz="2100" spc="-1" dirty="0">
                <a:solidFill>
                  <a:schemeClr val="accent2">
                    <a:lumMod val="75000"/>
                  </a:schemeClr>
                </a:solidFill>
                <a:ea typeface="DejaVu Sans"/>
              </a:rPr>
              <a:t>ke střetu </a:t>
            </a:r>
            <a:r>
              <a:rPr lang="cs-CZ" sz="2100" spc="-1" dirty="0">
                <a:solidFill>
                  <a:schemeClr val="tx1">
                    <a:lumMod val="65000"/>
                    <a:lumOff val="35000"/>
                  </a:schemeClr>
                </a:solidFill>
                <a:ea typeface="DejaVu Sans"/>
              </a:rPr>
              <a:t>zájmů před daného orgánu. Podjatý člen daného orgánu </a:t>
            </a:r>
            <a:r>
              <a:rPr lang="cs-CZ" sz="2100" dirty="0">
                <a:solidFill>
                  <a:schemeClr val="tx1">
                    <a:lumMod val="65000"/>
                    <a:lumOff val="35000"/>
                  </a:schemeClr>
                </a:solidFill>
              </a:rPr>
              <a:t>se nesmí podílet na hodnocení daného projektu ani žádného jiného projektu podaného ve </a:t>
            </a:r>
            <a:r>
              <a:rPr lang="cs-CZ" sz="2100" dirty="0">
                <a:solidFill>
                  <a:schemeClr val="accent2">
                    <a:lumMod val="75000"/>
                  </a:schemeClr>
                </a:solidFill>
              </a:rPr>
              <a:t>stejné Fichi </a:t>
            </a:r>
            <a:r>
              <a:rPr lang="cs-CZ" sz="2100" dirty="0">
                <a:solidFill>
                  <a:schemeClr val="tx1">
                    <a:lumMod val="65000"/>
                    <a:lumOff val="35000"/>
                  </a:schemeClr>
                </a:solidFill>
              </a:rPr>
              <a:t>.</a:t>
            </a:r>
          </a:p>
          <a:p>
            <a:pPr marL="285750" indent="-285750" algn="l">
              <a:buFont typeface="Arial" panose="020B0604020202020204" pitchFamily="34" charset="0"/>
              <a:buChar char="•"/>
            </a:pPr>
            <a:r>
              <a:rPr lang="cs-CZ" sz="2100" dirty="0">
                <a:solidFill>
                  <a:schemeClr val="accent2">
                    <a:lumMod val="75000"/>
                  </a:schemeClr>
                </a:solidFill>
              </a:rPr>
              <a:t>Výběrový orgán MAS (VO) </a:t>
            </a:r>
            <a:r>
              <a:rPr lang="cs-CZ" sz="2100" dirty="0">
                <a:solidFill>
                  <a:schemeClr val="tx1">
                    <a:lumMod val="65000"/>
                    <a:lumOff val="35000"/>
                  </a:schemeClr>
                </a:solidFill>
              </a:rPr>
              <a:t>provádí </a:t>
            </a:r>
            <a:r>
              <a:rPr lang="cs-CZ" sz="2100" dirty="0">
                <a:solidFill>
                  <a:schemeClr val="accent2">
                    <a:lumMod val="75000"/>
                  </a:schemeClr>
                </a:solidFill>
              </a:rPr>
              <a:t>věcné hodnocení </a:t>
            </a:r>
            <a:r>
              <a:rPr lang="cs-CZ" sz="2100" dirty="0">
                <a:solidFill>
                  <a:schemeClr val="tx1">
                    <a:lumMod val="65000"/>
                    <a:lumOff val="35000"/>
                  </a:schemeClr>
                </a:solidFill>
              </a:rPr>
              <a:t>projektů na základě </a:t>
            </a:r>
            <a:r>
              <a:rPr lang="cs-CZ" sz="2100" dirty="0">
                <a:solidFill>
                  <a:schemeClr val="accent2">
                    <a:lumMod val="75000"/>
                  </a:schemeClr>
                </a:solidFill>
              </a:rPr>
              <a:t>preferenčních kritérií</a:t>
            </a:r>
            <a:r>
              <a:rPr lang="cs-CZ" sz="2100" dirty="0">
                <a:solidFill>
                  <a:schemeClr val="tx1">
                    <a:lumMod val="65000"/>
                    <a:lumOff val="35000"/>
                  </a:schemeClr>
                </a:solidFill>
              </a:rPr>
              <a:t>. Podle výsledku bodů sestavuje </a:t>
            </a:r>
            <a:r>
              <a:rPr lang="cs-CZ" sz="2100" dirty="0">
                <a:solidFill>
                  <a:schemeClr val="accent2">
                    <a:lumMod val="75000"/>
                  </a:schemeClr>
                </a:solidFill>
              </a:rPr>
              <a:t>konečné pořadí projektů</a:t>
            </a:r>
            <a:r>
              <a:rPr lang="cs-CZ" sz="2100" dirty="0">
                <a:solidFill>
                  <a:schemeClr val="tx1">
                    <a:lumMod val="65000"/>
                    <a:lumOff val="35000"/>
                  </a:schemeClr>
                </a:solidFill>
              </a:rPr>
              <a:t> v jednotlivých </a:t>
            </a:r>
            <a:r>
              <a:rPr lang="cs-CZ" sz="2100" dirty="0">
                <a:solidFill>
                  <a:schemeClr val="accent2">
                    <a:lumMod val="75000"/>
                  </a:schemeClr>
                </a:solidFill>
              </a:rPr>
              <a:t>Fichích</a:t>
            </a:r>
            <a:r>
              <a:rPr lang="cs-CZ" sz="2100" dirty="0">
                <a:solidFill>
                  <a:schemeClr val="tx1">
                    <a:lumMod val="65000"/>
                    <a:lumOff val="35000"/>
                  </a:schemeClr>
                </a:solidFill>
              </a:rPr>
              <a:t>. Tento seznam je podkladem pro jednání RO.</a:t>
            </a:r>
          </a:p>
          <a:p>
            <a:pPr marL="285750" indent="-285750" algn="l">
              <a:buFont typeface="Arial" panose="020B0604020202020204" pitchFamily="34" charset="0"/>
              <a:buChar char="•"/>
            </a:pPr>
            <a:r>
              <a:rPr lang="cs-CZ" sz="2100" dirty="0">
                <a:solidFill>
                  <a:schemeClr val="tx1">
                    <a:lumMod val="65000"/>
                    <a:lumOff val="35000"/>
                  </a:schemeClr>
                </a:solidFill>
              </a:rPr>
              <a:t>Bude-li z důvodu střetu zájmů ohrožena </a:t>
            </a:r>
            <a:r>
              <a:rPr lang="cs-CZ" sz="2100" dirty="0">
                <a:solidFill>
                  <a:schemeClr val="accent2">
                    <a:lumMod val="75000"/>
                  </a:schemeClr>
                </a:solidFill>
              </a:rPr>
              <a:t>usnášeníschopnost</a:t>
            </a:r>
            <a:r>
              <a:rPr lang="cs-CZ" sz="2100" dirty="0">
                <a:solidFill>
                  <a:schemeClr val="tx1">
                    <a:lumMod val="65000"/>
                    <a:lumOff val="35000"/>
                  </a:schemeClr>
                </a:solidFill>
              </a:rPr>
              <a:t> VO, vyřeší MAS takto: </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Budou vytvořeny </a:t>
            </a:r>
            <a:r>
              <a:rPr lang="cs-CZ" sz="2100" dirty="0">
                <a:solidFill>
                  <a:schemeClr val="accent2">
                    <a:lumMod val="75000"/>
                  </a:schemeClr>
                </a:solidFill>
              </a:rPr>
              <a:t>dílčí hodnotící komise </a:t>
            </a:r>
            <a:r>
              <a:rPr lang="cs-CZ" sz="2100" dirty="0">
                <a:solidFill>
                  <a:schemeClr val="tx1">
                    <a:lumMod val="65000"/>
                    <a:lumOff val="35000"/>
                  </a:schemeClr>
                </a:solidFill>
              </a:rPr>
              <a:t>(min. 3členné) pro jednotl. projekty tak, aby </a:t>
            </a:r>
            <a:r>
              <a:rPr lang="cs-CZ" sz="2100" dirty="0">
                <a:solidFill>
                  <a:schemeClr val="accent2">
                    <a:lumMod val="75000"/>
                  </a:schemeClr>
                </a:solidFill>
              </a:rPr>
              <a:t>se podjatý člen nepodílel </a:t>
            </a:r>
            <a:r>
              <a:rPr lang="cs-CZ" sz="2100" dirty="0">
                <a:solidFill>
                  <a:schemeClr val="tx1">
                    <a:lumMod val="65000"/>
                    <a:lumOff val="35000"/>
                  </a:schemeClr>
                </a:solidFill>
              </a:rPr>
              <a:t>na hodnocení dotčeného ani jiného projektu ze stejné Fichi.</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 </a:t>
            </a:r>
            <a:r>
              <a:rPr lang="cs-CZ" sz="2100" dirty="0">
                <a:solidFill>
                  <a:schemeClr val="accent2">
                    <a:lumMod val="75000"/>
                  </a:schemeClr>
                </a:solidFill>
              </a:rPr>
              <a:t>VO jako celek bude hlasovat </a:t>
            </a:r>
            <a:r>
              <a:rPr lang="cs-CZ" sz="2100" dirty="0">
                <a:solidFill>
                  <a:schemeClr val="tx1">
                    <a:lumMod val="65000"/>
                    <a:lumOff val="35000"/>
                  </a:schemeClr>
                </a:solidFill>
              </a:rPr>
              <a:t>o výsledném pořadí ŽoD, přičemž na hlasování mohou být přítomni i podjaté osoby, musí se zdržet diskuze i hlasování.</a:t>
            </a:r>
          </a:p>
          <a:p>
            <a:pPr marL="285750" indent="-285750" algn="l">
              <a:lnSpc>
                <a:spcPct val="120000"/>
              </a:lnSpc>
              <a:buFont typeface="Arial" panose="020B0604020202020204" pitchFamily="34" charset="0"/>
              <a:buChar char="•"/>
            </a:pPr>
            <a:r>
              <a:rPr lang="cs-CZ" sz="2100" dirty="0">
                <a:solidFill>
                  <a:schemeClr val="tx1">
                    <a:lumMod val="65000"/>
                    <a:lumOff val="35000"/>
                  </a:schemeClr>
                </a:solidFill>
              </a:rPr>
              <a:t>V </a:t>
            </a:r>
            <a:r>
              <a:rPr lang="cs-CZ" sz="2100" dirty="0">
                <a:solidFill>
                  <a:schemeClr val="accent2">
                    <a:lumMod val="75000"/>
                  </a:schemeClr>
                </a:solidFill>
              </a:rPr>
              <a:t>případě shodného počtu bodů </a:t>
            </a:r>
            <a:r>
              <a:rPr lang="cs-CZ" sz="2100" dirty="0">
                <a:solidFill>
                  <a:schemeClr val="tx1">
                    <a:lumMod val="65000"/>
                    <a:lumOff val="35000"/>
                  </a:schemeClr>
                </a:solidFill>
              </a:rPr>
              <a:t>ve stejné Fichi je pořadí ŽoD stanoveno následovně: </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nižší způsobilé výdaje,</a:t>
            </a:r>
            <a:endParaRPr lang="pl-PL" sz="2100" dirty="0">
              <a:solidFill>
                <a:schemeClr val="tx1">
                  <a:lumMod val="65000"/>
                  <a:lumOff val="35000"/>
                </a:schemeClr>
              </a:solidFill>
            </a:endParaRPr>
          </a:p>
          <a:p>
            <a:pPr marL="540000" lvl="1" indent="-108000" algn="l">
              <a:lnSpc>
                <a:spcPct val="120000"/>
              </a:lnSpc>
              <a:buClr>
                <a:srgbClr val="A53010"/>
              </a:buClr>
              <a:buFont typeface="Arial" panose="020B0604020202020204" pitchFamily="34" charset="0"/>
              <a:buChar char="•"/>
            </a:pPr>
            <a:r>
              <a:rPr lang="pl-PL" sz="2100" dirty="0">
                <a:solidFill>
                  <a:schemeClr val="tx1">
                    <a:lumMod val="65000"/>
                    <a:lumOff val="35000"/>
                  </a:schemeClr>
                </a:solidFill>
              </a:rPr>
              <a:t> místo realizace  v obci s nižším počtem obyvatel, </a:t>
            </a:r>
          </a:p>
          <a:p>
            <a:pPr marL="540000" lvl="1" indent="-108000" algn="l">
              <a:lnSpc>
                <a:spcPct val="120000"/>
              </a:lnSpc>
              <a:buClr>
                <a:srgbClr val="A53010"/>
              </a:buClr>
              <a:buFont typeface="Arial" panose="020B0604020202020204" pitchFamily="34" charset="0"/>
              <a:buChar char="•"/>
            </a:pPr>
            <a:r>
              <a:rPr lang="pl-PL" sz="2100" dirty="0">
                <a:solidFill>
                  <a:schemeClr val="tx1">
                    <a:lumMod val="65000"/>
                    <a:lumOff val="35000"/>
                  </a:schemeClr>
                </a:solidFill>
              </a:rPr>
              <a:t>dosud nepodpořený žadatel v rámci SCLLD 2021+.</a:t>
            </a:r>
          </a:p>
          <a:p>
            <a:pPr marL="432000" lvl="1" algn="l">
              <a:lnSpc>
                <a:spcPct val="120000"/>
              </a:lnSpc>
              <a:buClr>
                <a:srgbClr val="A53010"/>
              </a:buClr>
            </a:pPr>
            <a:endParaRPr lang="cs-CZ" sz="2100" dirty="0">
              <a:solidFill>
                <a:schemeClr val="tx1">
                  <a:lumMod val="65000"/>
                  <a:lumOff val="35000"/>
                </a:schemeClr>
              </a:solidFill>
            </a:endParaRPr>
          </a:p>
          <a:p>
            <a:pPr algn="ctr"/>
            <a:r>
              <a:rPr lang="cs-CZ" sz="2600" dirty="0">
                <a:solidFill>
                  <a:schemeClr val="accent3">
                    <a:lumMod val="75000"/>
                  </a:schemeClr>
                </a:solidFill>
                <a:latin typeface="+mj-lt"/>
              </a:rPr>
              <a:t>Upraveno v příloze výzvy MAS – Způsob výběru projektů na MAS a Pravidlech </a:t>
            </a:r>
            <a:r>
              <a:rPr lang="cs-CZ" sz="2600" spc="-1" dirty="0">
                <a:solidFill>
                  <a:schemeClr val="accent3">
                    <a:lumMod val="75000"/>
                  </a:schemeClr>
                </a:solidFill>
                <a:latin typeface="+mj-lt"/>
              </a:rPr>
              <a:t>pro konečné žadatele SZP 2023 – 2027</a:t>
            </a:r>
            <a:endParaRPr lang="cs-CZ" sz="2600" dirty="0">
              <a:solidFill>
                <a:schemeClr val="accent3">
                  <a:lumMod val="75000"/>
                </a:schemeClr>
              </a:solidFill>
              <a:latin typeface="+mj-lt"/>
            </a:endParaRPr>
          </a:p>
          <a:p>
            <a:pPr marL="285750" indent="-285750" algn="l">
              <a:buFont typeface="Arial" panose="020B0604020202020204" pitchFamily="34" charset="0"/>
              <a:buChar char="•"/>
            </a:pPr>
            <a:endParaRPr lang="cs-CZ" sz="1300" dirty="0">
              <a:solidFill>
                <a:schemeClr val="tx1"/>
              </a:solidFill>
              <a:latin typeface="+mj-lt"/>
            </a:endParaRPr>
          </a:p>
          <a:p>
            <a:pPr marL="285750" indent="-285750" algn="l">
              <a:buFont typeface="Arial" panose="020B0604020202020204" pitchFamily="34" charset="0"/>
              <a:buChar char="•"/>
            </a:pPr>
            <a:endParaRPr lang="cs-CZ" sz="1300" spc="-1" dirty="0">
              <a:solidFill>
                <a:schemeClr val="tx1">
                  <a:lumMod val="65000"/>
                  <a:lumOff val="35000"/>
                </a:schemeClr>
              </a:solidFill>
              <a:ea typeface="DejaVu Sans"/>
            </a:endParaRPr>
          </a:p>
          <a:p>
            <a:pPr algn="l"/>
            <a:endParaRPr lang="cs-CZ" sz="1200" b="0" dirty="0"/>
          </a:p>
          <a:p>
            <a:pPr marL="172800" indent="-172800">
              <a:lnSpc>
                <a:spcPct val="120000"/>
              </a:lnSpc>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589621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p:cNvSpPr txBox="1"/>
          <p:nvPr/>
        </p:nvSpPr>
        <p:spPr>
          <a:xfrm>
            <a:off x="612655" y="1600200"/>
            <a:ext cx="10164202" cy="5154040"/>
          </a:xfrm>
          <a:prstGeom prst="rect">
            <a:avLst/>
          </a:prstGeom>
          <a:noFill/>
        </p:spPr>
        <p:txBody>
          <a:bodyPr wrap="square" rtlCol="0">
            <a:spAutoFit/>
          </a:bodyPr>
          <a:lstStyle/>
          <a:p>
            <a:pPr algn="ctr"/>
            <a:r>
              <a:rPr lang="cs-CZ" b="1" spc="-1" dirty="0">
                <a:solidFill>
                  <a:schemeClr val="accent2">
                    <a:lumMod val="50000"/>
                  </a:schemeClr>
                </a:solidFill>
                <a:ea typeface="DejaVu Sans"/>
              </a:rPr>
              <a:t>Přehled administrace a hodnocení ŽoD ze strany MAS – IV.</a:t>
            </a:r>
          </a:p>
          <a:p>
            <a:pPr algn="ctr">
              <a:lnSpc>
                <a:spcPct val="80000"/>
              </a:lnSpc>
            </a:pPr>
            <a:endParaRPr lang="cs-CZ" b="1" spc="-1" dirty="0">
              <a:solidFill>
                <a:schemeClr val="accent2">
                  <a:lumMod val="50000"/>
                </a:schemeClr>
              </a:solidFill>
              <a:ea typeface="DejaVu Sans"/>
            </a:endParaRPr>
          </a:p>
          <a:p>
            <a:pPr marL="285750" indent="-285750">
              <a:lnSpc>
                <a:spcPct val="80000"/>
              </a:lnSpc>
              <a:spcBef>
                <a:spcPts val="1000"/>
              </a:spcBef>
              <a:buClr>
                <a:schemeClr val="accent1"/>
              </a:buClr>
              <a:buFont typeface="Arial" panose="020B0604020202020204" pitchFamily="34" charset="0"/>
              <a:buChar char="•"/>
            </a:pPr>
            <a:r>
              <a:rPr lang="cs-CZ" sz="1300" dirty="0">
                <a:solidFill>
                  <a:schemeClr val="accent3">
                    <a:lumMod val="75000"/>
                  </a:schemeClr>
                </a:solidFill>
                <a:latin typeface="+mj-lt"/>
              </a:rPr>
              <a:t>Rozhodovací orgán MAS (RO) </a:t>
            </a:r>
            <a:r>
              <a:rPr lang="cs-CZ" sz="1300" dirty="0">
                <a:solidFill>
                  <a:schemeClr val="tx1">
                    <a:lumMod val="65000"/>
                    <a:lumOff val="35000"/>
                  </a:schemeClr>
                </a:solidFill>
                <a:latin typeface="+mj-lt"/>
              </a:rPr>
              <a:t>vybírá projekty k podpoře a </a:t>
            </a:r>
            <a:r>
              <a:rPr lang="cs-CZ" sz="1300" dirty="0">
                <a:solidFill>
                  <a:schemeClr val="accent3">
                    <a:lumMod val="75000"/>
                  </a:schemeClr>
                </a:solidFill>
                <a:latin typeface="+mj-lt"/>
              </a:rPr>
              <a:t>stanovuje výši alokace </a:t>
            </a:r>
            <a:r>
              <a:rPr lang="cs-CZ" sz="1300" dirty="0">
                <a:solidFill>
                  <a:schemeClr val="tx1">
                    <a:lumMod val="65000"/>
                    <a:lumOff val="35000"/>
                  </a:schemeClr>
                </a:solidFill>
                <a:latin typeface="+mj-lt"/>
              </a:rPr>
              <a:t>na projekty na základě návrhu VO. Rozhoduje o </a:t>
            </a:r>
            <a:r>
              <a:rPr lang="cs-CZ" sz="1300" dirty="0">
                <a:solidFill>
                  <a:schemeClr val="accent3">
                    <a:lumMod val="75000"/>
                  </a:schemeClr>
                </a:solidFill>
                <a:latin typeface="+mj-lt"/>
              </a:rPr>
              <a:t>přesunech alokace </a:t>
            </a:r>
            <a:r>
              <a:rPr lang="cs-CZ" sz="1300" dirty="0">
                <a:solidFill>
                  <a:schemeClr val="tx1">
                    <a:lumMod val="65000"/>
                    <a:lumOff val="35000"/>
                  </a:schemeClr>
                </a:solidFill>
                <a:latin typeface="+mj-lt"/>
              </a:rPr>
              <a:t>a o </a:t>
            </a:r>
            <a:r>
              <a:rPr lang="cs-CZ" sz="1300" dirty="0">
                <a:solidFill>
                  <a:schemeClr val="accent3">
                    <a:lumMod val="75000"/>
                  </a:schemeClr>
                </a:solidFill>
                <a:latin typeface="+mj-lt"/>
              </a:rPr>
              <a:t>podpoře hraničního projektu</a:t>
            </a:r>
            <a:r>
              <a:rPr lang="cs-CZ" sz="1300" dirty="0">
                <a:solidFill>
                  <a:schemeClr val="tx1">
                    <a:lumMod val="65000"/>
                    <a:lumOff val="35000"/>
                  </a:schemeClr>
                </a:solidFill>
                <a:latin typeface="+mj-lt"/>
              </a:rPr>
              <a:t>. Výsledný seznam </a:t>
            </a:r>
            <a:r>
              <a:rPr lang="cs-CZ" sz="1300" dirty="0">
                <a:solidFill>
                  <a:schemeClr val="accent3">
                    <a:lumMod val="75000"/>
                  </a:schemeClr>
                </a:solidFill>
                <a:latin typeface="+mj-lt"/>
              </a:rPr>
              <a:t>vybraných a nevybraných projektů </a:t>
            </a:r>
            <a:r>
              <a:rPr lang="cs-CZ" sz="1300" dirty="0">
                <a:solidFill>
                  <a:schemeClr val="tx1">
                    <a:lumMod val="65000"/>
                    <a:lumOff val="35000"/>
                  </a:schemeClr>
                </a:solidFill>
                <a:latin typeface="+mj-lt"/>
              </a:rPr>
              <a:t>je předán na SZIF.</a:t>
            </a:r>
          </a:p>
          <a:p>
            <a:pPr marL="285750" indent="-285750">
              <a:lnSpc>
                <a:spcPct val="8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Bude-li z důvodu střetu zájmů ohrožena </a:t>
            </a:r>
            <a:r>
              <a:rPr lang="cs-CZ" sz="1300" dirty="0">
                <a:solidFill>
                  <a:schemeClr val="accent3">
                    <a:lumMod val="75000"/>
                  </a:schemeClr>
                </a:solidFill>
                <a:latin typeface="+mj-lt"/>
              </a:rPr>
              <a:t>usnášeníschopnost RO</a:t>
            </a:r>
            <a:r>
              <a:rPr lang="cs-CZ" sz="1300" dirty="0">
                <a:solidFill>
                  <a:schemeClr val="tx1">
                    <a:lumMod val="65000"/>
                    <a:lumOff val="35000"/>
                  </a:schemeClr>
                </a:solidFill>
                <a:latin typeface="+mj-lt"/>
              </a:rPr>
              <a:t>, vyřeší MAS následovně:</a:t>
            </a:r>
          </a:p>
          <a:p>
            <a:pPr marL="742950" lvl="1" indent="-285750">
              <a:lnSpc>
                <a:spcPct val="80000"/>
              </a:lnSpc>
              <a:spcBef>
                <a:spcPts val="1000"/>
              </a:spcBef>
              <a:buClr>
                <a:schemeClr val="accent5">
                  <a:lumMod val="50000"/>
                </a:schemeClr>
              </a:buClr>
              <a:buFont typeface="Arial" panose="020B0604020202020204" pitchFamily="34" charset="0"/>
              <a:buChar char="•"/>
            </a:pPr>
            <a:r>
              <a:rPr lang="cs-CZ" sz="1300" dirty="0">
                <a:solidFill>
                  <a:schemeClr val="accent3">
                    <a:lumMod val="75000"/>
                  </a:schemeClr>
                </a:solidFill>
              </a:rPr>
              <a:t>RO nebude jednat o přesunech ani navýšení alokace</a:t>
            </a:r>
            <a:r>
              <a:rPr lang="cs-CZ" sz="1300" dirty="0">
                <a:solidFill>
                  <a:schemeClr val="tx1">
                    <a:lumMod val="65000"/>
                    <a:lumOff val="35000"/>
                  </a:schemeClr>
                </a:solidFill>
              </a:rPr>
              <a:t>, aby se jednání mohly zúčastnit i podjaté osoby s tím, že se zdrží </a:t>
            </a:r>
            <a:r>
              <a:rPr lang="cs-CZ" sz="1300" dirty="0">
                <a:solidFill>
                  <a:schemeClr val="accent3">
                    <a:lumMod val="75000"/>
                  </a:schemeClr>
                </a:solidFill>
              </a:rPr>
              <a:t>diskuze i hlasování</a:t>
            </a:r>
            <a:r>
              <a:rPr lang="cs-CZ" sz="1300" dirty="0">
                <a:solidFill>
                  <a:schemeClr val="tx1">
                    <a:lumMod val="65000"/>
                    <a:lumOff val="35000"/>
                  </a:schemeClr>
                </a:solidFill>
              </a:rPr>
              <a:t>.</a:t>
            </a:r>
          </a:p>
          <a:p>
            <a:pPr marL="342900" indent="-342900">
              <a:lnSpc>
                <a:spcPct val="80000"/>
              </a:lnSpc>
              <a:spcBef>
                <a:spcPts val="1000"/>
              </a:spcBef>
              <a:buClr>
                <a:schemeClr val="accent1"/>
              </a:buClr>
              <a:buFont typeface="Arial" panose="020B0604020202020204" pitchFamily="34" charset="0"/>
              <a:buChar char="•"/>
            </a:pPr>
            <a:r>
              <a:rPr lang="cs-CZ" sz="1300" dirty="0">
                <a:solidFill>
                  <a:schemeClr val="accent3">
                    <a:lumMod val="75000"/>
                  </a:schemeClr>
                </a:solidFill>
              </a:rPr>
              <a:t>Přesun alokace v rámci výzvy</a:t>
            </a:r>
            <a:r>
              <a:rPr lang="cs-CZ" sz="1300" dirty="0">
                <a:solidFill>
                  <a:schemeClr val="tx1">
                    <a:lumMod val="65000"/>
                    <a:lumOff val="35000"/>
                  </a:schemeClr>
                </a:solidFill>
              </a:rPr>
              <a:t>: přesun veškeré </a:t>
            </a:r>
            <a:r>
              <a:rPr lang="cs-CZ" sz="1300" dirty="0">
                <a:solidFill>
                  <a:schemeClr val="accent3">
                    <a:lumMod val="75000"/>
                  </a:schemeClr>
                </a:solidFill>
              </a:rPr>
              <a:t>nedočerpané alokace </a:t>
            </a:r>
            <a:r>
              <a:rPr lang="cs-CZ" sz="1300" dirty="0">
                <a:solidFill>
                  <a:schemeClr val="tx1">
                    <a:lumMod val="65000"/>
                    <a:lumOff val="35000"/>
                  </a:schemeClr>
                </a:solidFill>
              </a:rPr>
              <a:t>výzvy do Fiche splňující v tomto pořadí následující podmínky:</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počet nepodpořených projektů</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součet požadované dotace nepodpořených projektů</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převis požadované dotace (součet požadované dotace přijatých projektů-alokace vyhlášená na Fichi ve výzvě)</a:t>
            </a: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algn="ctr"/>
            <a:endParaRPr lang="cs-CZ" sz="1600" dirty="0">
              <a:solidFill>
                <a:schemeClr val="accent3">
                  <a:lumMod val="75000"/>
                </a:schemeClr>
              </a:solidFill>
              <a:latin typeface="+mj-lt"/>
            </a:endParaRPr>
          </a:p>
          <a:p>
            <a:pPr algn="ctr"/>
            <a:endParaRPr lang="cs-CZ" sz="1600" dirty="0">
              <a:solidFill>
                <a:schemeClr val="accent3">
                  <a:lumMod val="75000"/>
                </a:schemeClr>
              </a:solidFill>
              <a:latin typeface="+mj-lt"/>
            </a:endParaRPr>
          </a:p>
          <a:p>
            <a:pPr algn="ctr"/>
            <a:endParaRPr lang="cs-CZ" sz="1600" dirty="0">
              <a:solidFill>
                <a:schemeClr val="accent3">
                  <a:lumMod val="75000"/>
                </a:schemeClr>
              </a:solidFill>
              <a:latin typeface="+mj-lt"/>
            </a:endParaRPr>
          </a:p>
          <a:p>
            <a:pPr algn="ctr"/>
            <a:r>
              <a:rPr lang="cs-CZ" sz="1600" dirty="0">
                <a:solidFill>
                  <a:schemeClr val="accent3">
                    <a:lumMod val="75000"/>
                  </a:schemeClr>
                </a:solidFill>
                <a:latin typeface="+mj-lt"/>
              </a:rPr>
              <a:t>Upraveno v příloze výzvy MAS – Způsob výběru projektů na MAS a Pravidlech </a:t>
            </a:r>
            <a:r>
              <a:rPr lang="cs-CZ" sz="1600" spc="-1" dirty="0">
                <a:solidFill>
                  <a:schemeClr val="accent3">
                    <a:lumMod val="75000"/>
                  </a:schemeClr>
                </a:solidFill>
                <a:latin typeface="+mj-lt"/>
              </a:rPr>
              <a:t>pro konečné žadatele SZP 2023 – 2027</a:t>
            </a:r>
            <a:endParaRPr lang="cs-CZ" sz="1600" dirty="0">
              <a:solidFill>
                <a:schemeClr val="accent3">
                  <a:lumMod val="75000"/>
                </a:schemeClr>
              </a:solidFill>
              <a:latin typeface="+mj-lt"/>
            </a:endParaRPr>
          </a:p>
          <a:p>
            <a:pPr lvl="1">
              <a:lnSpc>
                <a:spcPct val="120000"/>
              </a:lnSpc>
              <a:buClr>
                <a:schemeClr val="accent5">
                  <a:lumMod val="75000"/>
                </a:schemeClr>
              </a:buClr>
            </a:pPr>
            <a:endParaRPr lang="pl-PL" sz="1300" dirty="0">
              <a:solidFill>
                <a:schemeClr val="tx1">
                  <a:lumMod val="65000"/>
                  <a:lumOff val="35000"/>
                </a:schemeClr>
              </a:solidFill>
            </a:endParaRPr>
          </a:p>
        </p:txBody>
      </p:sp>
    </p:spTree>
    <p:extLst>
      <p:ext uri="{BB962C8B-B14F-4D97-AF65-F5344CB8AC3E}">
        <p14:creationId xmlns:p14="http://schemas.microsoft.com/office/powerpoint/2010/main" val="1176835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671805" y="1885360"/>
            <a:ext cx="10194246" cy="4730043"/>
          </a:xfrm>
        </p:spPr>
        <p:txBody>
          <a:bodyPr>
            <a:normAutofit lnSpcReduction="10000"/>
          </a:bodyPr>
          <a:lstStyle/>
          <a:p>
            <a:pPr algn="ctr"/>
            <a:r>
              <a:rPr lang="cs-CZ" b="1" spc="-1" dirty="0">
                <a:solidFill>
                  <a:schemeClr val="accent2">
                    <a:lumMod val="50000"/>
                  </a:schemeClr>
                </a:solidFill>
                <a:ea typeface="DejaVu Sans"/>
              </a:rPr>
              <a:t>Přehled administrace a hodnocení ŽoD ze strany MAS – IV.</a:t>
            </a:r>
            <a:endParaRPr lang="cs-CZ" b="0" dirty="0"/>
          </a:p>
          <a:p>
            <a:pPr marL="285750" indent="-285750" algn="l">
              <a:lnSpc>
                <a:spcPct val="120000"/>
              </a:lnSpc>
              <a:buClr>
                <a:schemeClr val="accent1"/>
              </a:buClr>
              <a:buFont typeface="Arial" panose="020B0604020202020204" pitchFamily="34" charset="0"/>
              <a:buChar char="•"/>
            </a:pPr>
            <a:r>
              <a:rPr lang="cs-CZ" sz="1400" dirty="0">
                <a:solidFill>
                  <a:schemeClr val="tx1">
                    <a:lumMod val="65000"/>
                    <a:lumOff val="35000"/>
                  </a:schemeClr>
                </a:solidFill>
                <a:latin typeface="+mj-lt"/>
              </a:rPr>
              <a:t>Podpora </a:t>
            </a:r>
            <a:r>
              <a:rPr lang="cs-CZ" sz="1400" dirty="0">
                <a:solidFill>
                  <a:schemeClr val="accent3">
                    <a:lumMod val="75000"/>
                  </a:schemeClr>
                </a:solidFill>
                <a:latin typeface="+mj-lt"/>
              </a:rPr>
              <a:t>hraničního projektu-první nevybraný </a:t>
            </a:r>
            <a:r>
              <a:rPr lang="cs-CZ" sz="1400" dirty="0">
                <a:solidFill>
                  <a:schemeClr val="tx1">
                    <a:lumMod val="65000"/>
                    <a:lumOff val="35000"/>
                  </a:schemeClr>
                </a:solidFill>
                <a:latin typeface="+mj-lt"/>
              </a:rPr>
              <a:t>projekt splňující min. body v některé z vyhlášených </a:t>
            </a:r>
            <a:r>
              <a:rPr lang="cs-CZ" sz="1400" dirty="0" err="1">
                <a:solidFill>
                  <a:schemeClr val="tx1">
                    <a:lumMod val="65000"/>
                    <a:lumOff val="35000"/>
                  </a:schemeClr>
                </a:solidFill>
                <a:latin typeface="+mj-lt"/>
              </a:rPr>
              <a:t>Fichí</a:t>
            </a:r>
            <a:r>
              <a:rPr lang="cs-CZ" sz="1400" dirty="0">
                <a:solidFill>
                  <a:schemeClr val="tx1">
                    <a:lumMod val="65000"/>
                    <a:lumOff val="35000"/>
                  </a:schemeClr>
                </a:solidFill>
                <a:latin typeface="+mj-lt"/>
              </a:rPr>
              <a:t>, z každé </a:t>
            </a:r>
            <a:r>
              <a:rPr lang="cs-CZ" sz="1400" dirty="0">
                <a:solidFill>
                  <a:schemeClr val="accent3">
                    <a:lumMod val="75000"/>
                  </a:schemeClr>
                </a:solidFill>
                <a:latin typeface="+mj-lt"/>
              </a:rPr>
              <a:t>Fiche-1 projekt. </a:t>
            </a:r>
          </a:p>
          <a:p>
            <a:pPr marL="285750" indent="-285750" algn="l">
              <a:lnSpc>
                <a:spcPct val="120000"/>
              </a:lnSpc>
              <a:buClr>
                <a:schemeClr val="accent1"/>
              </a:buClr>
              <a:buFont typeface="Arial" panose="020B0604020202020204" pitchFamily="34" charset="0"/>
              <a:buChar char="•"/>
            </a:pPr>
            <a:r>
              <a:rPr lang="cs-CZ" sz="1400" dirty="0">
                <a:solidFill>
                  <a:schemeClr val="tx1">
                    <a:lumMod val="65000"/>
                    <a:lumOff val="35000"/>
                  </a:schemeClr>
                </a:solidFill>
                <a:latin typeface="+mj-lt"/>
              </a:rPr>
              <a:t>Tuto ŽoD lze podpořit, i když alokace stanovená na výzvu již není </a:t>
            </a:r>
            <a:r>
              <a:rPr lang="cs-CZ" sz="1400" dirty="0">
                <a:solidFill>
                  <a:schemeClr val="accent3">
                    <a:lumMod val="75000"/>
                  </a:schemeClr>
                </a:solidFill>
                <a:latin typeface="+mj-lt"/>
              </a:rPr>
              <a:t>dostačující </a:t>
            </a:r>
            <a:r>
              <a:rPr lang="cs-CZ" sz="1400" dirty="0">
                <a:solidFill>
                  <a:schemeClr val="tx1">
                    <a:lumMod val="65000"/>
                    <a:lumOff val="35000"/>
                  </a:schemeClr>
                </a:solidFill>
                <a:latin typeface="+mj-lt"/>
              </a:rPr>
              <a:t>na pokrytí nákladů ŽoD v plné výši. </a:t>
            </a:r>
          </a:p>
          <a:p>
            <a:pPr marL="285750" indent="-285750" algn="l">
              <a:lnSpc>
                <a:spcPct val="120000"/>
              </a:lnSpc>
              <a:buClr>
                <a:schemeClr val="accent1"/>
              </a:buClr>
              <a:buFont typeface="Arial" panose="020B0604020202020204" pitchFamily="34" charset="0"/>
              <a:buChar char="•"/>
            </a:pPr>
            <a:r>
              <a:rPr lang="cs-CZ" sz="1400" dirty="0">
                <a:solidFill>
                  <a:schemeClr val="accent3">
                    <a:lumMod val="75000"/>
                  </a:schemeClr>
                </a:solidFill>
                <a:latin typeface="+mj-lt"/>
              </a:rPr>
              <a:t>Výběr hraničního projektu je dle</a:t>
            </a:r>
            <a:r>
              <a:rPr lang="cs-CZ" sz="1400" dirty="0">
                <a:solidFill>
                  <a:schemeClr val="tx1">
                    <a:lumMod val="65000"/>
                    <a:lumOff val="35000"/>
                  </a:schemeClr>
                </a:solidFill>
                <a:latin typeface="+mj-lt"/>
              </a:rPr>
              <a:t>: </a:t>
            </a:r>
          </a:p>
          <a:p>
            <a:pPr marL="742950" lvl="1" indent="-285750" algn="l">
              <a:lnSpc>
                <a:spcPct val="120000"/>
              </a:lnSpc>
              <a:buClr>
                <a:schemeClr val="accent5">
                  <a:lumMod val="75000"/>
                </a:schemeClr>
              </a:buClr>
              <a:buFont typeface="Arial" panose="020B0604020202020204" pitchFamily="34" charset="0"/>
              <a:buChar char="•"/>
            </a:pPr>
            <a:r>
              <a:rPr lang="cs-CZ" sz="1400" dirty="0">
                <a:solidFill>
                  <a:schemeClr val="tx1">
                    <a:lumMod val="65000"/>
                    <a:lumOff val="35000"/>
                  </a:schemeClr>
                </a:solidFill>
                <a:latin typeface="+mj-lt"/>
              </a:rPr>
              <a:t>nižší způsobilé výdaje, </a:t>
            </a:r>
          </a:p>
          <a:p>
            <a:pPr marL="742950" lvl="1" indent="-285750" algn="l">
              <a:lnSpc>
                <a:spcPct val="120000"/>
              </a:lnSpc>
              <a:buClr>
                <a:schemeClr val="accent5">
                  <a:lumMod val="75000"/>
                </a:schemeClr>
              </a:buClr>
              <a:buFont typeface="Arial" panose="020B0604020202020204" pitchFamily="34" charset="0"/>
              <a:buChar char="•"/>
            </a:pPr>
            <a:r>
              <a:rPr lang="pl-PL" sz="1400" dirty="0">
                <a:solidFill>
                  <a:schemeClr val="tx1">
                    <a:lumMod val="65000"/>
                    <a:lumOff val="35000"/>
                  </a:schemeClr>
                </a:solidFill>
                <a:latin typeface="+mj-lt"/>
              </a:rPr>
              <a:t>místo realizace v obci s nižším počtem obyvatel, </a:t>
            </a:r>
          </a:p>
          <a:p>
            <a:pPr marL="742950" lvl="1" indent="-285750" algn="l">
              <a:lnSpc>
                <a:spcPct val="120000"/>
              </a:lnSpc>
              <a:buClr>
                <a:schemeClr val="accent5">
                  <a:lumMod val="75000"/>
                </a:schemeClr>
              </a:buClr>
              <a:buFont typeface="Arial" panose="020B0604020202020204" pitchFamily="34" charset="0"/>
              <a:buChar char="•"/>
            </a:pPr>
            <a:r>
              <a:rPr lang="pl-PL" sz="1400" dirty="0">
                <a:solidFill>
                  <a:schemeClr val="tx1">
                    <a:lumMod val="65000"/>
                    <a:lumOff val="35000"/>
                  </a:schemeClr>
                </a:solidFill>
                <a:latin typeface="+mj-lt"/>
              </a:rPr>
              <a:t>dosud nepodpořený žadatel v rámci SCLLD 2021+.</a:t>
            </a:r>
            <a:r>
              <a:rPr lang="cs-CZ" sz="1400" dirty="0">
                <a:solidFill>
                  <a:schemeClr val="accent3">
                    <a:lumMod val="75000"/>
                  </a:schemeClr>
                </a:solidFill>
                <a:latin typeface="+mj-lt"/>
              </a:rPr>
              <a:t> </a:t>
            </a:r>
            <a:endParaRPr lang="cs-CZ" sz="1300" b="1" dirty="0">
              <a:solidFill>
                <a:schemeClr val="tx1">
                  <a:lumMod val="65000"/>
                  <a:lumOff val="35000"/>
                </a:schemeClr>
              </a:solidFill>
            </a:endParaRPr>
          </a:p>
          <a:p>
            <a:pPr marL="288000" indent="-288000" algn="l">
              <a:lnSpc>
                <a:spcPct val="120000"/>
              </a:lnSpc>
              <a:buClr>
                <a:schemeClr val="accent1"/>
              </a:buClr>
              <a:buFont typeface="Arial" panose="020B0604020202020204" pitchFamily="34" charset="0"/>
              <a:buChar char="•"/>
            </a:pPr>
            <a:r>
              <a:rPr lang="cs-CZ" sz="1300" dirty="0">
                <a:solidFill>
                  <a:schemeClr val="accent3">
                    <a:lumMod val="75000"/>
                  </a:schemeClr>
                </a:solidFill>
              </a:rPr>
              <a:t>Všichni žadatelé </a:t>
            </a:r>
            <a:r>
              <a:rPr lang="cs-CZ" sz="1300" dirty="0">
                <a:solidFill>
                  <a:schemeClr val="tx1">
                    <a:lumMod val="65000"/>
                    <a:lumOff val="35000"/>
                  </a:schemeClr>
                </a:solidFill>
              </a:rPr>
              <a:t>budou e-mailem informováni o </a:t>
            </a:r>
            <a:r>
              <a:rPr lang="cs-CZ" sz="1300" dirty="0">
                <a:solidFill>
                  <a:schemeClr val="accent3">
                    <a:lumMod val="75000"/>
                  </a:schemeClr>
                </a:solidFill>
              </a:rPr>
              <a:t>výsledcích věcného hodnocení </a:t>
            </a:r>
            <a:r>
              <a:rPr lang="cs-CZ" sz="1300" dirty="0">
                <a:solidFill>
                  <a:schemeClr val="tx1">
                    <a:lumMod val="65000"/>
                    <a:lumOff val="35000"/>
                  </a:schemeClr>
                </a:solidFill>
              </a:rPr>
              <a:t>včetně sdělení o </a:t>
            </a:r>
            <a:r>
              <a:rPr lang="cs-CZ" sz="1300" dirty="0">
                <a:solidFill>
                  <a:schemeClr val="accent3">
                    <a:lumMod val="75000"/>
                  </a:schemeClr>
                </a:solidFill>
              </a:rPr>
              <a:t>výběru projektů </a:t>
            </a:r>
            <a:r>
              <a:rPr lang="cs-CZ" sz="1300" dirty="0">
                <a:solidFill>
                  <a:schemeClr val="tx1">
                    <a:lumMod val="65000"/>
                    <a:lumOff val="35000"/>
                  </a:schemeClr>
                </a:solidFill>
              </a:rPr>
              <a:t>do </a:t>
            </a:r>
            <a:r>
              <a:rPr lang="cs-CZ" sz="1300" dirty="0">
                <a:solidFill>
                  <a:schemeClr val="accent3">
                    <a:lumMod val="75000"/>
                  </a:schemeClr>
                </a:solidFill>
              </a:rPr>
              <a:t>5 pracovních dnů </a:t>
            </a:r>
            <a:r>
              <a:rPr lang="cs-CZ" sz="1300" dirty="0">
                <a:solidFill>
                  <a:schemeClr val="tx1">
                    <a:lumMod val="65000"/>
                    <a:lumOff val="35000"/>
                  </a:schemeClr>
                </a:solidFill>
              </a:rPr>
              <a:t>od ukončení výběru, žadatel se může proti výsledkům odvolat viz </a:t>
            </a:r>
            <a:r>
              <a:rPr lang="cs-CZ" sz="1300" dirty="0">
                <a:solidFill>
                  <a:schemeClr val="tx1">
                    <a:lumMod val="65000"/>
                    <a:lumOff val="35000"/>
                  </a:schemeClr>
                </a:solidFill>
                <a:hlinkClick r:id="rId2" action="ppaction://hlinksldjump"/>
              </a:rPr>
              <a:t>slide</a:t>
            </a:r>
            <a:r>
              <a:rPr lang="cs-CZ" sz="1300" dirty="0">
                <a:solidFill>
                  <a:schemeClr val="tx1">
                    <a:lumMod val="65000"/>
                    <a:lumOff val="35000"/>
                  </a:schemeClr>
                </a:solidFill>
              </a:rPr>
              <a:t>. </a:t>
            </a:r>
          </a:p>
          <a:p>
            <a:pPr marL="288000" indent="-288000" algn="l">
              <a:lnSpc>
                <a:spcPct val="120000"/>
              </a:lnSpc>
              <a:buClr>
                <a:schemeClr val="accent1"/>
              </a:buClr>
              <a:buFont typeface="Arial" panose="020B0604020202020204" pitchFamily="34" charset="0"/>
              <a:buChar char="•"/>
            </a:pPr>
            <a:r>
              <a:rPr lang="cs-CZ" sz="1300" dirty="0">
                <a:solidFill>
                  <a:schemeClr val="tx1">
                    <a:lumMod val="65000"/>
                    <a:lumOff val="35000"/>
                  </a:schemeClr>
                </a:solidFill>
              </a:rPr>
              <a:t>Ve stejném termínu MAS uveřejní seznam vybraných a nevybraných ŽoD na webu MAS.</a:t>
            </a:r>
          </a:p>
          <a:p>
            <a:pPr algn="l">
              <a:lnSpc>
                <a:spcPct val="120000"/>
              </a:lnSpc>
              <a:buClr>
                <a:schemeClr val="accent1"/>
              </a:buClr>
            </a:pPr>
            <a:endParaRPr lang="cs-CZ" sz="1300" dirty="0">
              <a:solidFill>
                <a:schemeClr val="tx1">
                  <a:lumMod val="65000"/>
                  <a:lumOff val="35000"/>
                </a:schemeClr>
              </a:solidFill>
            </a:endParaRPr>
          </a:p>
          <a:p>
            <a:pPr algn="ctr"/>
            <a:r>
              <a:rPr lang="cs-CZ" sz="1600" dirty="0">
                <a:solidFill>
                  <a:schemeClr val="accent3">
                    <a:lumMod val="75000"/>
                  </a:schemeClr>
                </a:solidFill>
                <a:latin typeface="+mj-lt"/>
              </a:rPr>
              <a:t>Upraveno v příloze výzvy MAS – Způsob výběru projektů na MAS a Pravidlech </a:t>
            </a:r>
            <a:r>
              <a:rPr lang="cs-CZ" sz="1600" spc="-1" dirty="0">
                <a:solidFill>
                  <a:schemeClr val="accent3">
                    <a:lumMod val="75000"/>
                  </a:schemeClr>
                </a:solidFill>
                <a:latin typeface="+mj-lt"/>
              </a:rPr>
              <a:t>pro konečné žadatele SZP 2023 – 2027</a:t>
            </a:r>
            <a:endParaRPr lang="cs-CZ" sz="1600" dirty="0">
              <a:solidFill>
                <a:schemeClr val="accent3">
                  <a:lumMod val="75000"/>
                </a:schemeClr>
              </a:solidFill>
              <a:latin typeface="+mj-lt"/>
            </a:endParaRPr>
          </a:p>
          <a:p>
            <a:pPr marL="288000" indent="-288000" algn="l">
              <a:lnSpc>
                <a:spcPct val="120000"/>
              </a:lnSpc>
              <a:buClr>
                <a:schemeClr val="accent1"/>
              </a:buClr>
              <a:buFont typeface="Arial" panose="020B0604020202020204" pitchFamily="34" charset="0"/>
              <a:buChar char="•"/>
            </a:pPr>
            <a:endParaRPr lang="cs-CZ" sz="1300" dirty="0">
              <a:solidFill>
                <a:schemeClr val="tx1">
                  <a:lumMod val="65000"/>
                  <a:lumOff val="35000"/>
                </a:schemeClr>
              </a:solidFill>
            </a:endParaRPr>
          </a:p>
          <a:p>
            <a:pPr marL="742950" lvl="1" indent="-285750">
              <a:lnSpc>
                <a:spcPct val="120000"/>
              </a:lnSpc>
              <a:buClr>
                <a:schemeClr val="accent5">
                  <a:lumMod val="75000"/>
                </a:schemeClr>
              </a:buClr>
              <a:buFont typeface="Arial" panose="020B0604020202020204" pitchFamily="34" charset="0"/>
              <a:buChar char="•"/>
            </a:pPr>
            <a:endParaRPr lang="cs-CZ" sz="1300" dirty="0">
              <a:solidFill>
                <a:schemeClr val="tx1">
                  <a:lumMod val="65000"/>
                  <a:lumOff val="35000"/>
                </a:schemeClr>
              </a:solidFill>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4"/>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5"/>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34992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738684"/>
            <a:ext cx="9857295" cy="4435873"/>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TextovéPole 7">
            <a:extLst>
              <a:ext uri="{FF2B5EF4-FFF2-40B4-BE49-F238E27FC236}">
                <a16:creationId xmlns:a16="http://schemas.microsoft.com/office/drawing/2014/main" id="{FF5ACFD8-FBC8-7D48-1BA7-F6D21502BC91}"/>
              </a:ext>
            </a:extLst>
          </p:cNvPr>
          <p:cNvSpPr txBox="1"/>
          <p:nvPr/>
        </p:nvSpPr>
        <p:spPr>
          <a:xfrm>
            <a:off x="522514" y="1968759"/>
            <a:ext cx="10145486" cy="4470968"/>
          </a:xfrm>
          <a:prstGeom prst="rect">
            <a:avLst/>
          </a:prstGeom>
          <a:noFill/>
        </p:spPr>
        <p:txBody>
          <a:bodyPr wrap="square" rtlCol="0">
            <a:spAutoFit/>
          </a:bodyPr>
          <a:lstStyle/>
          <a:p>
            <a:pPr algn="ctr">
              <a:lnSpc>
                <a:spcPct val="120000"/>
              </a:lnSpc>
              <a:spcBef>
                <a:spcPts val="1000"/>
              </a:spcBef>
            </a:pPr>
            <a:r>
              <a:rPr lang="cs-CZ" b="1" spc="-1" dirty="0">
                <a:solidFill>
                  <a:schemeClr val="accent2">
                    <a:lumMod val="50000"/>
                  </a:schemeClr>
                </a:solidFill>
                <a:ea typeface="DejaVu Sans"/>
              </a:rPr>
              <a:t>Přehled administrace a hodnocení ŽoD ze strany MAS – V.</a:t>
            </a:r>
          </a:p>
          <a:p>
            <a:pPr marL="285750" indent="-285750">
              <a:lnSpc>
                <a:spcPct val="120000"/>
              </a:lnSpc>
              <a:spcBef>
                <a:spcPts val="1000"/>
              </a:spcBef>
              <a:buClr>
                <a:schemeClr val="accent1"/>
              </a:buClr>
              <a:buFont typeface="Arial" panose="020B0604020202020204" pitchFamily="34" charset="0"/>
              <a:buChar char="•"/>
            </a:pPr>
            <a:r>
              <a:rPr lang="cs-CZ" sz="1300" spc="-1" dirty="0">
                <a:solidFill>
                  <a:schemeClr val="accent3">
                    <a:lumMod val="75000"/>
                  </a:schemeClr>
                </a:solidFill>
              </a:rPr>
              <a:t>Možnost přezkumu vůči postupu MAS</a:t>
            </a:r>
          </a:p>
          <a:p>
            <a:pPr marL="742950" lvl="1" indent="-285750">
              <a:lnSpc>
                <a:spcPct val="120000"/>
              </a:lnSpc>
              <a:spcBef>
                <a:spcPts val="1000"/>
              </a:spcBef>
              <a:buClr>
                <a:srgbClr val="C00000"/>
              </a:buClr>
              <a:buFont typeface="Arial" panose="020B0604020202020204" pitchFamily="34" charset="0"/>
              <a:buChar char="•"/>
            </a:pPr>
            <a:r>
              <a:rPr lang="cs-CZ" sz="1300" spc="-1" dirty="0">
                <a:solidFill>
                  <a:schemeClr val="tx1">
                    <a:lumMod val="65000"/>
                    <a:lumOff val="35000"/>
                  </a:schemeClr>
                </a:solidFill>
              </a:rPr>
              <a:t>Pokud žadatel </a:t>
            </a:r>
            <a:r>
              <a:rPr lang="cs-CZ" sz="1300" spc="-1" dirty="0">
                <a:solidFill>
                  <a:schemeClr val="accent3">
                    <a:lumMod val="75000"/>
                  </a:schemeClr>
                </a:solidFill>
              </a:rPr>
              <a:t>nesouhlasí </a:t>
            </a:r>
            <a:r>
              <a:rPr lang="cs-CZ" sz="1300" spc="-1" dirty="0">
                <a:solidFill>
                  <a:schemeClr val="tx1">
                    <a:lumMod val="65000"/>
                    <a:lumOff val="35000"/>
                  </a:schemeClr>
                </a:solidFill>
              </a:rPr>
              <a:t>s postupem </a:t>
            </a:r>
            <a:r>
              <a:rPr lang="cs-CZ" sz="1300" spc="-1" dirty="0">
                <a:solidFill>
                  <a:schemeClr val="accent3">
                    <a:lumMod val="75000"/>
                  </a:schemeClr>
                </a:solidFill>
              </a:rPr>
              <a:t>administrace na MAS </a:t>
            </a:r>
            <a:r>
              <a:rPr lang="cs-CZ" sz="1300" spc="-1" dirty="0">
                <a:solidFill>
                  <a:schemeClr val="tx1">
                    <a:lumMod val="65000"/>
                    <a:lumOff val="35000"/>
                  </a:schemeClr>
                </a:solidFill>
              </a:rPr>
              <a:t>či s </a:t>
            </a:r>
            <a:r>
              <a:rPr lang="cs-CZ" sz="1300" spc="-1" dirty="0">
                <a:solidFill>
                  <a:schemeClr val="accent3">
                    <a:lumMod val="75000"/>
                  </a:schemeClr>
                </a:solidFill>
              </a:rPr>
              <a:t>výši bodového hodnocení </a:t>
            </a:r>
            <a:r>
              <a:rPr lang="cs-CZ" sz="1300" spc="-1" dirty="0">
                <a:solidFill>
                  <a:schemeClr val="tx1">
                    <a:lumMod val="65000"/>
                    <a:lumOff val="35000"/>
                  </a:schemeClr>
                </a:solidFill>
              </a:rPr>
              <a:t>ŽoD, může se do </a:t>
            </a:r>
            <a:r>
              <a:rPr lang="cs-CZ" sz="1300" spc="-1" dirty="0">
                <a:solidFill>
                  <a:schemeClr val="accent3">
                    <a:lumMod val="75000"/>
                  </a:schemeClr>
                </a:solidFill>
              </a:rPr>
              <a:t>30 kalendářních dnů </a:t>
            </a:r>
            <a:r>
              <a:rPr lang="cs-CZ" sz="1300" spc="-1" dirty="0">
                <a:solidFill>
                  <a:schemeClr val="tx1">
                    <a:lumMod val="65000"/>
                    <a:lumOff val="35000"/>
                  </a:schemeClr>
                </a:solidFill>
              </a:rPr>
              <a:t>od provedení příslušného úkonu na MAS (např.ukončení administrace ŽoD , resp. Neschválení ŽoD v důsledku nepřidělení bodového zvýhodnění</a:t>
            </a:r>
            <a:r>
              <a:rPr lang="cs-CZ" sz="1300" spc="-1" dirty="0">
                <a:solidFill>
                  <a:schemeClr val="accent3">
                    <a:lumMod val="75000"/>
                  </a:schemeClr>
                </a:solidFill>
              </a:rPr>
              <a:t>) písemně obrátit </a:t>
            </a:r>
            <a:r>
              <a:rPr lang="cs-CZ" sz="1300" spc="-1" dirty="0">
                <a:solidFill>
                  <a:schemeClr val="tx1">
                    <a:lumMod val="65000"/>
                    <a:lumOff val="35000"/>
                  </a:schemeClr>
                </a:solidFill>
              </a:rPr>
              <a:t>se žádostí o </a:t>
            </a:r>
            <a:r>
              <a:rPr lang="cs-CZ" sz="1300" spc="-1" dirty="0">
                <a:solidFill>
                  <a:schemeClr val="accent3">
                    <a:lumMod val="75000"/>
                  </a:schemeClr>
                </a:solidFill>
              </a:rPr>
              <a:t>prověření postupu </a:t>
            </a:r>
            <a:r>
              <a:rPr lang="cs-CZ" sz="1300" spc="-1" dirty="0">
                <a:solidFill>
                  <a:schemeClr val="tx1">
                    <a:lumMod val="65000"/>
                    <a:lumOff val="35000"/>
                  </a:schemeClr>
                </a:solidFill>
              </a:rPr>
              <a:t>MAS či </a:t>
            </a:r>
            <a:r>
              <a:rPr lang="cs-CZ" sz="1300" spc="-1" dirty="0">
                <a:solidFill>
                  <a:schemeClr val="accent3">
                    <a:lumMod val="75000"/>
                  </a:schemeClr>
                </a:solidFill>
              </a:rPr>
              <a:t>zdůvodnění přiděleného počtu bodů u konkrétního preferenčního kritéria.</a:t>
            </a:r>
          </a:p>
          <a:p>
            <a:pPr marL="742950" lvl="1" indent="-285750">
              <a:lnSpc>
                <a:spcPct val="120000"/>
              </a:lnSpc>
              <a:spcBef>
                <a:spcPts val="1000"/>
              </a:spcBef>
              <a:buClr>
                <a:srgbClr val="C00000"/>
              </a:buClr>
              <a:buFont typeface="Arial" panose="020B0604020202020204" pitchFamily="34" charset="0"/>
              <a:buChar char="•"/>
            </a:pPr>
            <a:r>
              <a:rPr lang="cs-CZ" sz="1300" dirty="0">
                <a:solidFill>
                  <a:schemeClr val="tx1">
                    <a:lumMod val="65000"/>
                    <a:lumOff val="35000"/>
                  </a:schemeClr>
                </a:solidFill>
              </a:rPr>
              <a:t>Žádost o přezkoumání MAS posoudí a informuje žadatele o výsledku do </a:t>
            </a:r>
            <a:r>
              <a:rPr lang="cs-CZ" sz="1300" dirty="0">
                <a:solidFill>
                  <a:schemeClr val="accent3">
                    <a:lumMod val="75000"/>
                  </a:schemeClr>
                </a:solidFill>
              </a:rPr>
              <a:t>14 kalendářních dnů</a:t>
            </a:r>
            <a:r>
              <a:rPr lang="cs-CZ" sz="1300" dirty="0">
                <a:solidFill>
                  <a:schemeClr val="tx1">
                    <a:lumMod val="65000"/>
                    <a:lumOff val="35000"/>
                  </a:schemeClr>
                </a:solidFill>
              </a:rPr>
              <a:t>. Pokud nesouhlasí po vysvětlení postupu ze strany MAS, může se žadatel </a:t>
            </a:r>
            <a:r>
              <a:rPr lang="cs-CZ" sz="1300" dirty="0">
                <a:solidFill>
                  <a:schemeClr val="accent3">
                    <a:lumMod val="75000"/>
                  </a:schemeClr>
                </a:solidFill>
              </a:rPr>
              <a:t>písemně obrátit se žádostí o přezkum na SZIF </a:t>
            </a:r>
            <a:r>
              <a:rPr lang="cs-CZ" sz="1300" dirty="0">
                <a:solidFill>
                  <a:schemeClr val="tx1">
                    <a:lumMod val="65000"/>
                    <a:lumOff val="35000"/>
                  </a:schemeClr>
                </a:solidFill>
              </a:rPr>
              <a:t>a pokud tak učiní, má zároveň povinnost dát tuto skutečnost MAS na vědomí. Po doručení žádosti o přezkum postupu MAS na SZIF bude provedeno jeho přezkoumání </a:t>
            </a:r>
            <a:r>
              <a:rPr lang="cs-CZ" sz="1300" dirty="0">
                <a:solidFill>
                  <a:schemeClr val="accent3">
                    <a:lumMod val="75000"/>
                  </a:schemeClr>
                </a:solidFill>
              </a:rPr>
              <a:t>do 30 kalendářních dnů </a:t>
            </a:r>
            <a:r>
              <a:rPr lang="cs-CZ" sz="1300" dirty="0">
                <a:solidFill>
                  <a:schemeClr val="tx1">
                    <a:lumMod val="65000"/>
                    <a:lumOff val="35000"/>
                  </a:schemeClr>
                </a:solidFill>
              </a:rPr>
              <a:t>a žadatel bude o výsledku písemně informován.</a:t>
            </a:r>
          </a:p>
          <a:p>
            <a:pPr marL="742950" lvl="1" indent="-285750">
              <a:lnSpc>
                <a:spcPct val="120000"/>
              </a:lnSpc>
              <a:spcBef>
                <a:spcPts val="1000"/>
              </a:spcBef>
              <a:buClr>
                <a:srgbClr val="C00000"/>
              </a:buClr>
              <a:buFont typeface="Arial" panose="020B0604020202020204" pitchFamily="34" charset="0"/>
              <a:buChar char="•"/>
            </a:pPr>
            <a:r>
              <a:rPr lang="cs-CZ" sz="1300" dirty="0">
                <a:solidFill>
                  <a:schemeClr val="tx1">
                    <a:lumMod val="65000"/>
                    <a:lumOff val="35000"/>
                  </a:schemeClr>
                </a:solidFill>
              </a:rPr>
              <a:t>Pokud žadatel </a:t>
            </a:r>
            <a:r>
              <a:rPr lang="cs-CZ" sz="1300" dirty="0">
                <a:solidFill>
                  <a:schemeClr val="accent3">
                    <a:lumMod val="75000"/>
                  </a:schemeClr>
                </a:solidFill>
              </a:rPr>
              <a:t>předloží na MAS žádost </a:t>
            </a:r>
            <a:r>
              <a:rPr lang="cs-CZ" sz="1300" dirty="0">
                <a:solidFill>
                  <a:schemeClr val="tx1">
                    <a:lumMod val="65000"/>
                    <a:lumOff val="35000"/>
                  </a:schemeClr>
                </a:solidFill>
              </a:rPr>
              <a:t>o prověření postupu MAS či zdůvodnění přiděleného počtu bodů, </a:t>
            </a:r>
            <a:r>
              <a:rPr lang="cs-CZ" sz="1300" dirty="0">
                <a:solidFill>
                  <a:schemeClr val="accent3">
                    <a:lumMod val="75000"/>
                  </a:schemeClr>
                </a:solidFill>
              </a:rPr>
              <a:t>je MAS povinna odvolání žadatele přezkoumat Kontrolním orgánem MAS a informovat žadatele o výsledku odvolání.</a:t>
            </a:r>
          </a:p>
          <a:p>
            <a:pPr>
              <a:buClr>
                <a:srgbClr val="C00000"/>
              </a:buClr>
            </a:pPr>
            <a:endParaRPr lang="cs-CZ" sz="1300" dirty="0">
              <a:solidFill>
                <a:schemeClr val="tx1">
                  <a:lumMod val="65000"/>
                  <a:lumOff val="35000"/>
                </a:schemeClr>
              </a:solidFill>
            </a:endParaRPr>
          </a:p>
          <a:p>
            <a:pPr lvl="1" algn="ctr">
              <a:buClr>
                <a:srgbClr val="C00000"/>
              </a:buClr>
            </a:pPr>
            <a:r>
              <a:rPr lang="cs-CZ" sz="1600" dirty="0">
                <a:solidFill>
                  <a:schemeClr val="accent3">
                    <a:lumMod val="75000"/>
                  </a:schemeClr>
                </a:solidFill>
              </a:rPr>
              <a:t>Upraveno v Pravidlech </a:t>
            </a:r>
            <a:r>
              <a:rPr lang="cs-CZ" sz="1600" spc="-1" dirty="0">
                <a:solidFill>
                  <a:schemeClr val="accent3">
                    <a:lumMod val="75000"/>
                  </a:schemeClr>
                </a:solidFill>
              </a:rPr>
              <a:t>pro konečné žadatele SZP 2023 – 2027 a Pravidlech, kterými se stanovují podmínky pro PR SP SZP na období 2023 – 2027 jako součást SCLLD pro MAS</a:t>
            </a:r>
            <a:endParaRPr lang="cs-CZ" sz="1600" dirty="0">
              <a:solidFill>
                <a:schemeClr val="accent3">
                  <a:lumMod val="75000"/>
                </a:schemeClr>
              </a:solidFill>
            </a:endParaRPr>
          </a:p>
          <a:p>
            <a:pPr lvl="1">
              <a:buClr>
                <a:srgbClr val="C00000"/>
              </a:buClr>
            </a:pPr>
            <a:endParaRPr lang="cs-CZ" sz="1300" dirty="0">
              <a:solidFill>
                <a:schemeClr val="tx1">
                  <a:lumMod val="65000"/>
                  <a:lumOff val="35000"/>
                </a:schemeClr>
              </a:solidFill>
            </a:endParaRPr>
          </a:p>
        </p:txBody>
      </p:sp>
    </p:spTree>
    <p:extLst>
      <p:ext uri="{BB962C8B-B14F-4D97-AF65-F5344CB8AC3E}">
        <p14:creationId xmlns:p14="http://schemas.microsoft.com/office/powerpoint/2010/main" val="3615607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837172"/>
          </a:xfrm>
        </p:spPr>
        <p:txBody>
          <a:bodyPr>
            <a:normAutofit/>
          </a:bodyPr>
          <a:lstStyle/>
          <a:p>
            <a:pPr algn="ctr"/>
            <a:r>
              <a:rPr lang="cs-CZ" b="1" spc="-1" dirty="0">
                <a:solidFill>
                  <a:schemeClr val="accent2">
                    <a:lumMod val="50000"/>
                  </a:schemeClr>
                </a:solidFill>
                <a:ea typeface="DejaVu Sans"/>
              </a:rPr>
              <a:t>Přehled administrace a hodnocení ŽoD ze strany MAS – VI.</a:t>
            </a:r>
          </a:p>
          <a:p>
            <a:pPr algn="l"/>
            <a:endParaRPr lang="cs-CZ" sz="1200" b="0" dirty="0"/>
          </a:p>
          <a:p>
            <a:pPr marL="288000" indent="-288000" algn="l">
              <a:lnSpc>
                <a:spcPct val="120000"/>
              </a:lnSpc>
              <a:buClr>
                <a:schemeClr val="accent1"/>
              </a:buClr>
              <a:buFont typeface="Arial" panose="020B0604020202020204" pitchFamily="34" charset="0"/>
              <a:buChar char="•"/>
            </a:pPr>
            <a:r>
              <a:rPr lang="cs-CZ" sz="1300" dirty="0">
                <a:solidFill>
                  <a:schemeClr val="accent3">
                    <a:lumMod val="75000"/>
                  </a:schemeClr>
                </a:solidFill>
                <a:latin typeface="+mj-lt"/>
              </a:rPr>
              <a:t>Možnosti přezkumu vůči postupu SZIF jsou upraveny v části A. Pravidel – Obecné podmínky – čl. 11 Postupy pro přezkum a další postupy při neplnění podmínek Pravidel</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Jsou zde popsány možnosti v přezkumu </a:t>
            </a:r>
            <a:r>
              <a:rPr lang="cs-CZ" sz="1300" dirty="0">
                <a:solidFill>
                  <a:schemeClr val="accent3">
                    <a:lumMod val="75000"/>
                  </a:schemeClr>
                </a:solidFill>
                <a:latin typeface="+mj-lt"/>
              </a:rPr>
              <a:t>v jednotlivých fázích </a:t>
            </a:r>
            <a:r>
              <a:rPr lang="cs-CZ" sz="1300" dirty="0">
                <a:solidFill>
                  <a:schemeClr val="tx1">
                    <a:lumMod val="65000"/>
                    <a:lumOff val="35000"/>
                  </a:schemeClr>
                </a:solidFill>
                <a:latin typeface="+mj-lt"/>
              </a:rPr>
              <a:t>administrace ŽoD</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Obecně </a:t>
            </a:r>
            <a:r>
              <a:rPr lang="cs-CZ" sz="1300" dirty="0">
                <a:solidFill>
                  <a:schemeClr val="accent3">
                    <a:lumMod val="75000"/>
                  </a:schemeClr>
                </a:solidFill>
                <a:latin typeface="+mj-lt"/>
              </a:rPr>
              <a:t>pokud žadatel nesouhlasí </a:t>
            </a:r>
            <a:r>
              <a:rPr lang="cs-CZ" sz="1300" dirty="0">
                <a:solidFill>
                  <a:schemeClr val="tx1">
                    <a:lumMod val="65000"/>
                    <a:lumOff val="35000"/>
                  </a:schemeClr>
                </a:solidFill>
                <a:latin typeface="+mj-lt"/>
              </a:rPr>
              <a:t>s postupem administrace/s výsledkem přezkumu ze strany SZIF, může se do 30 kalendářních dnů od provedení příslušného úkonu (např. ukončení administrace Žádosti o dotaci, resp. neschválení Žádosti o dotaci v důsledku nepřidělení bodového zvýhodnění) </a:t>
            </a:r>
            <a:r>
              <a:rPr lang="cs-CZ" sz="1300" dirty="0">
                <a:solidFill>
                  <a:schemeClr val="accent3">
                    <a:lumMod val="75000"/>
                  </a:schemeClr>
                </a:solidFill>
                <a:latin typeface="+mj-lt"/>
              </a:rPr>
              <a:t>písemně obrátit </a:t>
            </a:r>
            <a:r>
              <a:rPr lang="cs-CZ" sz="1300" dirty="0">
                <a:solidFill>
                  <a:schemeClr val="tx1">
                    <a:lumMod val="65000"/>
                    <a:lumOff val="35000"/>
                  </a:schemeClr>
                </a:solidFill>
                <a:latin typeface="+mj-lt"/>
              </a:rPr>
              <a:t>se žádostí o přezkum na </a:t>
            </a:r>
            <a:r>
              <a:rPr lang="cs-CZ" sz="1300" dirty="0">
                <a:solidFill>
                  <a:schemeClr val="accent3">
                    <a:lumMod val="75000"/>
                  </a:schemeClr>
                </a:solidFill>
                <a:latin typeface="+mj-lt"/>
              </a:rPr>
              <a:t>Přezkumnou komisi Ministerstva zemědělství.</a:t>
            </a:r>
            <a:r>
              <a:rPr lang="cs-CZ" sz="1300" dirty="0">
                <a:solidFill>
                  <a:schemeClr val="tx1">
                    <a:lumMod val="65000"/>
                    <a:lumOff val="35000"/>
                  </a:schemeClr>
                </a:solidFill>
                <a:latin typeface="+mj-lt"/>
              </a:rPr>
              <a:t> V případě, že by sdělení SZIF (např. o ukončení administrace Žádosti o dotaci) bylo v rozporu s podmínkami, za kterých je poskytována dotace, MZe jej usnesením zruší. Výsledek projednání žádosti na Přezkumné komisi sdělí Ministerstvo zemědělství příjemci dotace </a:t>
            </a:r>
            <a:r>
              <a:rPr lang="cs-CZ" sz="1300" dirty="0">
                <a:solidFill>
                  <a:schemeClr val="accent3">
                    <a:lumMod val="75000"/>
                  </a:schemeClr>
                </a:solidFill>
                <a:latin typeface="+mj-lt"/>
              </a:rPr>
              <a:t>písemnou formou.</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Druhou možností je podat na Ministerstvo zemědělství </a:t>
            </a:r>
            <a:r>
              <a:rPr lang="cs-CZ" sz="1300" dirty="0">
                <a:solidFill>
                  <a:schemeClr val="accent3">
                    <a:lumMod val="75000"/>
                  </a:schemeClr>
                </a:solidFill>
                <a:latin typeface="+mj-lt"/>
              </a:rPr>
              <a:t>návrh na zahájení sporného řízení </a:t>
            </a:r>
            <a:r>
              <a:rPr lang="cs-CZ" sz="1300" dirty="0">
                <a:solidFill>
                  <a:schemeClr val="tx1">
                    <a:lumMod val="65000"/>
                    <a:lumOff val="35000"/>
                  </a:schemeClr>
                </a:solidFill>
                <a:latin typeface="+mj-lt"/>
              </a:rPr>
              <a:t>v souladu se správním řádem a uhradit příslušný </a:t>
            </a:r>
            <a:r>
              <a:rPr lang="cs-CZ" sz="1300" dirty="0">
                <a:solidFill>
                  <a:schemeClr val="accent3">
                    <a:lumMod val="75000"/>
                  </a:schemeClr>
                </a:solidFill>
                <a:latin typeface="+mj-lt"/>
              </a:rPr>
              <a:t>správní poplatek.</a:t>
            </a:r>
          </a:p>
          <a:p>
            <a:pPr marL="285750" indent="-285750">
              <a:buClr>
                <a:srgbClr val="C00000"/>
              </a:buClr>
              <a:buFont typeface="Arial" panose="020B0604020202020204" pitchFamily="34" charset="0"/>
              <a:buChar char="•"/>
            </a:pPr>
            <a:endParaRPr lang="cs-CZ" sz="1300" dirty="0">
              <a:solidFill>
                <a:schemeClr val="tx1">
                  <a:lumMod val="65000"/>
                  <a:lumOff val="35000"/>
                </a:schemeClr>
              </a:solidFill>
              <a:latin typeface="+mj-lt"/>
            </a:endParaRPr>
          </a:p>
          <a:p>
            <a:pPr algn="ctr"/>
            <a:r>
              <a:rPr lang="cs-CZ" sz="1700" dirty="0">
                <a:solidFill>
                  <a:schemeClr val="accent3">
                    <a:lumMod val="75000"/>
                  </a:schemeClr>
                </a:solidFill>
              </a:rPr>
              <a:t>Upraveno v Pravidlech </a:t>
            </a:r>
            <a:r>
              <a:rPr lang="cs-CZ" sz="1700" spc="-1" dirty="0">
                <a:solidFill>
                  <a:schemeClr val="accent3">
                    <a:lumMod val="75000"/>
                  </a:schemeClr>
                </a:solidFill>
              </a:rPr>
              <a:t>pro konečné žadatele SZP 2023 – 2027 a Pravidlech, kterými se stanovují podmínky pro PR SP SZP na období 2023 – 2027 jako součást SCLLD pro MAS</a:t>
            </a:r>
            <a:endParaRPr lang="cs-CZ" sz="1700" dirty="0">
              <a:solidFill>
                <a:schemeClr val="accent3">
                  <a:lumMod val="75000"/>
                </a:schemeClr>
              </a:solidFill>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3123466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3" y="1234912"/>
            <a:ext cx="9857295" cy="676504"/>
          </a:xfrm>
        </p:spPr>
        <p:txBody>
          <a:bodyPr>
            <a:normAutofit fontScale="90000"/>
          </a:bodyPr>
          <a:lstStyle/>
          <a:p>
            <a:pPr algn="ctr"/>
            <a:br>
              <a:rPr lang="cs-CZ" sz="1400" b="1" dirty="0">
                <a:solidFill>
                  <a:schemeClr val="accent2"/>
                </a:solidFill>
              </a:rPr>
            </a:br>
            <a:br>
              <a:rPr lang="cs-CZ" sz="1400" b="1" dirty="0">
                <a:solidFill>
                  <a:schemeClr val="accent2"/>
                </a:solidFill>
              </a:rPr>
            </a:br>
            <a:r>
              <a:rPr lang="cs-CZ" sz="2000" b="1" dirty="0">
                <a:solidFill>
                  <a:schemeClr val="accent2"/>
                </a:solidFill>
              </a:rPr>
              <a:t>Informace, Kontakty</a:t>
            </a:r>
            <a:endParaRPr lang="cs-CZ" sz="2000" b="1" dirty="0">
              <a:solidFill>
                <a:schemeClr val="accent2">
                  <a:lumMod val="50000"/>
                </a:schemeClr>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3" y="1890876"/>
            <a:ext cx="9857295" cy="4289196"/>
          </a:xfrm>
        </p:spPr>
        <p:txBody>
          <a:bodyPr>
            <a:normAutofit fontScale="77500" lnSpcReduction="20000"/>
          </a:bodyPr>
          <a:lstStyle/>
          <a:p>
            <a:pPr marL="0" indent="0" algn="ctr">
              <a:buNone/>
            </a:pPr>
            <a:endParaRPr lang="cs-CZ" sz="1800" b="1" dirty="0">
              <a:effectLst/>
              <a:latin typeface="+mj-lt"/>
              <a:ea typeface="Calibri" panose="020F0502020204030204" pitchFamily="34" charset="0"/>
            </a:endParaRPr>
          </a:p>
          <a:p>
            <a:pPr marL="0" indent="0" algn="ctr">
              <a:buNone/>
            </a:pPr>
            <a:r>
              <a:rPr lang="cs-CZ" sz="1800" b="1" dirty="0">
                <a:solidFill>
                  <a:schemeClr val="tx1"/>
                </a:solidFill>
                <a:latin typeface="+mj-lt"/>
              </a:rPr>
              <a:t>Bc. Markéta Stará</a:t>
            </a:r>
          </a:p>
          <a:p>
            <a:pPr marL="0" indent="0" algn="ctr">
              <a:buNone/>
            </a:pPr>
            <a:r>
              <a:rPr lang="cs-CZ" sz="1800" b="1" dirty="0">
                <a:solidFill>
                  <a:schemeClr val="tx1"/>
                </a:solidFill>
                <a:latin typeface="+mj-lt"/>
              </a:rPr>
              <a:t>Tel.: 778 958 699</a:t>
            </a:r>
          </a:p>
          <a:p>
            <a:pPr marL="0" indent="0" algn="ctr">
              <a:buNone/>
            </a:pPr>
            <a:r>
              <a:rPr lang="cs-CZ" sz="1800" b="1" dirty="0">
                <a:solidFill>
                  <a:schemeClr val="tx1"/>
                </a:solidFill>
                <a:latin typeface="+mj-lt"/>
              </a:rPr>
              <a:t>email: </a:t>
            </a:r>
            <a:r>
              <a:rPr lang="cs-CZ" sz="1800" b="1" dirty="0">
                <a:solidFill>
                  <a:schemeClr val="accent3">
                    <a:lumMod val="75000"/>
                  </a:schemeClr>
                </a:solidFill>
                <a:latin typeface="+mj-lt"/>
                <a:hlinkClick r:id="rId2">
                  <a:extLst>
                    <a:ext uri="{A12FA001-AC4F-418D-AE19-62706E023703}">
                      <ahyp:hlinkClr xmlns:ahyp="http://schemas.microsoft.com/office/drawing/2018/hyperlinkcolor" val="tx"/>
                    </a:ext>
                  </a:extLst>
                </a:hlinkClick>
              </a:rPr>
              <a:t>stara@masmost.cz</a:t>
            </a:r>
            <a:endParaRPr lang="cs-CZ" sz="1800" b="1" dirty="0">
              <a:solidFill>
                <a:schemeClr val="accent3">
                  <a:lumMod val="75000"/>
                </a:schemeClr>
              </a:solidFill>
              <a:latin typeface="+mj-lt"/>
            </a:endParaRPr>
          </a:p>
          <a:p>
            <a:pPr marL="0" indent="0" algn="ctr">
              <a:buNone/>
            </a:pPr>
            <a:endParaRPr lang="cs-CZ" sz="1800" b="1" dirty="0">
              <a:solidFill>
                <a:schemeClr val="tx1"/>
              </a:solidFill>
              <a:latin typeface="+mj-lt"/>
            </a:endParaRPr>
          </a:p>
          <a:p>
            <a:pPr marL="0" indent="0" algn="ctr">
              <a:buNone/>
            </a:pPr>
            <a:r>
              <a:rPr lang="cs-CZ" sz="1800" b="1" dirty="0">
                <a:solidFill>
                  <a:schemeClr val="tx1"/>
                </a:solidFill>
                <a:latin typeface="+mj-lt"/>
              </a:rPr>
              <a:t>Lucie Augustová</a:t>
            </a:r>
          </a:p>
          <a:p>
            <a:pPr marL="0" indent="0" algn="ctr">
              <a:buNone/>
            </a:pPr>
            <a:r>
              <a:rPr lang="cs-CZ" sz="1800" b="1" dirty="0">
                <a:solidFill>
                  <a:schemeClr val="tx1"/>
                </a:solidFill>
                <a:latin typeface="+mj-lt"/>
              </a:rPr>
              <a:t>Tel.: 775 142 734</a:t>
            </a:r>
          </a:p>
          <a:p>
            <a:pPr marL="0" indent="0" algn="ctr">
              <a:buNone/>
            </a:pPr>
            <a:r>
              <a:rPr lang="cs-CZ" sz="1800" b="1" dirty="0">
                <a:solidFill>
                  <a:schemeClr val="tx1"/>
                </a:solidFill>
                <a:latin typeface="+mj-lt"/>
              </a:rPr>
              <a:t>Email: </a:t>
            </a:r>
            <a:r>
              <a:rPr lang="cs-CZ" sz="1800" b="1" dirty="0">
                <a:solidFill>
                  <a:schemeClr val="accent3">
                    <a:lumMod val="75000"/>
                  </a:schemeClr>
                </a:solidFill>
                <a:latin typeface="+mj-lt"/>
                <a:hlinkClick r:id="rId3">
                  <a:extLst>
                    <a:ext uri="{A12FA001-AC4F-418D-AE19-62706E023703}">
                      <ahyp:hlinkClr xmlns:ahyp="http://schemas.microsoft.com/office/drawing/2018/hyperlinkcolor" val="tx"/>
                    </a:ext>
                  </a:extLst>
                </a:hlinkClick>
              </a:rPr>
              <a:t>augustova@masmost.cz</a:t>
            </a:r>
            <a:endParaRPr lang="cs-CZ" sz="1800" b="1" dirty="0">
              <a:solidFill>
                <a:schemeClr val="accent3">
                  <a:lumMod val="75000"/>
                </a:schemeClr>
              </a:solidFill>
              <a:latin typeface="+mj-lt"/>
            </a:endParaRPr>
          </a:p>
          <a:p>
            <a:pPr marL="0" indent="0" algn="ctr">
              <a:buNone/>
            </a:pPr>
            <a:endParaRPr lang="cs-CZ" sz="1800" b="1" dirty="0">
              <a:solidFill>
                <a:schemeClr val="tx1"/>
              </a:solidFill>
              <a:latin typeface="+mj-lt"/>
            </a:endParaRPr>
          </a:p>
          <a:p>
            <a:pPr marL="0" indent="0" algn="ctr">
              <a:buNone/>
            </a:pPr>
            <a:r>
              <a:rPr lang="cs-CZ" sz="1800" b="1" dirty="0">
                <a:solidFill>
                  <a:schemeClr val="accent3">
                    <a:lumMod val="75000"/>
                  </a:schemeClr>
                </a:solidFill>
                <a:latin typeface="+mj-lt"/>
              </a:rPr>
              <a:t>Po – Čt:  8-13h</a:t>
            </a:r>
          </a:p>
          <a:p>
            <a:pPr marL="0" indent="0" algn="ctr">
              <a:buNone/>
            </a:pPr>
            <a:endParaRPr lang="cs-CZ" sz="1800" b="1" dirty="0">
              <a:solidFill>
                <a:schemeClr val="tx1"/>
              </a:solidFill>
              <a:latin typeface="+mj-lt"/>
            </a:endParaRPr>
          </a:p>
          <a:p>
            <a:pPr marL="0" indent="0" algn="ctr">
              <a:buNone/>
            </a:pPr>
            <a:r>
              <a:rPr lang="cs-CZ" sz="1800" b="1" dirty="0">
                <a:solidFill>
                  <a:schemeClr val="tx1"/>
                </a:solidFill>
                <a:latin typeface="+mj-lt"/>
              </a:rPr>
              <a:t>MAS Most Vysočiny o.p.s.</a:t>
            </a:r>
          </a:p>
          <a:p>
            <a:pPr marL="0" indent="0" algn="ctr">
              <a:buNone/>
            </a:pPr>
            <a:r>
              <a:rPr lang="cs-CZ" sz="1800" b="1" dirty="0">
                <a:solidFill>
                  <a:schemeClr val="tx1"/>
                </a:solidFill>
                <a:latin typeface="+mj-lt"/>
              </a:rPr>
              <a:t>Náměstí 17/19, 594 01 Velké Meziříčí</a:t>
            </a:r>
          </a:p>
          <a:p>
            <a:pPr marL="0" indent="0" algn="ctr">
              <a:buNone/>
            </a:pPr>
            <a:r>
              <a:rPr lang="cs-CZ" sz="1800" b="1" dirty="0">
                <a:solidFill>
                  <a:schemeClr val="accent3">
                    <a:lumMod val="75000"/>
                  </a:schemeClr>
                </a:solidFill>
                <a:latin typeface="+mj-lt"/>
                <a:hlinkClick r:id="rId4">
                  <a:extLst>
                    <a:ext uri="{A12FA001-AC4F-418D-AE19-62706E023703}">
                      <ahyp:hlinkClr xmlns:ahyp="http://schemas.microsoft.com/office/drawing/2018/hyperlinkcolor" val="tx"/>
                    </a:ext>
                  </a:extLst>
                </a:hlinkClick>
              </a:rPr>
              <a:t>www.masmost.cz</a:t>
            </a:r>
            <a:endParaRPr lang="cs-CZ" sz="1800" b="1" dirty="0">
              <a:solidFill>
                <a:schemeClr val="accent3">
                  <a:lumMod val="75000"/>
                </a:schemeClr>
              </a:solidFill>
              <a:latin typeface="+mj-lt"/>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5"/>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6"/>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7"/>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375772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714450" y="1123536"/>
            <a:ext cx="9857295" cy="477837"/>
          </a:xfrm>
        </p:spPr>
        <p:txBody>
          <a:bodyPr>
            <a:normAutofit/>
          </a:bodyPr>
          <a:lstStyle/>
          <a:p>
            <a:pPr algn="ctr"/>
            <a:r>
              <a:rPr lang="cs-CZ" sz="1800" b="1" dirty="0">
                <a:solidFill>
                  <a:schemeClr val="accent2"/>
                </a:solidFill>
              </a:rPr>
              <a:t>2. Výzva MAS MOST Vysočiny – SZP - 2025</a:t>
            </a:r>
            <a:endParaRPr lang="cs-CZ" sz="1800" b="1" dirty="0">
              <a:solidFill>
                <a:schemeClr val="accent2">
                  <a:lumMod val="50000"/>
                </a:schemeClr>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3" y="1890876"/>
            <a:ext cx="9857295" cy="4289196"/>
          </a:xfrm>
        </p:spPr>
        <p:txBody>
          <a:bodyPr>
            <a:normAutofit fontScale="92500" lnSpcReduction="20000"/>
          </a:bodyPr>
          <a:lstStyle/>
          <a:p>
            <a:pPr marL="285750" indent="-285750" algn="l">
              <a:buFont typeface="Wingdings" panose="05000000000000000000" pitchFamily="2" charset="2"/>
              <a:buChar char="q"/>
            </a:pPr>
            <a:r>
              <a:rPr lang="cs-CZ" dirty="0">
                <a:solidFill>
                  <a:schemeClr val="accent2">
                    <a:lumMod val="75000"/>
                  </a:schemeClr>
                </a:solidFill>
              </a:rPr>
              <a:t>Vyhlášení výzvy:</a:t>
            </a:r>
            <a:r>
              <a:rPr lang="cs-CZ" dirty="0"/>
              <a:t>				17.3.2025</a:t>
            </a:r>
          </a:p>
          <a:p>
            <a:pPr marL="285750" indent="-285750" algn="l">
              <a:buFont typeface="Wingdings" panose="05000000000000000000" pitchFamily="2" charset="2"/>
              <a:buChar char="q"/>
            </a:pPr>
            <a:r>
              <a:rPr lang="cs-CZ" dirty="0">
                <a:solidFill>
                  <a:schemeClr val="accent2">
                    <a:lumMod val="75000"/>
                  </a:schemeClr>
                </a:solidFill>
              </a:rPr>
              <a:t>Příjem žádostí:</a:t>
            </a:r>
            <a:r>
              <a:rPr lang="cs-CZ" dirty="0"/>
              <a:t>					od 24.3.2025 do 20.4.2025</a:t>
            </a:r>
          </a:p>
          <a:p>
            <a:pPr marL="285750" indent="-285750" algn="l">
              <a:buFont typeface="Wingdings" panose="05000000000000000000" pitchFamily="2" charset="2"/>
              <a:buChar char="q"/>
            </a:pPr>
            <a:r>
              <a:rPr lang="cs-CZ" dirty="0">
                <a:solidFill>
                  <a:schemeClr val="accent2">
                    <a:lumMod val="75000"/>
                  </a:schemeClr>
                </a:solidFill>
              </a:rPr>
              <a:t>Termín registrace na RO SZIF:    </a:t>
            </a:r>
            <a:r>
              <a:rPr lang="cs-CZ" dirty="0"/>
              <a:t>	27.6.2025</a:t>
            </a:r>
          </a:p>
          <a:p>
            <a:pPr marL="285750" indent="-285750" algn="l">
              <a:buFont typeface="Wingdings" panose="05000000000000000000" pitchFamily="2" charset="2"/>
              <a:buChar char="q"/>
            </a:pPr>
            <a:r>
              <a:rPr lang="cs-CZ" dirty="0">
                <a:solidFill>
                  <a:schemeClr val="accent2">
                    <a:lumMod val="75000"/>
                  </a:schemeClr>
                </a:solidFill>
              </a:rPr>
              <a:t>Způsob podání:                          </a:t>
            </a:r>
            <a:r>
              <a:rPr lang="cs-CZ" dirty="0"/>
              <a:t>	elektronicky přes portál Farmáře  </a:t>
            </a:r>
          </a:p>
          <a:p>
            <a:pPr marL="285750" indent="-285750" algn="l">
              <a:buFont typeface="Wingdings" panose="05000000000000000000" pitchFamily="2" charset="2"/>
              <a:buChar char="q"/>
            </a:pPr>
            <a:r>
              <a:rPr lang="cs-CZ" dirty="0">
                <a:solidFill>
                  <a:schemeClr val="accent2">
                    <a:lumMod val="75000"/>
                  </a:schemeClr>
                </a:solidFill>
              </a:rPr>
              <a:t>Minimální výdaje:</a:t>
            </a:r>
            <a:r>
              <a:rPr lang="cs-CZ" dirty="0"/>
              <a:t>				100 000Kč</a:t>
            </a:r>
          </a:p>
          <a:p>
            <a:pPr marL="285750" indent="-285750" algn="l">
              <a:buFont typeface="Wingdings" panose="05000000000000000000" pitchFamily="2" charset="2"/>
              <a:buChar char="q"/>
            </a:pPr>
            <a:r>
              <a:rPr lang="cs-CZ" dirty="0">
                <a:solidFill>
                  <a:schemeClr val="accent2">
                    <a:lumMod val="75000"/>
                  </a:schemeClr>
                </a:solidFill>
              </a:rPr>
              <a:t>Maximální výdaje:</a:t>
            </a:r>
            <a:r>
              <a:rPr lang="cs-CZ" dirty="0"/>
              <a:t>				1 000 000 Kč</a:t>
            </a:r>
          </a:p>
          <a:p>
            <a:pPr marL="285750" indent="-285750" algn="l">
              <a:buFont typeface="Wingdings" panose="05000000000000000000" pitchFamily="2" charset="2"/>
              <a:buChar char="q"/>
            </a:pPr>
            <a:r>
              <a:rPr lang="cs-CZ" dirty="0">
                <a:solidFill>
                  <a:schemeClr val="accent2">
                    <a:lumMod val="75000"/>
                  </a:schemeClr>
                </a:solidFill>
              </a:rPr>
              <a:t>Místo realizace projektu:</a:t>
            </a:r>
            <a:r>
              <a:rPr lang="cs-CZ" dirty="0"/>
              <a:t>			celé území MAS (vymezené ve schválené SCLLD)</a:t>
            </a:r>
          </a:p>
          <a:p>
            <a:pPr algn="l"/>
            <a:endParaRPr lang="cs-CZ" dirty="0"/>
          </a:p>
          <a:p>
            <a:pPr algn="l"/>
            <a:r>
              <a:rPr lang="cs-CZ" dirty="0">
                <a:solidFill>
                  <a:schemeClr val="accent2">
                    <a:lumMod val="75000"/>
                  </a:schemeClr>
                </a:solidFill>
              </a:rPr>
              <a:t>Do území MAS spadají následující obce:</a:t>
            </a:r>
            <a:r>
              <a:rPr lang="cs-CZ" sz="1800" kern="0" dirty="0">
                <a:solidFill>
                  <a:schemeClr val="accent2">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 </a:t>
            </a:r>
          </a:p>
          <a:p>
            <a:pPr algn="l"/>
            <a:r>
              <a:rPr lang="cs-CZ" sz="1400" kern="0" dirty="0">
                <a:effectLst/>
                <a:ea typeface="Times New Roman" panose="02020603050405020304" pitchFamily="18" charset="0"/>
                <a:cs typeface="Times New Roman" panose="02020603050405020304" pitchFamily="18" charset="0"/>
              </a:rPr>
              <a:t>Baliny, Blízkov, Bory, Březejc, Březí, Březské, Černá, Dobrá Voda, Dolní Heřmanice, Dolní Libochová, Heřmanov, Horní Heřmanice, Horní Libochová, Horní Radslavice, Jabloňov, Jívoví, Kadolec, Kozlov, Křižanov, Křoví, Kundratice, Lavičky, Martinice, Měřín, Milešín, Moravec, Netín, Nová Ves, Nové Sady, Nový Telečkov, Ořechov, Osové, Oslavice, Oslavička, Osová Bítýška, Otín, Pavlínov, Petráveč, Pikárec, Radňoves, Rousměrov, Rozseč, Ruda, Sklené nad Oslavou, Skřinářov, Skryje, Stránecká Zhoř, Sviny, Tasov, Tišnovská Nová Ves, Uhřínov, Újezd u Tišnova, Velká Bíteš, Velké Meziříčí, Vídeň, Vidonín, Vlkov, Vratislávka, Záblatí, Zadní Zhořec, Žďárec.</a:t>
            </a:r>
            <a:endParaRPr lang="cs-CZ" sz="1400" kern="100" dirty="0">
              <a:effectLst/>
              <a:ea typeface="Calibri" panose="020F0502020204030204" pitchFamily="34" charset="0"/>
              <a:cs typeface="Times New Roman" panose="02020603050405020304" pitchFamily="18" charset="0"/>
            </a:endParaRPr>
          </a:p>
          <a:p>
            <a:pPr algn="l"/>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179600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681955" y="923028"/>
            <a:ext cx="9857295" cy="465551"/>
          </a:xfrm>
        </p:spPr>
        <p:txBody>
          <a:bodyPr>
            <a:normAutofit/>
          </a:bodyPr>
          <a:lstStyle/>
          <a:p>
            <a:pPr algn="ctr"/>
            <a:r>
              <a:rPr lang="cs-CZ" sz="1400" b="1" dirty="0">
                <a:solidFill>
                  <a:schemeClr val="accent2"/>
                </a:solidFill>
              </a:rPr>
              <a:t>2. Výzva MAS MOST Vysočiny – SZP - 2025</a:t>
            </a:r>
            <a:endParaRPr lang="cs-CZ" sz="1400" b="1" dirty="0">
              <a:solidFill>
                <a:schemeClr val="accent2">
                  <a:lumMod val="50000"/>
                </a:schemeClr>
              </a:solidFill>
            </a:endParaRPr>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graphicFrame>
        <p:nvGraphicFramePr>
          <p:cNvPr id="8" name="Tabulka 7">
            <a:extLst>
              <a:ext uri="{FF2B5EF4-FFF2-40B4-BE49-F238E27FC236}">
                <a16:creationId xmlns:a16="http://schemas.microsoft.com/office/drawing/2014/main" id="{BC05852D-4FAC-58DC-5D85-76B9044BBACC}"/>
              </a:ext>
            </a:extLst>
          </p:cNvPr>
          <p:cNvGraphicFramePr>
            <a:graphicFrameLocks noGrp="1"/>
          </p:cNvGraphicFramePr>
          <p:nvPr>
            <p:extLst>
              <p:ext uri="{D42A27DB-BD31-4B8C-83A1-F6EECF244321}">
                <p14:modId xmlns:p14="http://schemas.microsoft.com/office/powerpoint/2010/main" val="4162242411"/>
              </p:ext>
            </p:extLst>
          </p:nvPr>
        </p:nvGraphicFramePr>
        <p:xfrm>
          <a:off x="484928" y="1771440"/>
          <a:ext cx="10251347" cy="3827587"/>
        </p:xfrm>
        <a:graphic>
          <a:graphicData uri="http://schemas.openxmlformats.org/drawingml/2006/table">
            <a:tbl>
              <a:tblPr firstRow="1" bandRow="1">
                <a:tableStyleId>{5C22544A-7EE6-4342-B048-85BDC9FD1C3A}</a:tableStyleId>
              </a:tblPr>
              <a:tblGrid>
                <a:gridCol w="1877956">
                  <a:extLst>
                    <a:ext uri="{9D8B030D-6E8A-4147-A177-3AD203B41FA5}">
                      <a16:colId xmlns:a16="http://schemas.microsoft.com/office/drawing/2014/main" val="858673332"/>
                    </a:ext>
                  </a:extLst>
                </a:gridCol>
                <a:gridCol w="1333241">
                  <a:extLst>
                    <a:ext uri="{9D8B030D-6E8A-4147-A177-3AD203B41FA5}">
                      <a16:colId xmlns:a16="http://schemas.microsoft.com/office/drawing/2014/main" val="348963888"/>
                    </a:ext>
                  </a:extLst>
                </a:gridCol>
                <a:gridCol w="2540488">
                  <a:extLst>
                    <a:ext uri="{9D8B030D-6E8A-4147-A177-3AD203B41FA5}">
                      <a16:colId xmlns:a16="http://schemas.microsoft.com/office/drawing/2014/main" val="3195904753"/>
                    </a:ext>
                  </a:extLst>
                </a:gridCol>
                <a:gridCol w="1841078">
                  <a:extLst>
                    <a:ext uri="{9D8B030D-6E8A-4147-A177-3AD203B41FA5}">
                      <a16:colId xmlns:a16="http://schemas.microsoft.com/office/drawing/2014/main" val="2580553833"/>
                    </a:ext>
                  </a:extLst>
                </a:gridCol>
                <a:gridCol w="1004166">
                  <a:extLst>
                    <a:ext uri="{9D8B030D-6E8A-4147-A177-3AD203B41FA5}">
                      <a16:colId xmlns:a16="http://schemas.microsoft.com/office/drawing/2014/main" val="2650702609"/>
                    </a:ext>
                  </a:extLst>
                </a:gridCol>
                <a:gridCol w="1654418">
                  <a:extLst>
                    <a:ext uri="{9D8B030D-6E8A-4147-A177-3AD203B41FA5}">
                      <a16:colId xmlns:a16="http://schemas.microsoft.com/office/drawing/2014/main" val="1439182152"/>
                    </a:ext>
                  </a:extLst>
                </a:gridCol>
              </a:tblGrid>
              <a:tr h="886309">
                <a:tc>
                  <a:txBody>
                    <a:bodyPr/>
                    <a:lstStyle/>
                    <a:p>
                      <a:pPr algn="ctr"/>
                      <a:r>
                        <a:rPr lang="cs-CZ" sz="1400" dirty="0">
                          <a:solidFill>
                            <a:schemeClr val="accent3">
                              <a:lumMod val="50000"/>
                            </a:schemeClr>
                          </a:solidFill>
                        </a:rPr>
                        <a:t>Číslo a název Fiche dle SZP</a:t>
                      </a:r>
                    </a:p>
                  </a:txBody>
                  <a:tcPr/>
                </a:tc>
                <a:tc>
                  <a:txBody>
                    <a:bodyPr/>
                    <a:lstStyle/>
                    <a:p>
                      <a:pPr algn="ctr"/>
                      <a:r>
                        <a:rPr lang="cs-CZ" sz="1400" dirty="0">
                          <a:solidFill>
                            <a:schemeClr val="accent3">
                              <a:lumMod val="50000"/>
                            </a:schemeClr>
                          </a:solidFill>
                        </a:rPr>
                        <a:t>Název Fiche dle MAS</a:t>
                      </a:r>
                    </a:p>
                  </a:txBody>
                  <a:tcPr/>
                </a:tc>
                <a:tc>
                  <a:txBody>
                    <a:bodyPr/>
                    <a:lstStyle/>
                    <a:p>
                      <a:pPr algn="ctr"/>
                      <a:r>
                        <a:rPr lang="cs-CZ" sz="1400" dirty="0">
                          <a:solidFill>
                            <a:schemeClr val="accent3">
                              <a:lumMod val="50000"/>
                            </a:schemeClr>
                          </a:solidFill>
                        </a:rPr>
                        <a:t>Oblasti podpory</a:t>
                      </a:r>
                    </a:p>
                  </a:txBody>
                  <a:tcPr/>
                </a:tc>
                <a:tc>
                  <a:txBody>
                    <a:bodyPr/>
                    <a:lstStyle/>
                    <a:p>
                      <a:pPr algn="ctr"/>
                      <a:r>
                        <a:rPr lang="cs-CZ" sz="1400" dirty="0">
                          <a:solidFill>
                            <a:schemeClr val="accent3">
                              <a:lumMod val="50000"/>
                            </a:schemeClr>
                          </a:solidFill>
                        </a:rPr>
                        <a:t>Definice žadatele/ příjemce dotace</a:t>
                      </a:r>
                    </a:p>
                  </a:txBody>
                  <a:tcPr/>
                </a:tc>
                <a:tc>
                  <a:txBody>
                    <a:bodyPr/>
                    <a:lstStyle/>
                    <a:p>
                      <a:pPr algn="ctr"/>
                      <a:r>
                        <a:rPr lang="cs-CZ" sz="1400" dirty="0">
                          <a:solidFill>
                            <a:schemeClr val="accent3">
                              <a:lumMod val="50000"/>
                            </a:schemeClr>
                          </a:solidFill>
                        </a:rPr>
                        <a:t>Alokace výzvy (dotace)</a:t>
                      </a:r>
                    </a:p>
                  </a:txBody>
                  <a:tcPr/>
                </a:tc>
                <a:tc>
                  <a:txBody>
                    <a:bodyPr/>
                    <a:lstStyle/>
                    <a:p>
                      <a:pPr algn="ctr"/>
                      <a:r>
                        <a:rPr lang="cs-CZ" sz="1400" dirty="0">
                          <a:solidFill>
                            <a:schemeClr val="accent3">
                              <a:lumMod val="50000"/>
                            </a:schemeClr>
                          </a:solidFill>
                        </a:rPr>
                        <a:t>Míra spolufinancování (dotace)</a:t>
                      </a:r>
                    </a:p>
                  </a:txBody>
                  <a:tcPr/>
                </a:tc>
                <a:extLst>
                  <a:ext uri="{0D108BD9-81ED-4DB2-BD59-A6C34878D82A}">
                    <a16:rowId xmlns:a16="http://schemas.microsoft.com/office/drawing/2014/main" val="3414551715"/>
                  </a:ext>
                </a:extLst>
              </a:tr>
              <a:tr h="1163916">
                <a:tc>
                  <a:txBody>
                    <a:bodyPr/>
                    <a:lstStyle/>
                    <a:p>
                      <a:pPr algn="l"/>
                      <a:r>
                        <a:rPr lang="cs-CZ" sz="1050" dirty="0">
                          <a:solidFill>
                            <a:schemeClr val="tx1">
                              <a:lumMod val="65000"/>
                              <a:lumOff val="35000"/>
                            </a:schemeClr>
                          </a:solidFill>
                        </a:rPr>
                        <a:t>Fiche 5- Základní služby a obnova obcí</a:t>
                      </a:r>
                    </a:p>
                  </a:txBody>
                  <a:tcPr/>
                </a:tc>
                <a:tc>
                  <a:txBody>
                    <a:bodyPr/>
                    <a:lstStyle/>
                    <a:p>
                      <a:pPr algn="ctr"/>
                      <a:r>
                        <a:rPr lang="cs-CZ" sz="1050" dirty="0">
                          <a:solidFill>
                            <a:schemeClr val="tx1">
                              <a:lumMod val="65000"/>
                              <a:lumOff val="35000"/>
                            </a:schemeClr>
                          </a:solidFill>
                        </a:rPr>
                        <a:t>Základní služby a obnova obcí</a:t>
                      </a:r>
                    </a:p>
                  </a:txBody>
                  <a:tcPr/>
                </a:tc>
                <a:tc>
                  <a:txBody>
                    <a:bodyPr/>
                    <a:lstStyle/>
                    <a:p>
                      <a:pPr marL="228600" indent="-228600" algn="l">
                        <a:buAutoNum type="alphaLcParenR"/>
                      </a:pPr>
                      <a:r>
                        <a:rPr lang="cs-CZ" sz="1050" dirty="0">
                          <a:solidFill>
                            <a:schemeClr val="tx1">
                              <a:lumMod val="65000"/>
                              <a:lumOff val="35000"/>
                            </a:schemeClr>
                          </a:solidFill>
                        </a:rPr>
                        <a:t>Kulturní, spolková a společenská zařízení, včetně komunitních center, center vzdělávání a knihoven</a:t>
                      </a:r>
                    </a:p>
                    <a:p>
                      <a:pPr marL="0" indent="0" algn="l">
                        <a:buNone/>
                      </a:pPr>
                      <a:r>
                        <a:rPr lang="cs-CZ" sz="1050" dirty="0">
                          <a:solidFill>
                            <a:schemeClr val="tx1">
                              <a:lumMod val="65000"/>
                              <a:lumOff val="35000"/>
                            </a:schemeClr>
                          </a:solidFill>
                        </a:rPr>
                        <a:t>c) Drobné památky místního významu</a:t>
                      </a:r>
                    </a:p>
                    <a:p>
                      <a:pPr marL="0" indent="0" algn="l">
                        <a:buNone/>
                      </a:pPr>
                      <a:r>
                        <a:rPr lang="cs-CZ" sz="1050" dirty="0">
                          <a:solidFill>
                            <a:schemeClr val="tx1">
                              <a:lumMod val="65000"/>
                              <a:lumOff val="35000"/>
                            </a:schemeClr>
                          </a:solidFill>
                        </a:rPr>
                        <a:t>d) Školská zařízení (zařízení školního stravování, školní sportoviště/tělocvičny a venkovní prostory)</a:t>
                      </a:r>
                    </a:p>
                  </a:txBody>
                  <a:tcPr/>
                </a:tc>
                <a:tc>
                  <a:txBody>
                    <a:bodyPr/>
                    <a:lstStyle/>
                    <a:p>
                      <a:pPr algn="ctr"/>
                      <a:r>
                        <a:rPr lang="cs-CZ" sz="1050" dirty="0">
                          <a:solidFill>
                            <a:schemeClr val="tx1">
                              <a:lumMod val="65000"/>
                              <a:lumOff val="35000"/>
                            </a:schemeClr>
                          </a:solidFill>
                        </a:rPr>
                        <a:t>Obce, svazky obcí, jejich příspěvkové organizace a nestátní neziskové organizace</a:t>
                      </a:r>
                    </a:p>
                  </a:txBody>
                  <a:tcPr/>
                </a:tc>
                <a:tc>
                  <a:txBody>
                    <a:bodyPr/>
                    <a:lstStyle/>
                    <a:p>
                      <a:pPr algn="ctr"/>
                      <a:r>
                        <a:rPr lang="cs-CZ" sz="1050" dirty="0">
                          <a:solidFill>
                            <a:schemeClr val="tx1">
                              <a:lumMod val="65000"/>
                              <a:lumOff val="35000"/>
                            </a:schemeClr>
                          </a:solidFill>
                        </a:rPr>
                        <a:t>3</a:t>
                      </a:r>
                      <a:r>
                        <a:rPr lang="cs-CZ" sz="1050" baseline="0" dirty="0">
                          <a:solidFill>
                            <a:schemeClr val="tx1">
                              <a:lumMod val="65000"/>
                              <a:lumOff val="35000"/>
                            </a:schemeClr>
                          </a:solidFill>
                        </a:rPr>
                        <a:t> </a:t>
                      </a:r>
                      <a:r>
                        <a:rPr lang="cs-CZ" sz="1050" dirty="0">
                          <a:solidFill>
                            <a:schemeClr val="tx1">
                              <a:lumMod val="65000"/>
                              <a:lumOff val="35000"/>
                            </a:schemeClr>
                          </a:solidFill>
                        </a:rPr>
                        <a:t>500 000 Kč</a:t>
                      </a:r>
                    </a:p>
                  </a:txBody>
                  <a:tcPr/>
                </a:tc>
                <a:tc>
                  <a:txBody>
                    <a:bodyPr/>
                    <a:lstStyle/>
                    <a:p>
                      <a:pPr algn="ctr"/>
                      <a:r>
                        <a:rPr lang="cs-CZ" sz="1050" dirty="0">
                          <a:solidFill>
                            <a:schemeClr val="tx1">
                              <a:lumMod val="65000"/>
                              <a:lumOff val="35000"/>
                            </a:schemeClr>
                          </a:solidFill>
                        </a:rPr>
                        <a:t>80%</a:t>
                      </a:r>
                    </a:p>
                  </a:txBody>
                  <a:tcPr/>
                </a:tc>
                <a:extLst>
                  <a:ext uri="{0D108BD9-81ED-4DB2-BD59-A6C34878D82A}">
                    <a16:rowId xmlns:a16="http://schemas.microsoft.com/office/drawing/2014/main" val="2553320175"/>
                  </a:ext>
                </a:extLst>
              </a:tr>
              <a:tr h="1409658">
                <a:tc>
                  <a:txBody>
                    <a:bodyPr/>
                    <a:lstStyle/>
                    <a:p>
                      <a:pPr algn="l"/>
                      <a:r>
                        <a:rPr lang="cs-CZ" sz="1050" dirty="0">
                          <a:solidFill>
                            <a:schemeClr val="tx1">
                              <a:lumMod val="65000"/>
                              <a:lumOff val="35000"/>
                            </a:schemeClr>
                          </a:solidFill>
                        </a:rPr>
                        <a:t>Fiche 6- Neproduktivní infrastruktura v krajině</a:t>
                      </a:r>
                    </a:p>
                  </a:txBody>
                  <a:tcPr/>
                </a:tc>
                <a:tc>
                  <a:txBody>
                    <a:bodyPr/>
                    <a:lstStyle/>
                    <a:p>
                      <a:pPr algn="ctr"/>
                      <a:r>
                        <a:rPr lang="cs-CZ" sz="1050" dirty="0">
                          <a:solidFill>
                            <a:schemeClr val="tx1">
                              <a:lumMod val="65000"/>
                              <a:lumOff val="35000"/>
                            </a:schemeClr>
                          </a:solidFill>
                        </a:rPr>
                        <a:t>Neproduktivní infrastruktura v krajině</a:t>
                      </a:r>
                    </a:p>
                  </a:txBody>
                  <a:tcPr/>
                </a:tc>
                <a:tc>
                  <a:txBody>
                    <a:bodyPr/>
                    <a:lstStyle/>
                    <a:p>
                      <a:pPr marL="228600" indent="-228600" algn="l">
                        <a:buAutoNum type="alphaLcParenR"/>
                      </a:pPr>
                      <a:r>
                        <a:rPr lang="cs-CZ" sz="1050" dirty="0">
                          <a:solidFill>
                            <a:schemeClr val="tx1">
                              <a:lumMod val="65000"/>
                              <a:lumOff val="35000"/>
                            </a:schemeClr>
                          </a:solidFill>
                        </a:rPr>
                        <a:t>Neproduktivní infrastruktura v krajině</a:t>
                      </a:r>
                    </a:p>
                    <a:p>
                      <a:pPr marL="228600" indent="-228600" algn="l">
                        <a:buAutoNum type="alphaLcParenR"/>
                      </a:pPr>
                      <a:r>
                        <a:rPr lang="cs-CZ" sz="1050" dirty="0">
                          <a:solidFill>
                            <a:schemeClr val="tx1">
                              <a:lumMod val="65000"/>
                              <a:lumOff val="35000"/>
                            </a:schemeClr>
                          </a:solidFill>
                        </a:rPr>
                        <a:t>Lesní a polní cesty</a:t>
                      </a:r>
                    </a:p>
                    <a:p>
                      <a:pPr marL="228600" indent="-228600" algn="l">
                        <a:buAutoNum type="alphaLcParenR"/>
                      </a:pPr>
                      <a:r>
                        <a:rPr lang="cs-CZ" sz="1050" dirty="0">
                          <a:solidFill>
                            <a:schemeClr val="tx1">
                              <a:lumMod val="65000"/>
                              <a:lumOff val="35000"/>
                            </a:schemeClr>
                          </a:solidFill>
                        </a:rPr>
                        <a:t>Prvky územního systému ekologické stability a protierozní opatření</a:t>
                      </a:r>
                    </a:p>
                    <a:p>
                      <a:pPr marL="228600" indent="-228600" algn="l">
                        <a:buAutoNum type="alphaLcParenR"/>
                      </a:pPr>
                      <a:r>
                        <a:rPr lang="cs-CZ" sz="1050" dirty="0">
                          <a:solidFill>
                            <a:schemeClr val="tx1">
                              <a:lumMod val="65000"/>
                              <a:lumOff val="35000"/>
                            </a:schemeClr>
                          </a:solidFill>
                        </a:rPr>
                        <a:t>Stezky v lese i mimo les</a:t>
                      </a:r>
                    </a:p>
                    <a:p>
                      <a:pPr marL="228600" indent="-228600" algn="l">
                        <a:buAutoNum type="alphaLcParenR"/>
                      </a:pPr>
                      <a:r>
                        <a:rPr lang="cs-CZ" sz="1050" dirty="0">
                          <a:solidFill>
                            <a:schemeClr val="tx1">
                              <a:lumMod val="65000"/>
                              <a:lumOff val="35000"/>
                            </a:schemeClr>
                          </a:solidFill>
                        </a:rPr>
                        <a:t>Drobné památky v krajině</a:t>
                      </a:r>
                    </a:p>
                  </a:txBody>
                  <a:tcPr/>
                </a:tc>
                <a:tc>
                  <a:txBody>
                    <a:bodyPr/>
                    <a:lstStyle/>
                    <a:p>
                      <a:pPr algn="ctr"/>
                      <a:r>
                        <a:rPr lang="cs-CZ" sz="1050" dirty="0">
                          <a:solidFill>
                            <a:schemeClr val="tx1">
                              <a:lumMod val="65000"/>
                              <a:lumOff val="35000"/>
                            </a:schemeClr>
                          </a:solidFill>
                        </a:rPr>
                        <a:t>Obce, svazky obcí, jejich příspěvkové organizace, nestátní neziskové organizace, zemědělský podnikatel a držitel lesa</a:t>
                      </a:r>
                    </a:p>
                  </a:txBody>
                  <a:tcPr/>
                </a:tc>
                <a:tc>
                  <a:txBody>
                    <a:bodyPr/>
                    <a:lstStyle/>
                    <a:p>
                      <a:pPr algn="ctr"/>
                      <a:r>
                        <a:rPr lang="cs-CZ" sz="1050" dirty="0">
                          <a:solidFill>
                            <a:schemeClr val="tx1">
                              <a:lumMod val="65000"/>
                              <a:lumOff val="35000"/>
                            </a:schemeClr>
                          </a:solidFill>
                        </a:rPr>
                        <a:t>1 000 000 Kč</a:t>
                      </a:r>
                    </a:p>
                  </a:txBody>
                  <a:tcPr/>
                </a:tc>
                <a:tc>
                  <a:txBody>
                    <a:bodyPr/>
                    <a:lstStyle/>
                    <a:p>
                      <a:pPr algn="ctr"/>
                      <a:r>
                        <a:rPr lang="cs-CZ" sz="1050" dirty="0">
                          <a:solidFill>
                            <a:schemeClr val="tx1">
                              <a:lumMod val="65000"/>
                              <a:lumOff val="35000"/>
                            </a:schemeClr>
                          </a:solidFill>
                        </a:rPr>
                        <a:t>90%</a:t>
                      </a:r>
                    </a:p>
                  </a:txBody>
                  <a:tcPr/>
                </a:tc>
                <a:extLst>
                  <a:ext uri="{0D108BD9-81ED-4DB2-BD59-A6C34878D82A}">
                    <a16:rowId xmlns:a16="http://schemas.microsoft.com/office/drawing/2014/main" val="204775946"/>
                  </a:ext>
                </a:extLst>
              </a:tr>
            </a:tbl>
          </a:graphicData>
        </a:graphic>
      </p:graphicFrame>
    </p:spTree>
    <p:extLst>
      <p:ext uri="{BB962C8B-B14F-4D97-AF65-F5344CB8AC3E}">
        <p14:creationId xmlns:p14="http://schemas.microsoft.com/office/powerpoint/2010/main" val="4221395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356379"/>
          </a:xfrm>
        </p:spPr>
        <p:txBody>
          <a:bodyPr>
            <a:normAutofit/>
          </a:bodyPr>
          <a:lstStyle/>
          <a:p>
            <a:pPr algn="ctr"/>
            <a:r>
              <a:rPr lang="cs-CZ" sz="1400" b="1" dirty="0">
                <a:solidFill>
                  <a:schemeClr val="accent2"/>
                </a:solidFill>
              </a:rPr>
              <a:t>2. Výzva MAS MOST Vysočiny – SZP – Fiche 5 – Základní služby a obnova obcí</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a:extLst>
              <a:ext uri="{FF2B5EF4-FFF2-40B4-BE49-F238E27FC236}">
                <a16:creationId xmlns:a16="http://schemas.microsoft.com/office/drawing/2014/main" id="{7EADD5A8-F938-CDBD-3085-ADF219FEDA8A}"/>
              </a:ext>
            </a:extLst>
          </p:cNvPr>
          <p:cNvSpPr txBox="1"/>
          <p:nvPr/>
        </p:nvSpPr>
        <p:spPr>
          <a:xfrm>
            <a:off x="2706596" y="1420077"/>
            <a:ext cx="5891752" cy="292388"/>
          </a:xfrm>
          <a:prstGeom prst="rect">
            <a:avLst/>
          </a:prstGeom>
          <a:noFill/>
        </p:spPr>
        <p:txBody>
          <a:bodyPr wrap="square" rtlCol="0">
            <a:spAutoFit/>
          </a:bodyPr>
          <a:lstStyle/>
          <a:p>
            <a:pPr algn="ctr"/>
            <a:r>
              <a:rPr lang="cs-CZ" sz="1300" dirty="0">
                <a:solidFill>
                  <a:schemeClr val="accent3">
                    <a:lumMod val="50000"/>
                  </a:schemeClr>
                </a:solidFill>
              </a:rPr>
              <a:t>-specifické podmínky pro Fichi 5 </a:t>
            </a:r>
          </a:p>
        </p:txBody>
      </p:sp>
      <p:graphicFrame>
        <p:nvGraphicFramePr>
          <p:cNvPr id="8" name="Tabulka 7">
            <a:extLst>
              <a:ext uri="{FF2B5EF4-FFF2-40B4-BE49-F238E27FC236}">
                <a16:creationId xmlns:a16="http://schemas.microsoft.com/office/drawing/2014/main" id="{72F65230-B383-67F3-9F2F-56CF6B836623}"/>
              </a:ext>
            </a:extLst>
          </p:cNvPr>
          <p:cNvGraphicFramePr>
            <a:graphicFrameLocks noGrp="1"/>
          </p:cNvGraphicFramePr>
          <p:nvPr>
            <p:extLst>
              <p:ext uri="{D42A27DB-BD31-4B8C-83A1-F6EECF244321}">
                <p14:modId xmlns:p14="http://schemas.microsoft.com/office/powerpoint/2010/main" val="4011517707"/>
              </p:ext>
            </p:extLst>
          </p:nvPr>
        </p:nvGraphicFramePr>
        <p:xfrm>
          <a:off x="1179921" y="1675488"/>
          <a:ext cx="8919851" cy="669381"/>
        </p:xfrm>
        <a:graphic>
          <a:graphicData uri="http://schemas.openxmlformats.org/drawingml/2006/table">
            <a:tbl>
              <a:tblPr firstRow="1" bandRow="1">
                <a:tableStyleId>{5C22544A-7EE6-4342-B048-85BDC9FD1C3A}</a:tableStyleId>
              </a:tblPr>
              <a:tblGrid>
                <a:gridCol w="8919851">
                  <a:extLst>
                    <a:ext uri="{9D8B030D-6E8A-4147-A177-3AD203B41FA5}">
                      <a16:colId xmlns:a16="http://schemas.microsoft.com/office/drawing/2014/main" val="1324808735"/>
                    </a:ext>
                  </a:extLst>
                </a:gridCol>
              </a:tblGrid>
              <a:tr h="6693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Finanční náročnost projektu: </a:t>
                      </a:r>
                      <a:r>
                        <a:rPr lang="cs-CZ" sz="1200" b="0" dirty="0">
                          <a:solidFill>
                            <a:schemeClr val="tx1"/>
                          </a:solidFill>
                        </a:rPr>
                        <a:t>Body budou přiděleny na základě výše způsobilých výdajů, ze kterých je stanovena dotace. Hodnocení a kontrola se provádí na základě údajů, které žadatel uvedl do Žádosti o dotaci. Změnou projektu nesmí dojít ke snížení přidělených bodů.</a:t>
                      </a:r>
                    </a:p>
                  </a:txBody>
                  <a:tcPr/>
                </a:tc>
                <a:extLst>
                  <a:ext uri="{0D108BD9-81ED-4DB2-BD59-A6C34878D82A}">
                    <a16:rowId xmlns:a16="http://schemas.microsoft.com/office/drawing/2014/main" val="1547947650"/>
                  </a:ext>
                </a:extLst>
              </a:tr>
            </a:tbl>
          </a:graphicData>
        </a:graphic>
      </p:graphicFrame>
      <p:graphicFrame>
        <p:nvGraphicFramePr>
          <p:cNvPr id="9" name="Tabulka 8">
            <a:extLst>
              <a:ext uri="{FF2B5EF4-FFF2-40B4-BE49-F238E27FC236}">
                <a16:creationId xmlns:a16="http://schemas.microsoft.com/office/drawing/2014/main" id="{AC6D1787-A48C-3376-8257-5236BA0625F9}"/>
              </a:ext>
            </a:extLst>
          </p:cNvPr>
          <p:cNvGraphicFramePr>
            <a:graphicFrameLocks noGrp="1"/>
          </p:cNvGraphicFramePr>
          <p:nvPr>
            <p:extLst>
              <p:ext uri="{D42A27DB-BD31-4B8C-83A1-F6EECF244321}">
                <p14:modId xmlns:p14="http://schemas.microsoft.com/office/powerpoint/2010/main" val="380216416"/>
              </p:ext>
            </p:extLst>
          </p:nvPr>
        </p:nvGraphicFramePr>
        <p:xfrm>
          <a:off x="1185682" y="2364229"/>
          <a:ext cx="8908328" cy="1280160"/>
        </p:xfrm>
        <a:graphic>
          <a:graphicData uri="http://schemas.openxmlformats.org/drawingml/2006/table">
            <a:tbl>
              <a:tblPr firstRow="1" bandRow="1">
                <a:tableStyleId>{69CF1AB2-1976-4502-BF36-3FF5EA218861}</a:tableStyleId>
              </a:tblPr>
              <a:tblGrid>
                <a:gridCol w="480767">
                  <a:extLst>
                    <a:ext uri="{9D8B030D-6E8A-4147-A177-3AD203B41FA5}">
                      <a16:colId xmlns:a16="http://schemas.microsoft.com/office/drawing/2014/main" val="1111399000"/>
                    </a:ext>
                  </a:extLst>
                </a:gridCol>
                <a:gridCol w="8059918">
                  <a:extLst>
                    <a:ext uri="{9D8B030D-6E8A-4147-A177-3AD203B41FA5}">
                      <a16:colId xmlns:a16="http://schemas.microsoft.com/office/drawing/2014/main" val="3852783147"/>
                    </a:ext>
                  </a:extLst>
                </a:gridCol>
                <a:gridCol w="367643">
                  <a:extLst>
                    <a:ext uri="{9D8B030D-6E8A-4147-A177-3AD203B41FA5}">
                      <a16:colId xmlns:a16="http://schemas.microsoft.com/office/drawing/2014/main" val="1821632180"/>
                    </a:ext>
                  </a:extLst>
                </a:gridCol>
              </a:tblGrid>
              <a:tr h="320040">
                <a:tc>
                  <a:txBody>
                    <a:bodyPr/>
                    <a:lstStyle/>
                    <a:p>
                      <a:pPr algn="ctr">
                        <a:lnSpc>
                          <a:spcPct val="100000"/>
                        </a:lnSpc>
                        <a:spcBef>
                          <a:spcPts val="0"/>
                        </a:spcBef>
                      </a:pPr>
                      <a:r>
                        <a:rPr lang="cs-CZ" sz="1000" b="0" dirty="0">
                          <a:solidFill>
                            <a:schemeClr val="tx1">
                              <a:lumMod val="65000"/>
                              <a:lumOff val="35000"/>
                            </a:schemeClr>
                          </a:solidFill>
                        </a:rPr>
                        <a:t>1</a:t>
                      </a:r>
                    </a:p>
                  </a:txBody>
                  <a:tcPr/>
                </a:tc>
                <a:tc>
                  <a:txBody>
                    <a:bodyPr/>
                    <a:lstStyle/>
                    <a:p>
                      <a:pPr>
                        <a:lnSpc>
                          <a:spcPct val="100000"/>
                        </a:lnSpc>
                        <a:spcBef>
                          <a:spcPts val="0"/>
                        </a:spcBef>
                      </a:pPr>
                      <a:r>
                        <a:rPr lang="cs-CZ" sz="1000" b="0" dirty="0">
                          <a:solidFill>
                            <a:schemeClr val="tx1">
                              <a:lumMod val="65000"/>
                              <a:lumOff val="35000"/>
                            </a:schemeClr>
                          </a:solidFill>
                        </a:rPr>
                        <a:t>Výše způsobilých výdajů, ze kterých je stanovena dotace, je menší nebo rovna 400 000 Kč.</a:t>
                      </a:r>
                    </a:p>
                  </a:txBody>
                  <a:tcPr/>
                </a:tc>
                <a:tc>
                  <a:txBody>
                    <a:bodyPr/>
                    <a:lstStyle/>
                    <a:p>
                      <a:pPr algn="ctr">
                        <a:lnSpc>
                          <a:spcPct val="100000"/>
                        </a:lnSpc>
                        <a:spcBef>
                          <a:spcPts val="0"/>
                        </a:spcBef>
                      </a:pPr>
                      <a:r>
                        <a:rPr lang="cs-CZ" sz="1000" b="0" dirty="0">
                          <a:solidFill>
                            <a:schemeClr val="tx1">
                              <a:lumMod val="65000"/>
                              <a:lumOff val="35000"/>
                            </a:schemeClr>
                          </a:solidFill>
                        </a:rPr>
                        <a:t>30</a:t>
                      </a:r>
                    </a:p>
                  </a:txBody>
                  <a:tcPr/>
                </a:tc>
                <a:extLst>
                  <a:ext uri="{0D108BD9-81ED-4DB2-BD59-A6C34878D82A}">
                    <a16:rowId xmlns:a16="http://schemas.microsoft.com/office/drawing/2014/main" val="2789865282"/>
                  </a:ext>
                </a:extLst>
              </a:tr>
              <a:tr h="320040">
                <a:tc>
                  <a:txBody>
                    <a:bodyPr/>
                    <a:lstStyle/>
                    <a:p>
                      <a:pPr algn="ctr">
                        <a:lnSpc>
                          <a:spcPct val="100000"/>
                        </a:lnSpc>
                        <a:spcBef>
                          <a:spcPts val="0"/>
                        </a:spcBef>
                      </a:pPr>
                      <a:r>
                        <a:rPr lang="cs-CZ" sz="1000" dirty="0">
                          <a:solidFill>
                            <a:schemeClr val="tx1">
                              <a:lumMod val="65000"/>
                              <a:lumOff val="35000"/>
                            </a:schemeClr>
                          </a:solidFill>
                        </a:rPr>
                        <a:t>2</a:t>
                      </a:r>
                    </a:p>
                  </a:txBody>
                  <a:tcPr/>
                </a:tc>
                <a:tc>
                  <a:txBody>
                    <a:bodyPr/>
                    <a:lstStyle/>
                    <a:p>
                      <a:pPr>
                        <a:lnSpc>
                          <a:spcPct val="100000"/>
                        </a:lnSpc>
                        <a:spcBef>
                          <a:spcPts val="0"/>
                        </a:spcBef>
                      </a:pPr>
                      <a:r>
                        <a:rPr lang="pl-PL" sz="1000" dirty="0">
                          <a:solidFill>
                            <a:schemeClr val="tx1">
                              <a:lumMod val="65000"/>
                              <a:lumOff val="35000"/>
                            </a:schemeClr>
                          </a:solidFill>
                        </a:rPr>
                        <a:t>Výše způsobilých výdajů, ze kterých je stanovena dotace, je od 400 001 do 600 000 Kč (včetně).</a:t>
                      </a:r>
                      <a:endParaRPr lang="cs-CZ" sz="1000" dirty="0">
                        <a:solidFill>
                          <a:schemeClr val="tx1">
                            <a:lumMod val="65000"/>
                            <a:lumOff val="35000"/>
                          </a:schemeClr>
                        </a:solidFill>
                      </a:endParaRPr>
                    </a:p>
                  </a:txBody>
                  <a:tcPr/>
                </a:tc>
                <a:tc>
                  <a:txBody>
                    <a:bodyPr/>
                    <a:lstStyle/>
                    <a:p>
                      <a:pPr algn="ctr">
                        <a:lnSpc>
                          <a:spcPct val="100000"/>
                        </a:lnSpc>
                        <a:spcBef>
                          <a:spcPts val="0"/>
                        </a:spcBef>
                      </a:pPr>
                      <a:r>
                        <a:rPr lang="cs-CZ" sz="1000" dirty="0">
                          <a:solidFill>
                            <a:schemeClr val="tx1">
                              <a:lumMod val="65000"/>
                              <a:lumOff val="35000"/>
                            </a:schemeClr>
                          </a:solidFill>
                        </a:rPr>
                        <a:t>20</a:t>
                      </a:r>
                    </a:p>
                  </a:txBody>
                  <a:tcPr/>
                </a:tc>
                <a:extLst>
                  <a:ext uri="{0D108BD9-81ED-4DB2-BD59-A6C34878D82A}">
                    <a16:rowId xmlns:a16="http://schemas.microsoft.com/office/drawing/2014/main" val="2262271123"/>
                  </a:ext>
                </a:extLst>
              </a:tr>
              <a:tr h="320040">
                <a:tc>
                  <a:txBody>
                    <a:bodyPr/>
                    <a:lstStyle/>
                    <a:p>
                      <a:pPr algn="ctr">
                        <a:lnSpc>
                          <a:spcPct val="100000"/>
                        </a:lnSpc>
                        <a:spcBef>
                          <a:spcPts val="0"/>
                        </a:spcBef>
                      </a:pPr>
                      <a:r>
                        <a:rPr lang="cs-CZ" sz="1000" dirty="0">
                          <a:solidFill>
                            <a:schemeClr val="tx1">
                              <a:lumMod val="65000"/>
                              <a:lumOff val="35000"/>
                            </a:schemeClr>
                          </a:solidFill>
                        </a:rPr>
                        <a:t>3</a:t>
                      </a:r>
                    </a:p>
                  </a:txBody>
                  <a:tcPr/>
                </a:tc>
                <a:tc>
                  <a:txBody>
                    <a:bodyPr/>
                    <a:lstStyle/>
                    <a:p>
                      <a:pPr>
                        <a:lnSpc>
                          <a:spcPct val="100000"/>
                        </a:lnSpc>
                        <a:spcBef>
                          <a:spcPts val="0"/>
                        </a:spcBef>
                      </a:pPr>
                      <a:r>
                        <a:rPr lang="pl-PL" sz="1000" dirty="0">
                          <a:solidFill>
                            <a:schemeClr val="tx1">
                              <a:lumMod val="65000"/>
                              <a:lumOff val="35000"/>
                            </a:schemeClr>
                          </a:solidFill>
                        </a:rPr>
                        <a:t>Výše způsobilých výdajů, ze kterých je stanovena dotace, je od 600 001 do 800 000 Kč (včetně)</a:t>
                      </a:r>
                      <a:r>
                        <a:rPr lang="cs-CZ" sz="1000" dirty="0">
                          <a:solidFill>
                            <a:schemeClr val="tx1">
                              <a:lumMod val="65000"/>
                              <a:lumOff val="35000"/>
                            </a:schemeClr>
                          </a:solidFill>
                        </a:rPr>
                        <a:t>.</a:t>
                      </a:r>
                    </a:p>
                  </a:txBody>
                  <a:tcPr/>
                </a:tc>
                <a:tc>
                  <a:txBody>
                    <a:bodyPr/>
                    <a:lstStyle/>
                    <a:p>
                      <a:pPr algn="ctr">
                        <a:lnSpc>
                          <a:spcPct val="100000"/>
                        </a:lnSpc>
                        <a:spcBef>
                          <a:spcPts val="0"/>
                        </a:spcBef>
                      </a:pPr>
                      <a:r>
                        <a:rPr lang="cs-CZ" sz="1000" dirty="0">
                          <a:solidFill>
                            <a:schemeClr val="tx1">
                              <a:lumMod val="65000"/>
                              <a:lumOff val="35000"/>
                            </a:schemeClr>
                          </a:solidFill>
                        </a:rPr>
                        <a:t>10</a:t>
                      </a:r>
                    </a:p>
                  </a:txBody>
                  <a:tcPr/>
                </a:tc>
                <a:extLst>
                  <a:ext uri="{0D108BD9-81ED-4DB2-BD59-A6C34878D82A}">
                    <a16:rowId xmlns:a16="http://schemas.microsoft.com/office/drawing/2014/main" val="1332733996"/>
                  </a:ext>
                </a:extLst>
              </a:tr>
              <a:tr h="320040">
                <a:tc>
                  <a:txBody>
                    <a:bodyPr/>
                    <a:lstStyle/>
                    <a:p>
                      <a:pPr algn="ctr">
                        <a:lnSpc>
                          <a:spcPct val="100000"/>
                        </a:lnSpc>
                        <a:spcBef>
                          <a:spcPts val="0"/>
                        </a:spcBef>
                      </a:pPr>
                      <a:r>
                        <a:rPr lang="cs-CZ" sz="1000" dirty="0">
                          <a:solidFill>
                            <a:schemeClr val="tx1">
                              <a:lumMod val="65000"/>
                              <a:lumOff val="35000"/>
                            </a:schemeClr>
                          </a:solidFill>
                        </a:rPr>
                        <a:t>4</a:t>
                      </a:r>
                    </a:p>
                  </a:txBody>
                  <a:tcPr/>
                </a:tc>
                <a:tc>
                  <a:txBody>
                    <a:bodyPr/>
                    <a:lstStyle/>
                    <a:p>
                      <a:pPr>
                        <a:lnSpc>
                          <a:spcPct val="100000"/>
                        </a:lnSpc>
                        <a:spcBef>
                          <a:spcPts val="0"/>
                        </a:spcBef>
                      </a:pPr>
                      <a:r>
                        <a:rPr lang="cs-CZ" sz="1000" dirty="0">
                          <a:solidFill>
                            <a:schemeClr val="tx1">
                              <a:lumMod val="65000"/>
                              <a:lumOff val="35000"/>
                            </a:schemeClr>
                          </a:solidFill>
                        </a:rPr>
                        <a:t>Výše způsobilých výdajů, ze kterých je stanovena dotace, je od 800 001 až 1 000 000 Kč (včetně).</a:t>
                      </a:r>
                    </a:p>
                  </a:txBody>
                  <a:tcPr/>
                </a:tc>
                <a:tc>
                  <a:txBody>
                    <a:bodyPr/>
                    <a:lstStyle/>
                    <a:p>
                      <a:pPr algn="ctr">
                        <a:lnSpc>
                          <a:spcPct val="100000"/>
                        </a:lnSpc>
                        <a:spcBef>
                          <a:spcPts val="0"/>
                        </a:spcBef>
                      </a:pPr>
                      <a:r>
                        <a:rPr lang="cs-CZ" sz="1000" dirty="0">
                          <a:solidFill>
                            <a:schemeClr val="tx1">
                              <a:lumMod val="65000"/>
                              <a:lumOff val="35000"/>
                            </a:schemeClr>
                          </a:solidFill>
                        </a:rPr>
                        <a:t>0</a:t>
                      </a:r>
                    </a:p>
                  </a:txBody>
                  <a:tcPr/>
                </a:tc>
                <a:extLst>
                  <a:ext uri="{0D108BD9-81ED-4DB2-BD59-A6C34878D82A}">
                    <a16:rowId xmlns:a16="http://schemas.microsoft.com/office/drawing/2014/main" val="1432181515"/>
                  </a:ext>
                </a:extLst>
              </a:tr>
            </a:tbl>
          </a:graphicData>
        </a:graphic>
      </p:graphicFrame>
      <p:graphicFrame>
        <p:nvGraphicFramePr>
          <p:cNvPr id="11" name="Tabulka 10">
            <a:extLst>
              <a:ext uri="{FF2B5EF4-FFF2-40B4-BE49-F238E27FC236}">
                <a16:creationId xmlns:a16="http://schemas.microsoft.com/office/drawing/2014/main" id="{6093D1E5-6274-E56A-54F5-D95CB87E8CB6}"/>
              </a:ext>
            </a:extLst>
          </p:cNvPr>
          <p:cNvGraphicFramePr>
            <a:graphicFrameLocks noGrp="1"/>
          </p:cNvGraphicFramePr>
          <p:nvPr>
            <p:extLst>
              <p:ext uri="{D42A27DB-BD31-4B8C-83A1-F6EECF244321}">
                <p14:modId xmlns:p14="http://schemas.microsoft.com/office/powerpoint/2010/main" val="3312157395"/>
              </p:ext>
            </p:extLst>
          </p:nvPr>
        </p:nvGraphicFramePr>
        <p:xfrm>
          <a:off x="1191739" y="5705021"/>
          <a:ext cx="8931372" cy="487680"/>
        </p:xfrm>
        <a:graphic>
          <a:graphicData uri="http://schemas.openxmlformats.org/drawingml/2006/table">
            <a:tbl>
              <a:tblPr firstRow="1" bandRow="1">
                <a:tableStyleId>{69CF1AB2-1976-4502-BF36-3FF5EA218861}</a:tableStyleId>
              </a:tblPr>
              <a:tblGrid>
                <a:gridCol w="513238">
                  <a:extLst>
                    <a:ext uri="{9D8B030D-6E8A-4147-A177-3AD203B41FA5}">
                      <a16:colId xmlns:a16="http://schemas.microsoft.com/office/drawing/2014/main" val="2531438035"/>
                    </a:ext>
                  </a:extLst>
                </a:gridCol>
                <a:gridCol w="8024305">
                  <a:extLst>
                    <a:ext uri="{9D8B030D-6E8A-4147-A177-3AD203B41FA5}">
                      <a16:colId xmlns:a16="http://schemas.microsoft.com/office/drawing/2014/main" val="1163371534"/>
                    </a:ext>
                  </a:extLst>
                </a:gridCol>
                <a:gridCol w="393829">
                  <a:extLst>
                    <a:ext uri="{9D8B030D-6E8A-4147-A177-3AD203B41FA5}">
                      <a16:colId xmlns:a16="http://schemas.microsoft.com/office/drawing/2014/main" val="2256730959"/>
                    </a:ext>
                  </a:extLst>
                </a:gridCol>
              </a:tblGrid>
              <a:tr h="0">
                <a:tc>
                  <a:txBody>
                    <a:bodyPr/>
                    <a:lstStyle/>
                    <a:p>
                      <a:pPr algn="ctr"/>
                      <a:r>
                        <a:rPr lang="cs-CZ" sz="1000" b="0" dirty="0">
                          <a:solidFill>
                            <a:schemeClr val="tx1">
                              <a:lumMod val="65000"/>
                              <a:lumOff val="35000"/>
                            </a:schemeClr>
                          </a:solidFill>
                        </a:rPr>
                        <a:t>1</a:t>
                      </a:r>
                    </a:p>
                  </a:txBody>
                  <a:tcPr/>
                </a:tc>
                <a:tc>
                  <a:txBody>
                    <a:bodyPr/>
                    <a:lstStyle/>
                    <a:p>
                      <a:r>
                        <a:rPr lang="cs-CZ" sz="1000" b="0" dirty="0">
                          <a:solidFill>
                            <a:schemeClr val="tx1">
                              <a:lumMod val="65000"/>
                              <a:lumOff val="35000"/>
                            </a:schemeClr>
                          </a:solidFill>
                        </a:rPr>
                        <a:t>Projekt zahrnuje využití stávající stavby.</a:t>
                      </a:r>
                    </a:p>
                  </a:txBody>
                  <a:tcPr/>
                </a:tc>
                <a:tc>
                  <a:txBody>
                    <a:bodyPr/>
                    <a:lstStyle/>
                    <a:p>
                      <a:pPr algn="ctr"/>
                      <a:r>
                        <a:rPr lang="cs-CZ" sz="1000" b="0" dirty="0">
                          <a:solidFill>
                            <a:schemeClr val="tx1">
                              <a:lumMod val="65000"/>
                              <a:lumOff val="35000"/>
                            </a:schemeClr>
                          </a:solidFill>
                        </a:rPr>
                        <a:t>10</a:t>
                      </a:r>
                    </a:p>
                  </a:txBody>
                  <a:tcPr/>
                </a:tc>
                <a:extLst>
                  <a:ext uri="{0D108BD9-81ED-4DB2-BD59-A6C34878D82A}">
                    <a16:rowId xmlns:a16="http://schemas.microsoft.com/office/drawing/2014/main" val="1516455187"/>
                  </a:ext>
                </a:extLst>
              </a:tr>
              <a:tr h="0">
                <a:tc>
                  <a:txBody>
                    <a:bodyPr/>
                    <a:lstStyle/>
                    <a:p>
                      <a:pPr algn="ctr"/>
                      <a:r>
                        <a:rPr lang="cs-CZ" sz="1000" b="0" dirty="0">
                          <a:solidFill>
                            <a:schemeClr val="tx1">
                              <a:lumMod val="65000"/>
                              <a:lumOff val="35000"/>
                            </a:schemeClr>
                          </a:solidFill>
                        </a:rPr>
                        <a:t>2</a:t>
                      </a:r>
                    </a:p>
                  </a:txBody>
                  <a:tcPr/>
                </a:tc>
                <a:tc>
                  <a:txBody>
                    <a:bodyPr/>
                    <a:lstStyle/>
                    <a:p>
                      <a:r>
                        <a:rPr lang="pl-PL" sz="1000" b="0" dirty="0">
                          <a:solidFill>
                            <a:schemeClr val="tx1">
                              <a:lumMod val="65000"/>
                              <a:lumOff val="35000"/>
                            </a:schemeClr>
                          </a:solidFill>
                        </a:rPr>
                        <a:t>Projekt nezahrnuje využití stávající stavby.</a:t>
                      </a:r>
                      <a:endParaRPr lang="cs-CZ" sz="1000" b="0" dirty="0">
                        <a:solidFill>
                          <a:schemeClr val="tx1">
                            <a:lumMod val="65000"/>
                            <a:lumOff val="35000"/>
                          </a:schemeClr>
                        </a:solidFill>
                      </a:endParaRPr>
                    </a:p>
                  </a:txBody>
                  <a:tcPr/>
                </a:tc>
                <a:tc>
                  <a:txBody>
                    <a:bodyPr/>
                    <a:lstStyle/>
                    <a:p>
                      <a:pPr algn="ctr"/>
                      <a:r>
                        <a:rPr lang="cs-CZ" sz="1000" b="0" dirty="0">
                          <a:solidFill>
                            <a:schemeClr val="tx1">
                              <a:lumMod val="65000"/>
                              <a:lumOff val="35000"/>
                            </a:schemeClr>
                          </a:solidFill>
                        </a:rPr>
                        <a:t>0</a:t>
                      </a:r>
                    </a:p>
                  </a:txBody>
                  <a:tcPr/>
                </a:tc>
                <a:extLst>
                  <a:ext uri="{0D108BD9-81ED-4DB2-BD59-A6C34878D82A}">
                    <a16:rowId xmlns:a16="http://schemas.microsoft.com/office/drawing/2014/main" val="4038692719"/>
                  </a:ext>
                </a:extLst>
              </a:tr>
            </a:tbl>
          </a:graphicData>
        </a:graphic>
      </p:graphicFrame>
      <p:graphicFrame>
        <p:nvGraphicFramePr>
          <p:cNvPr id="12" name="Tabulka 11">
            <a:extLst>
              <a:ext uri="{FF2B5EF4-FFF2-40B4-BE49-F238E27FC236}">
                <a16:creationId xmlns:a16="http://schemas.microsoft.com/office/drawing/2014/main" id="{9D2F7896-8ED1-696A-8E91-F48DBDF09B70}"/>
              </a:ext>
            </a:extLst>
          </p:cNvPr>
          <p:cNvGraphicFramePr>
            <a:graphicFrameLocks noGrp="1"/>
          </p:cNvGraphicFramePr>
          <p:nvPr>
            <p:extLst>
              <p:ext uri="{D42A27DB-BD31-4B8C-83A1-F6EECF244321}">
                <p14:modId xmlns:p14="http://schemas.microsoft.com/office/powerpoint/2010/main" val="1311940844"/>
              </p:ext>
            </p:extLst>
          </p:nvPr>
        </p:nvGraphicFramePr>
        <p:xfrm>
          <a:off x="1174160" y="3730348"/>
          <a:ext cx="8931372" cy="1920240"/>
        </p:xfrm>
        <a:graphic>
          <a:graphicData uri="http://schemas.openxmlformats.org/drawingml/2006/table">
            <a:tbl>
              <a:tblPr firstRow="1" bandRow="1">
                <a:tableStyleId>{5C22544A-7EE6-4342-B048-85BDC9FD1C3A}</a:tableStyleId>
              </a:tblPr>
              <a:tblGrid>
                <a:gridCol w="8931372">
                  <a:extLst>
                    <a:ext uri="{9D8B030D-6E8A-4147-A177-3AD203B41FA5}">
                      <a16:colId xmlns:a16="http://schemas.microsoft.com/office/drawing/2014/main" val="1435213973"/>
                    </a:ext>
                  </a:extLst>
                </a:gridCol>
              </a:tblGrid>
              <a:tr h="692513">
                <a:tc>
                  <a:txBody>
                    <a:bodyPr/>
                    <a:lstStyle/>
                    <a:p>
                      <a:r>
                        <a:rPr lang="cs-CZ" sz="1200" dirty="0">
                          <a:solidFill>
                            <a:schemeClr val="tx1"/>
                          </a:solidFill>
                        </a:rPr>
                        <a:t>Projekt zahrnuje využití stávající stavby: </a:t>
                      </a:r>
                      <a:r>
                        <a:rPr lang="cs-CZ" sz="1200" b="0" dirty="0">
                          <a:solidFill>
                            <a:schemeClr val="tx1"/>
                          </a:solidFill>
                        </a:rPr>
                        <a:t>Využití stávající stavby pro realizaci projektu. Předmětem projektu jsou stavební úpravy stávající stavby. Podporovány budou také projekty zaměřené na nově pořízené stroje, zařízení, vybavení a technologie, které budou umístěny v prostorách stávající stavby (nelze uznat pouhé parkování vozidel). Stávající stavbou se rozumí stavba, která je ke dni podání Žádosti o dotaci evidována v katastru nemovitostí (KN).</a:t>
                      </a:r>
                    </a:p>
                    <a:p>
                      <a:r>
                        <a:rPr lang="cs-CZ" sz="1200" b="0" dirty="0">
                          <a:solidFill>
                            <a:schemeClr val="tx1"/>
                          </a:solidFill>
                        </a:rPr>
                        <a:t>Žadatel předloží výpis z katastru nemovitostí ne starší než jeden měsíc od podání Žádosti o dotaci (dostačující je náhled do elektronické verze KN s vyznačením lokalizace předmětu projektu v odpovídajícím měřítku, ze které bude patrné číslo popisné/evidenční). </a:t>
                      </a:r>
                    </a:p>
                    <a:p>
                      <a:endParaRPr lang="cs-CZ" sz="1200" b="0" dirty="0">
                        <a:solidFill>
                          <a:schemeClr val="tx1"/>
                        </a:solidFill>
                      </a:endParaRPr>
                    </a:p>
                    <a:p>
                      <a:r>
                        <a:rPr lang="cs-CZ" sz="1200" b="1" dirty="0">
                          <a:solidFill>
                            <a:schemeClr val="tx1"/>
                          </a:solidFill>
                        </a:rPr>
                        <a:t>Hodnocení a kontrola bude prováděna na základě Žádosti o dotaci a výpisu z katastru nemovitostí, který musí být předložen se Žádostí o dotaci.</a:t>
                      </a:r>
                    </a:p>
                  </a:txBody>
                  <a:tcPr/>
                </a:tc>
                <a:extLst>
                  <a:ext uri="{0D108BD9-81ED-4DB2-BD59-A6C34878D82A}">
                    <a16:rowId xmlns:a16="http://schemas.microsoft.com/office/drawing/2014/main" val="3049852917"/>
                  </a:ext>
                </a:extLst>
              </a:tr>
            </a:tbl>
          </a:graphicData>
        </a:graphic>
      </p:graphicFrame>
    </p:spTree>
    <p:extLst>
      <p:ext uri="{BB962C8B-B14F-4D97-AF65-F5344CB8AC3E}">
        <p14:creationId xmlns:p14="http://schemas.microsoft.com/office/powerpoint/2010/main" val="397247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759960"/>
          </a:xfrm>
        </p:spPr>
        <p:txBody>
          <a:bodyPr>
            <a:normAutofit/>
          </a:bodyPr>
          <a:lstStyle/>
          <a:p>
            <a:pPr algn="ctr"/>
            <a:r>
              <a:rPr lang="cs-CZ" sz="1400" b="1" dirty="0">
                <a:solidFill>
                  <a:schemeClr val="accent2"/>
                </a:solidFill>
              </a:rPr>
              <a:t>2. Výzva MAS MOST Vysočiny – SZP – Fiche 5 – Základní služby a obnova obcí</a:t>
            </a:r>
            <a:br>
              <a:rPr lang="cs-CZ" sz="1400" b="1" dirty="0">
                <a:solidFill>
                  <a:schemeClr val="accent2"/>
                </a:solidFill>
              </a:rPr>
            </a:br>
            <a:r>
              <a:rPr lang="cs-CZ" sz="1400" dirty="0">
                <a:solidFill>
                  <a:schemeClr val="accent3">
                    <a:lumMod val="50000"/>
                  </a:schemeClr>
                </a:solidFill>
              </a:rPr>
              <a:t>-specifické podmínky pro Fichi 5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7B950031-DBD8-7483-DCE8-BDC54614CD03}"/>
              </a:ext>
            </a:extLst>
          </p:cNvPr>
          <p:cNvGraphicFramePr>
            <a:graphicFrameLocks noGrp="1"/>
          </p:cNvGraphicFramePr>
          <p:nvPr>
            <p:extLst>
              <p:ext uri="{D42A27DB-BD31-4B8C-83A1-F6EECF244321}">
                <p14:modId xmlns:p14="http://schemas.microsoft.com/office/powerpoint/2010/main" val="1505660793"/>
              </p:ext>
            </p:extLst>
          </p:nvPr>
        </p:nvGraphicFramePr>
        <p:xfrm>
          <a:off x="823404" y="1711946"/>
          <a:ext cx="9103191" cy="1005840"/>
        </p:xfrm>
        <a:graphic>
          <a:graphicData uri="http://schemas.openxmlformats.org/drawingml/2006/table">
            <a:tbl>
              <a:tblPr firstRow="1" bandRow="1">
                <a:tableStyleId>{5C22544A-7EE6-4342-B048-85BDC9FD1C3A}</a:tableStyleId>
              </a:tblPr>
              <a:tblGrid>
                <a:gridCol w="9103191">
                  <a:extLst>
                    <a:ext uri="{9D8B030D-6E8A-4147-A177-3AD203B41FA5}">
                      <a16:colId xmlns:a16="http://schemas.microsoft.com/office/drawing/2014/main" val="3689710151"/>
                    </a:ext>
                  </a:extLst>
                </a:gridCol>
              </a:tblGrid>
              <a:tr h="964931">
                <a:tc>
                  <a:txBody>
                    <a:bodyPr/>
                    <a:lstStyle/>
                    <a:p>
                      <a:r>
                        <a:rPr lang="cs-CZ" sz="1200" dirty="0">
                          <a:solidFill>
                            <a:schemeClr val="tx1"/>
                          </a:solidFill>
                        </a:rPr>
                        <a:t>Dosud nepodpořený žadatel v rámci výzev MAS - intervence 52.77 SP SZP: </a:t>
                      </a:r>
                      <a:r>
                        <a:rPr lang="cs-CZ" sz="1200" b="0" dirty="0">
                          <a:solidFill>
                            <a:schemeClr val="tx1"/>
                          </a:solidFill>
                        </a:rPr>
                        <a:t>Přidělené body vychází z počtu žádostí daného žadatele vybraných MAS k realizaci v rámci intervence 52.77 SP SZP, bez ohledu na fakt, zda k realizaci došlo/dochází, či ne.</a:t>
                      </a:r>
                    </a:p>
                    <a:p>
                      <a:endParaRPr lang="cs-CZ" sz="1200" dirty="0">
                        <a:solidFill>
                          <a:schemeClr val="tx1"/>
                        </a:solidFill>
                      </a:endParaRPr>
                    </a:p>
                    <a:p>
                      <a:r>
                        <a:rPr lang="cs-CZ" sz="1200" dirty="0">
                          <a:solidFill>
                            <a:schemeClr val="tx1"/>
                          </a:solidFill>
                        </a:rPr>
                        <a:t>Hodnocení a kontrola se provádí na základě údajů ze Seznamu vybraných a nevybraných žádostí, který je veřejně přístupný na webu MAS.</a:t>
                      </a:r>
                      <a:endParaRPr lang="cs-CZ" sz="1200" b="0" dirty="0">
                        <a:solidFill>
                          <a:schemeClr val="tx1"/>
                        </a:solidFill>
                      </a:endParaRPr>
                    </a:p>
                  </a:txBody>
                  <a:tcPr/>
                </a:tc>
                <a:extLst>
                  <a:ext uri="{0D108BD9-81ED-4DB2-BD59-A6C34878D82A}">
                    <a16:rowId xmlns:a16="http://schemas.microsoft.com/office/drawing/2014/main" val="4016518408"/>
                  </a:ext>
                </a:extLst>
              </a:tr>
            </a:tbl>
          </a:graphicData>
        </a:graphic>
      </p:graphicFrame>
      <p:graphicFrame>
        <p:nvGraphicFramePr>
          <p:cNvPr id="8" name="Tabulka 7">
            <a:extLst>
              <a:ext uri="{FF2B5EF4-FFF2-40B4-BE49-F238E27FC236}">
                <a16:creationId xmlns:a16="http://schemas.microsoft.com/office/drawing/2014/main" id="{84D04F3F-14E6-F455-1FE0-FCEB2082BC4F}"/>
              </a:ext>
            </a:extLst>
          </p:cNvPr>
          <p:cNvGraphicFramePr>
            <a:graphicFrameLocks noGrp="1"/>
          </p:cNvGraphicFramePr>
          <p:nvPr>
            <p:extLst>
              <p:ext uri="{D42A27DB-BD31-4B8C-83A1-F6EECF244321}">
                <p14:modId xmlns:p14="http://schemas.microsoft.com/office/powerpoint/2010/main" val="1580444476"/>
              </p:ext>
            </p:extLst>
          </p:nvPr>
        </p:nvGraphicFramePr>
        <p:xfrm>
          <a:off x="823404" y="2765236"/>
          <a:ext cx="9103191" cy="686418"/>
        </p:xfrm>
        <a:graphic>
          <a:graphicData uri="http://schemas.openxmlformats.org/drawingml/2006/table">
            <a:tbl>
              <a:tblPr firstRow="1" bandRow="1">
                <a:tableStyleId>{69CF1AB2-1976-4502-BF36-3FF5EA218861}</a:tableStyleId>
              </a:tblPr>
              <a:tblGrid>
                <a:gridCol w="414605">
                  <a:extLst>
                    <a:ext uri="{9D8B030D-6E8A-4147-A177-3AD203B41FA5}">
                      <a16:colId xmlns:a16="http://schemas.microsoft.com/office/drawing/2014/main" val="2054760293"/>
                    </a:ext>
                  </a:extLst>
                </a:gridCol>
                <a:gridCol w="8210014">
                  <a:extLst>
                    <a:ext uri="{9D8B030D-6E8A-4147-A177-3AD203B41FA5}">
                      <a16:colId xmlns:a16="http://schemas.microsoft.com/office/drawing/2014/main" val="2058944523"/>
                    </a:ext>
                  </a:extLst>
                </a:gridCol>
                <a:gridCol w="478572">
                  <a:extLst>
                    <a:ext uri="{9D8B030D-6E8A-4147-A177-3AD203B41FA5}">
                      <a16:colId xmlns:a16="http://schemas.microsoft.com/office/drawing/2014/main" val="1807738624"/>
                    </a:ext>
                  </a:extLst>
                </a:gridCol>
              </a:tblGrid>
              <a:tr h="381618">
                <a:tc>
                  <a:txBody>
                    <a:bodyPr/>
                    <a:lstStyle/>
                    <a:p>
                      <a:pPr algn="ctr"/>
                      <a:r>
                        <a:rPr lang="cs-CZ" sz="1000" b="0" dirty="0">
                          <a:solidFill>
                            <a:schemeClr val="tx1">
                              <a:lumMod val="65000"/>
                              <a:lumOff val="35000"/>
                            </a:schemeClr>
                          </a:solidFill>
                        </a:rPr>
                        <a:t>1.</a:t>
                      </a:r>
                    </a:p>
                  </a:txBody>
                  <a:tcPr/>
                </a:tc>
                <a:tc>
                  <a:txBody>
                    <a:bodyPr/>
                    <a:lstStyle/>
                    <a:p>
                      <a:r>
                        <a:rPr lang="cs-CZ" sz="1000" b="0" dirty="0">
                          <a:solidFill>
                            <a:schemeClr val="tx1">
                              <a:lumMod val="65000"/>
                              <a:lumOff val="35000"/>
                            </a:schemeClr>
                          </a:solidFill>
                        </a:rPr>
                        <a:t>Z evidence MAS vyplynulo, že žadatel nebyl dosud podpořen v rámci intervence 52.77 SP SZP v programu SZP výzev vyhlášených MAS MOST Vysočiny.</a:t>
                      </a:r>
                    </a:p>
                  </a:txBody>
                  <a:tcPr/>
                </a:tc>
                <a:tc>
                  <a:txBody>
                    <a:bodyPr/>
                    <a:lstStyle/>
                    <a:p>
                      <a:pPr algn="ctr"/>
                      <a:r>
                        <a:rPr lang="cs-CZ" sz="1000" b="0" dirty="0">
                          <a:solidFill>
                            <a:schemeClr val="tx1">
                              <a:lumMod val="65000"/>
                              <a:lumOff val="35000"/>
                            </a:schemeClr>
                          </a:solidFill>
                        </a:rPr>
                        <a:t>10</a:t>
                      </a:r>
                    </a:p>
                  </a:txBody>
                  <a:tcPr/>
                </a:tc>
                <a:extLst>
                  <a:ext uri="{0D108BD9-81ED-4DB2-BD59-A6C34878D82A}">
                    <a16:rowId xmlns:a16="http://schemas.microsoft.com/office/drawing/2014/main" val="1091452410"/>
                  </a:ext>
                </a:extLst>
              </a:tr>
              <a:tr h="290178">
                <a:tc>
                  <a:txBody>
                    <a:bodyPr/>
                    <a:lstStyle/>
                    <a:p>
                      <a:pPr algn="ctr"/>
                      <a:r>
                        <a:rPr lang="cs-CZ" sz="100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Z evidence MAS vyplynulo, že žadatel byl podpořen v rámci intervence 52.77 SP SZP v programu SZP výzev vyhlášených MAS MOST Vysočiny.</a:t>
                      </a:r>
                    </a:p>
                  </a:txBody>
                  <a:tcPr/>
                </a:tc>
                <a:tc>
                  <a:txBody>
                    <a:bodyPr/>
                    <a:lstStyle/>
                    <a:p>
                      <a:pPr algn="ctr"/>
                      <a:r>
                        <a:rPr lang="cs-CZ" sz="1000" b="0" dirty="0">
                          <a:solidFill>
                            <a:schemeClr val="tx1">
                              <a:lumMod val="65000"/>
                              <a:lumOff val="35000"/>
                            </a:schemeClr>
                          </a:solidFill>
                        </a:rPr>
                        <a:t>0</a:t>
                      </a:r>
                    </a:p>
                  </a:txBody>
                  <a:tcPr/>
                </a:tc>
                <a:extLst>
                  <a:ext uri="{0D108BD9-81ED-4DB2-BD59-A6C34878D82A}">
                    <a16:rowId xmlns:a16="http://schemas.microsoft.com/office/drawing/2014/main" val="832010856"/>
                  </a:ext>
                </a:extLst>
              </a:tr>
            </a:tbl>
          </a:graphicData>
        </a:graphic>
      </p:graphicFrame>
      <p:graphicFrame>
        <p:nvGraphicFramePr>
          <p:cNvPr id="9" name="Tabulka 8">
            <a:extLst>
              <a:ext uri="{FF2B5EF4-FFF2-40B4-BE49-F238E27FC236}">
                <a16:creationId xmlns:a16="http://schemas.microsoft.com/office/drawing/2014/main" id="{F22347FB-0BDB-5136-CAEB-2481D368FE86}"/>
              </a:ext>
            </a:extLst>
          </p:cNvPr>
          <p:cNvGraphicFramePr>
            <a:graphicFrameLocks noGrp="1"/>
          </p:cNvGraphicFramePr>
          <p:nvPr>
            <p:extLst>
              <p:ext uri="{D42A27DB-BD31-4B8C-83A1-F6EECF244321}">
                <p14:modId xmlns:p14="http://schemas.microsoft.com/office/powerpoint/2010/main" val="3524213758"/>
              </p:ext>
            </p:extLst>
          </p:nvPr>
        </p:nvGraphicFramePr>
        <p:xfrm>
          <a:off x="802086" y="3848282"/>
          <a:ext cx="9124509" cy="822960"/>
        </p:xfrm>
        <a:graphic>
          <a:graphicData uri="http://schemas.openxmlformats.org/drawingml/2006/table">
            <a:tbl>
              <a:tblPr firstRow="1" bandRow="1">
                <a:tableStyleId>{5C22544A-7EE6-4342-B048-85BDC9FD1C3A}</a:tableStyleId>
              </a:tblPr>
              <a:tblGrid>
                <a:gridCol w="9124509">
                  <a:extLst>
                    <a:ext uri="{9D8B030D-6E8A-4147-A177-3AD203B41FA5}">
                      <a16:colId xmlns:a16="http://schemas.microsoft.com/office/drawing/2014/main" val="1379011008"/>
                    </a:ext>
                  </a:extLst>
                </a:gridCol>
              </a:tblGrid>
              <a:tr h="768614">
                <a:tc>
                  <a:txBody>
                    <a:bodyPr/>
                    <a:lstStyle/>
                    <a:p>
                      <a:r>
                        <a:rPr lang="pt-BR" sz="1200" dirty="0">
                          <a:solidFill>
                            <a:schemeClr val="tx1"/>
                          </a:solidFill>
                        </a:rPr>
                        <a:t>Adresa sídla žadatele a místo realizace projektu se nachází v území MAS</a:t>
                      </a:r>
                      <a:r>
                        <a:rPr lang="cs-CZ" sz="1200" dirty="0">
                          <a:solidFill>
                            <a:schemeClr val="tx1"/>
                          </a:solidFill>
                        </a:rPr>
                        <a:t>: </a:t>
                      </a:r>
                      <a:r>
                        <a:rPr lang="cs-CZ" sz="1200" b="0" dirty="0">
                          <a:solidFill>
                            <a:schemeClr val="tx1"/>
                          </a:solidFill>
                        </a:rPr>
                        <a:t>Adresa sídla žadatele a místo realizace projektu se nacházejí v území MAS.</a:t>
                      </a:r>
                    </a:p>
                    <a:p>
                      <a:endParaRPr lang="cs-CZ" sz="1200" b="0" dirty="0">
                        <a:solidFill>
                          <a:schemeClr val="tx1"/>
                        </a:solidFill>
                      </a:endParaRPr>
                    </a:p>
                    <a:p>
                      <a:r>
                        <a:rPr lang="cs-CZ" sz="1200" b="0" dirty="0">
                          <a:solidFill>
                            <a:schemeClr val="tx1"/>
                          </a:solidFill>
                        </a:rPr>
                        <a:t>Hodnocení a kontrola se provádí na základě údajů v Žádosti o dotaci.</a:t>
                      </a:r>
                    </a:p>
                  </a:txBody>
                  <a:tcPr/>
                </a:tc>
                <a:extLst>
                  <a:ext uri="{0D108BD9-81ED-4DB2-BD59-A6C34878D82A}">
                    <a16:rowId xmlns:a16="http://schemas.microsoft.com/office/drawing/2014/main" val="118371495"/>
                  </a:ext>
                </a:extLst>
              </a:tr>
            </a:tbl>
          </a:graphicData>
        </a:graphic>
      </p:graphicFrame>
      <p:graphicFrame>
        <p:nvGraphicFramePr>
          <p:cNvPr id="10" name="Tabulka 9">
            <a:extLst>
              <a:ext uri="{FF2B5EF4-FFF2-40B4-BE49-F238E27FC236}">
                <a16:creationId xmlns:a16="http://schemas.microsoft.com/office/drawing/2014/main" id="{CEB6A09C-EF12-098D-AFF7-F2A71B776DDD}"/>
              </a:ext>
            </a:extLst>
          </p:cNvPr>
          <p:cNvGraphicFramePr>
            <a:graphicFrameLocks noGrp="1"/>
          </p:cNvGraphicFramePr>
          <p:nvPr>
            <p:extLst>
              <p:ext uri="{D42A27DB-BD31-4B8C-83A1-F6EECF244321}">
                <p14:modId xmlns:p14="http://schemas.microsoft.com/office/powerpoint/2010/main" val="1703518208"/>
              </p:ext>
            </p:extLst>
          </p:nvPr>
        </p:nvGraphicFramePr>
        <p:xfrm>
          <a:off x="826801" y="4732031"/>
          <a:ext cx="9099794" cy="632988"/>
        </p:xfrm>
        <a:graphic>
          <a:graphicData uri="http://schemas.openxmlformats.org/drawingml/2006/table">
            <a:tbl>
              <a:tblPr firstRow="1" bandRow="1">
                <a:tableStyleId>{69CF1AB2-1976-4502-BF36-3FF5EA218861}</a:tableStyleId>
              </a:tblPr>
              <a:tblGrid>
                <a:gridCol w="396876">
                  <a:extLst>
                    <a:ext uri="{9D8B030D-6E8A-4147-A177-3AD203B41FA5}">
                      <a16:colId xmlns:a16="http://schemas.microsoft.com/office/drawing/2014/main" val="4036218209"/>
                    </a:ext>
                  </a:extLst>
                </a:gridCol>
                <a:gridCol w="8201144">
                  <a:extLst>
                    <a:ext uri="{9D8B030D-6E8A-4147-A177-3AD203B41FA5}">
                      <a16:colId xmlns:a16="http://schemas.microsoft.com/office/drawing/2014/main" val="2519936676"/>
                    </a:ext>
                  </a:extLst>
                </a:gridCol>
                <a:gridCol w="501774">
                  <a:extLst>
                    <a:ext uri="{9D8B030D-6E8A-4147-A177-3AD203B41FA5}">
                      <a16:colId xmlns:a16="http://schemas.microsoft.com/office/drawing/2014/main" val="1594103260"/>
                    </a:ext>
                  </a:extLst>
                </a:gridCol>
              </a:tblGrid>
              <a:tr h="316494">
                <a:tc>
                  <a:txBody>
                    <a:bodyPr/>
                    <a:lstStyle/>
                    <a:p>
                      <a:pPr algn="ctr"/>
                      <a:r>
                        <a:rPr lang="cs-CZ" sz="1000" b="0" dirty="0">
                          <a:solidFill>
                            <a:schemeClr val="tx1">
                              <a:lumMod val="65000"/>
                              <a:lumOff val="35000"/>
                            </a:schemeClr>
                          </a:solidFill>
                        </a:rPr>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b="0" dirty="0">
                          <a:solidFill>
                            <a:schemeClr val="tx1">
                              <a:lumMod val="65000"/>
                              <a:lumOff val="35000"/>
                            </a:schemeClr>
                          </a:solidFill>
                        </a:rPr>
                        <a:t>Adresa sídla žadatele (místa trvalého pobytu u fyzické osoby) a místo realizace projektu se nachází na území MAS.</a:t>
                      </a:r>
                    </a:p>
                  </a:txBody>
                  <a:tcPr/>
                </a:tc>
                <a:tc>
                  <a:txBody>
                    <a:bodyPr/>
                    <a:lstStyle/>
                    <a:p>
                      <a:pPr algn="ctr"/>
                      <a:r>
                        <a:rPr lang="cs-CZ" sz="1000" b="0" dirty="0">
                          <a:solidFill>
                            <a:schemeClr val="tx1">
                              <a:lumMod val="65000"/>
                              <a:lumOff val="35000"/>
                            </a:schemeClr>
                          </a:solidFill>
                        </a:rPr>
                        <a:t>10</a:t>
                      </a:r>
                    </a:p>
                  </a:txBody>
                  <a:tcPr/>
                </a:tc>
                <a:extLst>
                  <a:ext uri="{0D108BD9-81ED-4DB2-BD59-A6C34878D82A}">
                    <a16:rowId xmlns:a16="http://schemas.microsoft.com/office/drawing/2014/main" val="3342856800"/>
                  </a:ext>
                </a:extLst>
              </a:tr>
              <a:tr h="316494">
                <a:tc>
                  <a:txBody>
                    <a:bodyPr/>
                    <a:lstStyle/>
                    <a:p>
                      <a:pPr algn="ctr"/>
                      <a:r>
                        <a:rPr lang="cs-CZ" sz="10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b="0" dirty="0">
                          <a:solidFill>
                            <a:schemeClr val="tx1">
                              <a:lumMod val="65000"/>
                              <a:lumOff val="35000"/>
                            </a:schemeClr>
                          </a:solidFill>
                        </a:rPr>
                        <a:t>Adresa sídla žadatele (místa trvalého pobytu u fyzické osoby) se nachází mimo území MAS.</a:t>
                      </a:r>
                    </a:p>
                  </a:txBody>
                  <a:tcPr/>
                </a:tc>
                <a:tc>
                  <a:txBody>
                    <a:bodyPr/>
                    <a:lstStyle/>
                    <a:p>
                      <a:pPr algn="ctr"/>
                      <a:r>
                        <a:rPr lang="cs-CZ" sz="1000" b="0" dirty="0">
                          <a:solidFill>
                            <a:schemeClr val="tx1">
                              <a:lumMod val="65000"/>
                              <a:lumOff val="35000"/>
                            </a:schemeClr>
                          </a:solidFill>
                        </a:rPr>
                        <a:t>0</a:t>
                      </a:r>
                    </a:p>
                  </a:txBody>
                  <a:tcPr/>
                </a:tc>
                <a:extLst>
                  <a:ext uri="{0D108BD9-81ED-4DB2-BD59-A6C34878D82A}">
                    <a16:rowId xmlns:a16="http://schemas.microsoft.com/office/drawing/2014/main" val="3508160656"/>
                  </a:ext>
                </a:extLst>
              </a:tr>
            </a:tbl>
          </a:graphicData>
        </a:graphic>
      </p:graphicFrame>
    </p:spTree>
    <p:extLst>
      <p:ext uri="{BB962C8B-B14F-4D97-AF65-F5344CB8AC3E}">
        <p14:creationId xmlns:p14="http://schemas.microsoft.com/office/powerpoint/2010/main" val="1297198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759960"/>
          </a:xfrm>
        </p:spPr>
        <p:txBody>
          <a:bodyPr>
            <a:normAutofit/>
          </a:bodyPr>
          <a:lstStyle/>
          <a:p>
            <a:pPr algn="ctr"/>
            <a:r>
              <a:rPr lang="cs-CZ" sz="1400" b="1" dirty="0">
                <a:solidFill>
                  <a:schemeClr val="accent2"/>
                </a:solidFill>
              </a:rPr>
              <a:t>2. Výzva MAS MOST Vysočiny – SZP – Fiche 5 – Základní služby a obnova obcí</a:t>
            </a:r>
            <a:br>
              <a:rPr lang="cs-CZ" sz="1400" b="1" dirty="0">
                <a:solidFill>
                  <a:schemeClr val="accent2"/>
                </a:solidFill>
              </a:rPr>
            </a:br>
            <a:r>
              <a:rPr lang="cs-CZ" sz="1400" dirty="0">
                <a:solidFill>
                  <a:schemeClr val="accent3">
                    <a:lumMod val="50000"/>
                  </a:schemeClr>
                </a:solidFill>
              </a:rPr>
              <a:t>-specifické podmínky pro Fichi 5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7B950031-DBD8-7483-DCE8-BDC54614CD03}"/>
              </a:ext>
            </a:extLst>
          </p:cNvPr>
          <p:cNvGraphicFramePr>
            <a:graphicFrameLocks noGrp="1"/>
          </p:cNvGraphicFramePr>
          <p:nvPr>
            <p:extLst>
              <p:ext uri="{D42A27DB-BD31-4B8C-83A1-F6EECF244321}">
                <p14:modId xmlns:p14="http://schemas.microsoft.com/office/powerpoint/2010/main" val="961250508"/>
              </p:ext>
            </p:extLst>
          </p:nvPr>
        </p:nvGraphicFramePr>
        <p:xfrm>
          <a:off x="823404" y="1711946"/>
          <a:ext cx="9103191" cy="1371600"/>
        </p:xfrm>
        <a:graphic>
          <a:graphicData uri="http://schemas.openxmlformats.org/drawingml/2006/table">
            <a:tbl>
              <a:tblPr firstRow="1" bandRow="1">
                <a:tableStyleId>{5C22544A-7EE6-4342-B048-85BDC9FD1C3A}</a:tableStyleId>
              </a:tblPr>
              <a:tblGrid>
                <a:gridCol w="9103191">
                  <a:extLst>
                    <a:ext uri="{9D8B030D-6E8A-4147-A177-3AD203B41FA5}">
                      <a16:colId xmlns:a16="http://schemas.microsoft.com/office/drawing/2014/main" val="3689710151"/>
                    </a:ext>
                  </a:extLst>
                </a:gridCol>
              </a:tblGrid>
              <a:tr h="964931">
                <a:tc>
                  <a:txBody>
                    <a:bodyPr/>
                    <a:lstStyle/>
                    <a:p>
                      <a:r>
                        <a:rPr lang="cs-CZ" sz="1200" b="1" dirty="0">
                          <a:solidFill>
                            <a:schemeClr val="tx1"/>
                          </a:solidFill>
                        </a:rPr>
                        <a:t>Velikost obce, případně místní části, ve které je projekt realizován.</a:t>
                      </a:r>
                      <a:r>
                        <a:rPr lang="cs-CZ" sz="1200" b="0" dirty="0">
                          <a:solidFill>
                            <a:schemeClr val="tx1"/>
                          </a:solidFill>
                        </a:rPr>
                        <a:t> </a:t>
                      </a:r>
                    </a:p>
                    <a:p>
                      <a:r>
                        <a:rPr lang="cs-CZ" sz="1200" b="0" dirty="0">
                          <a:solidFill>
                            <a:schemeClr val="tx1"/>
                          </a:solidFill>
                        </a:rPr>
                        <a:t>Hodnocení a kontrola se provádí dle místa realizace uvedeného v Žádosti o dotaci a dále v případě obcí dle dokumentu ČSÚ Počet obyvatel v obcích České republiky a v případě místních částí dle statistického lexikonu obcí. </a:t>
                      </a:r>
                    </a:p>
                    <a:p>
                      <a:r>
                        <a:rPr lang="cs-CZ" sz="1200" b="0" dirty="0">
                          <a:solidFill>
                            <a:schemeClr val="tx1"/>
                          </a:solidFill>
                        </a:rPr>
                        <a:t>Výše uvedené dokumenty budou zveřejněny jako přílohy výzvy MAS. </a:t>
                      </a:r>
                    </a:p>
                    <a:p>
                      <a:r>
                        <a:rPr lang="cs-CZ" sz="1200" b="0" dirty="0">
                          <a:solidFill>
                            <a:schemeClr val="tx1"/>
                          </a:solidFill>
                        </a:rPr>
                        <a:t>V případě, že realizace projektu zahrnuje více obcí/místních částí, vypočítá se nárok na body dle aritmetického průměru počtu obyvatel v jednotlivých obcích/místních částech, ve kterých je projekt realizován. V případě změny místa realizace musí být dodržena zvolená bodová hladina.</a:t>
                      </a:r>
                    </a:p>
                  </a:txBody>
                  <a:tcPr/>
                </a:tc>
                <a:extLst>
                  <a:ext uri="{0D108BD9-81ED-4DB2-BD59-A6C34878D82A}">
                    <a16:rowId xmlns:a16="http://schemas.microsoft.com/office/drawing/2014/main" val="4016518408"/>
                  </a:ext>
                </a:extLst>
              </a:tr>
            </a:tbl>
          </a:graphicData>
        </a:graphic>
      </p:graphicFrame>
      <p:graphicFrame>
        <p:nvGraphicFramePr>
          <p:cNvPr id="8" name="Tabulka 7">
            <a:extLst>
              <a:ext uri="{FF2B5EF4-FFF2-40B4-BE49-F238E27FC236}">
                <a16:creationId xmlns:a16="http://schemas.microsoft.com/office/drawing/2014/main" id="{84D04F3F-14E6-F455-1FE0-FCEB2082BC4F}"/>
              </a:ext>
            </a:extLst>
          </p:cNvPr>
          <p:cNvGraphicFramePr>
            <a:graphicFrameLocks noGrp="1"/>
          </p:cNvGraphicFramePr>
          <p:nvPr>
            <p:extLst>
              <p:ext uri="{D42A27DB-BD31-4B8C-83A1-F6EECF244321}">
                <p14:modId xmlns:p14="http://schemas.microsoft.com/office/powerpoint/2010/main" val="2968369292"/>
              </p:ext>
            </p:extLst>
          </p:nvPr>
        </p:nvGraphicFramePr>
        <p:xfrm>
          <a:off x="828625" y="3411639"/>
          <a:ext cx="9097970" cy="1646394"/>
        </p:xfrm>
        <a:graphic>
          <a:graphicData uri="http://schemas.openxmlformats.org/drawingml/2006/table">
            <a:tbl>
              <a:tblPr firstRow="1" bandRow="1">
                <a:tableStyleId>{69CF1AB2-1976-4502-BF36-3FF5EA218861}</a:tableStyleId>
              </a:tblPr>
              <a:tblGrid>
                <a:gridCol w="414367">
                  <a:extLst>
                    <a:ext uri="{9D8B030D-6E8A-4147-A177-3AD203B41FA5}">
                      <a16:colId xmlns:a16="http://schemas.microsoft.com/office/drawing/2014/main" val="2054760293"/>
                    </a:ext>
                  </a:extLst>
                </a:gridCol>
                <a:gridCol w="8205305">
                  <a:extLst>
                    <a:ext uri="{9D8B030D-6E8A-4147-A177-3AD203B41FA5}">
                      <a16:colId xmlns:a16="http://schemas.microsoft.com/office/drawing/2014/main" val="2058944523"/>
                    </a:ext>
                  </a:extLst>
                </a:gridCol>
                <a:gridCol w="478298">
                  <a:extLst>
                    <a:ext uri="{9D8B030D-6E8A-4147-A177-3AD203B41FA5}">
                      <a16:colId xmlns:a16="http://schemas.microsoft.com/office/drawing/2014/main" val="1807738624"/>
                    </a:ext>
                  </a:extLst>
                </a:gridCol>
              </a:tblGrid>
              <a:tr h="290924">
                <a:tc>
                  <a:txBody>
                    <a:bodyPr/>
                    <a:lstStyle/>
                    <a:p>
                      <a:pPr algn="ctr"/>
                      <a:r>
                        <a:rPr lang="cs-CZ" sz="1000" b="0" dirty="0">
                          <a:solidFill>
                            <a:schemeClr val="tx1">
                              <a:lumMod val="65000"/>
                              <a:lumOff val="35000"/>
                            </a:schemeClr>
                          </a:solidFill>
                        </a:rPr>
                        <a:t>1.</a:t>
                      </a:r>
                    </a:p>
                  </a:txBody>
                  <a:tcPr/>
                </a:tc>
                <a:tc>
                  <a:txBody>
                    <a:bodyPr/>
                    <a:lstStyle/>
                    <a:p>
                      <a:r>
                        <a:rPr lang="cs-CZ" sz="1000" b="0" dirty="0">
                          <a:solidFill>
                            <a:schemeClr val="tx1">
                              <a:lumMod val="65000"/>
                              <a:lumOff val="35000"/>
                            </a:schemeClr>
                          </a:solidFill>
                        </a:rPr>
                        <a:t>100 nebo méně obyvatel</a:t>
                      </a:r>
                    </a:p>
                  </a:txBody>
                  <a:tcPr/>
                </a:tc>
                <a:tc>
                  <a:txBody>
                    <a:bodyPr/>
                    <a:lstStyle/>
                    <a:p>
                      <a:pPr algn="ctr"/>
                      <a:r>
                        <a:rPr lang="cs-CZ" sz="1000" b="0" dirty="0">
                          <a:solidFill>
                            <a:schemeClr val="tx1">
                              <a:lumMod val="65000"/>
                              <a:lumOff val="35000"/>
                            </a:schemeClr>
                          </a:solidFill>
                        </a:rPr>
                        <a:t>50</a:t>
                      </a:r>
                    </a:p>
                  </a:txBody>
                  <a:tcPr/>
                </a:tc>
                <a:extLst>
                  <a:ext uri="{0D108BD9-81ED-4DB2-BD59-A6C34878D82A}">
                    <a16:rowId xmlns:a16="http://schemas.microsoft.com/office/drawing/2014/main" val="1091452410"/>
                  </a:ext>
                </a:extLst>
              </a:tr>
              <a:tr h="238226">
                <a:tc>
                  <a:txBody>
                    <a:bodyPr/>
                    <a:lstStyle/>
                    <a:p>
                      <a:pPr algn="ctr"/>
                      <a:r>
                        <a:rPr lang="cs-CZ" sz="100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101 - 300 obyvatel</a:t>
                      </a:r>
                    </a:p>
                  </a:txBody>
                  <a:tcPr/>
                </a:tc>
                <a:tc>
                  <a:txBody>
                    <a:bodyPr/>
                    <a:lstStyle/>
                    <a:p>
                      <a:pPr algn="ctr"/>
                      <a:r>
                        <a:rPr lang="cs-CZ" sz="1000" b="0" dirty="0">
                          <a:solidFill>
                            <a:schemeClr val="tx1">
                              <a:lumMod val="65000"/>
                              <a:lumOff val="35000"/>
                            </a:schemeClr>
                          </a:solidFill>
                        </a:rPr>
                        <a:t>40</a:t>
                      </a:r>
                    </a:p>
                  </a:txBody>
                  <a:tcPr/>
                </a:tc>
                <a:extLst>
                  <a:ext uri="{0D108BD9-81ED-4DB2-BD59-A6C34878D82A}">
                    <a16:rowId xmlns:a16="http://schemas.microsoft.com/office/drawing/2014/main" val="10001"/>
                  </a:ext>
                </a:extLst>
              </a:tr>
              <a:tr h="253595">
                <a:tc>
                  <a:txBody>
                    <a:bodyPr/>
                    <a:lstStyle/>
                    <a:p>
                      <a:pPr algn="ctr"/>
                      <a:r>
                        <a:rPr lang="cs-CZ" sz="100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301 - 500 obyvatel</a:t>
                      </a:r>
                    </a:p>
                  </a:txBody>
                  <a:tcPr/>
                </a:tc>
                <a:tc>
                  <a:txBody>
                    <a:bodyPr/>
                    <a:lstStyle/>
                    <a:p>
                      <a:pPr algn="ctr"/>
                      <a:r>
                        <a:rPr lang="cs-CZ" sz="1000" b="0" dirty="0">
                          <a:solidFill>
                            <a:schemeClr val="tx1">
                              <a:lumMod val="65000"/>
                              <a:lumOff val="35000"/>
                            </a:schemeClr>
                          </a:solidFill>
                        </a:rPr>
                        <a:t>30</a:t>
                      </a:r>
                    </a:p>
                  </a:txBody>
                  <a:tcPr/>
                </a:tc>
                <a:extLst>
                  <a:ext uri="{0D108BD9-81ED-4DB2-BD59-A6C34878D82A}">
                    <a16:rowId xmlns:a16="http://schemas.microsoft.com/office/drawing/2014/main" val="10002"/>
                  </a:ext>
                </a:extLst>
              </a:tr>
              <a:tr h="253596">
                <a:tc>
                  <a:txBody>
                    <a:bodyPr/>
                    <a:lstStyle/>
                    <a:p>
                      <a:pPr algn="ctr"/>
                      <a:r>
                        <a:rPr lang="cs-CZ" sz="1000" dirty="0">
                          <a:solidFill>
                            <a:schemeClr val="tx1">
                              <a:lumMod val="65000"/>
                              <a:lumOff val="35000"/>
                            </a:schemeClr>
                          </a:solidFill>
                        </a:rPr>
                        <a:t>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501 - 1000 obyvatel</a:t>
                      </a:r>
                    </a:p>
                  </a:txBody>
                  <a:tcPr/>
                </a:tc>
                <a:tc>
                  <a:txBody>
                    <a:bodyPr/>
                    <a:lstStyle/>
                    <a:p>
                      <a:pPr algn="ctr"/>
                      <a:r>
                        <a:rPr lang="cs-CZ" sz="1000" b="0" dirty="0">
                          <a:solidFill>
                            <a:schemeClr val="tx1">
                              <a:lumMod val="65000"/>
                              <a:lumOff val="35000"/>
                            </a:schemeClr>
                          </a:solidFill>
                        </a:rPr>
                        <a:t>20</a:t>
                      </a:r>
                    </a:p>
                  </a:txBody>
                  <a:tcPr/>
                </a:tc>
                <a:extLst>
                  <a:ext uri="{0D108BD9-81ED-4DB2-BD59-A6C34878D82A}">
                    <a16:rowId xmlns:a16="http://schemas.microsoft.com/office/drawing/2014/main" val="10003"/>
                  </a:ext>
                </a:extLst>
              </a:tr>
              <a:tr h="291401">
                <a:tc>
                  <a:txBody>
                    <a:bodyPr/>
                    <a:lstStyle/>
                    <a:p>
                      <a:pPr algn="ctr"/>
                      <a:r>
                        <a:rPr lang="cs-CZ" sz="1000" dirty="0">
                          <a:solidFill>
                            <a:schemeClr val="tx1">
                              <a:lumMod val="65000"/>
                              <a:lumOff val="35000"/>
                            </a:schemeClr>
                          </a:solidFill>
                        </a:rPr>
                        <a:t>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1001 - 2000 obyvatel</a:t>
                      </a:r>
                    </a:p>
                  </a:txBody>
                  <a:tcPr/>
                </a:tc>
                <a:tc>
                  <a:txBody>
                    <a:bodyPr/>
                    <a:lstStyle/>
                    <a:p>
                      <a:pPr algn="ctr"/>
                      <a:r>
                        <a:rPr lang="cs-CZ" sz="1000" b="0" dirty="0">
                          <a:solidFill>
                            <a:schemeClr val="tx1">
                              <a:lumMod val="65000"/>
                              <a:lumOff val="35000"/>
                            </a:schemeClr>
                          </a:solidFill>
                        </a:rPr>
                        <a:t>10</a:t>
                      </a:r>
                    </a:p>
                  </a:txBody>
                  <a:tcPr/>
                </a:tc>
                <a:extLst>
                  <a:ext uri="{0D108BD9-81ED-4DB2-BD59-A6C34878D82A}">
                    <a16:rowId xmlns:a16="http://schemas.microsoft.com/office/drawing/2014/main" val="10004"/>
                  </a:ext>
                </a:extLst>
              </a:tr>
              <a:tr h="313038">
                <a:tc>
                  <a:txBody>
                    <a:bodyPr/>
                    <a:lstStyle/>
                    <a:p>
                      <a:pPr algn="ctr"/>
                      <a:r>
                        <a:rPr lang="cs-CZ" sz="1000" dirty="0">
                          <a:solidFill>
                            <a:schemeClr val="tx1">
                              <a:lumMod val="65000"/>
                              <a:lumOff val="35000"/>
                            </a:schemeClr>
                          </a:solidFill>
                        </a:rPr>
                        <a:t>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000" dirty="0">
                          <a:solidFill>
                            <a:schemeClr val="tx1">
                              <a:lumMod val="65000"/>
                              <a:lumOff val="35000"/>
                            </a:schemeClr>
                          </a:solidFill>
                        </a:rPr>
                        <a:t>2001 nebo více obyvatel</a:t>
                      </a:r>
                    </a:p>
                  </a:txBody>
                  <a:tcPr/>
                </a:tc>
                <a:tc>
                  <a:txBody>
                    <a:bodyPr/>
                    <a:lstStyle/>
                    <a:p>
                      <a:pPr algn="ctr"/>
                      <a:r>
                        <a:rPr lang="cs-CZ" sz="1000" b="0" dirty="0">
                          <a:solidFill>
                            <a:schemeClr val="tx1">
                              <a:lumMod val="65000"/>
                              <a:lumOff val="35000"/>
                            </a:schemeClr>
                          </a:solidFill>
                        </a:rPr>
                        <a:t>0</a:t>
                      </a:r>
                    </a:p>
                  </a:txBody>
                  <a:tcPr/>
                </a:tc>
                <a:extLst>
                  <a:ext uri="{0D108BD9-81ED-4DB2-BD59-A6C34878D82A}">
                    <a16:rowId xmlns:a16="http://schemas.microsoft.com/office/drawing/2014/main" val="832010856"/>
                  </a:ext>
                </a:extLst>
              </a:tr>
            </a:tbl>
          </a:graphicData>
        </a:graphic>
      </p:graphicFrame>
      <p:sp>
        <p:nvSpPr>
          <p:cNvPr id="12" name="TextovéPole 11">
            <a:extLst>
              <a:ext uri="{FF2B5EF4-FFF2-40B4-BE49-F238E27FC236}">
                <a16:creationId xmlns:a16="http://schemas.microsoft.com/office/drawing/2014/main" id="{462C73A2-B3FB-42BD-5E31-6BEA32B7CA8D}"/>
              </a:ext>
            </a:extLst>
          </p:cNvPr>
          <p:cNvSpPr txBox="1"/>
          <p:nvPr/>
        </p:nvSpPr>
        <p:spPr>
          <a:xfrm>
            <a:off x="1966384" y="6174557"/>
            <a:ext cx="6100232" cy="646331"/>
          </a:xfrm>
          <a:prstGeom prst="rect">
            <a:avLst/>
          </a:prstGeom>
          <a:noFill/>
        </p:spPr>
        <p:txBody>
          <a:bodyPr wrap="square">
            <a:spAutoFit/>
          </a:bodyPr>
          <a:lstStyle/>
          <a:p>
            <a:pPr algn="ctr"/>
            <a:r>
              <a:rPr lang="cs-CZ" sz="1800" b="1" dirty="0">
                <a:solidFill>
                  <a:schemeClr val="accent4"/>
                </a:solidFill>
              </a:rPr>
              <a:t>Žadatel musí získat minimálně </a:t>
            </a:r>
            <a:r>
              <a:rPr lang="cs-CZ" b="1" dirty="0">
                <a:solidFill>
                  <a:schemeClr val="accent4"/>
                </a:solidFill>
              </a:rPr>
              <a:t>30</a:t>
            </a:r>
            <a:r>
              <a:rPr lang="cs-CZ" sz="1800" b="1" dirty="0">
                <a:solidFill>
                  <a:schemeClr val="accent4"/>
                </a:solidFill>
              </a:rPr>
              <a:t> bodů!!! </a:t>
            </a:r>
          </a:p>
          <a:p>
            <a:pPr algn="ctr"/>
            <a:r>
              <a:rPr lang="cs-CZ" sz="1800" b="1" dirty="0">
                <a:solidFill>
                  <a:schemeClr val="accent4"/>
                </a:solidFill>
              </a:rPr>
              <a:t>Upraveno ve výzvě MAS a její příloze – Fiche 5.</a:t>
            </a:r>
          </a:p>
        </p:txBody>
      </p:sp>
    </p:spTree>
    <p:extLst>
      <p:ext uri="{BB962C8B-B14F-4D97-AF65-F5344CB8AC3E}">
        <p14:creationId xmlns:p14="http://schemas.microsoft.com/office/powerpoint/2010/main" val="1058056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4" y="1407524"/>
            <a:ext cx="9857295" cy="477837"/>
          </a:xfrm>
        </p:spPr>
        <p:txBody>
          <a:bodyPr>
            <a:normAutofit fontScale="90000"/>
          </a:bodyPr>
          <a:lstStyle/>
          <a:p>
            <a:pPr algn="ctr"/>
            <a:r>
              <a:rPr lang="cs-CZ" sz="1400" b="1" dirty="0">
                <a:solidFill>
                  <a:schemeClr val="accent2"/>
                </a:solidFill>
              </a:rPr>
              <a:t>2. Výzva MAS MOST Vysočiny – SZP – </a:t>
            </a:r>
            <a:r>
              <a:rPr lang="cs-CZ" sz="1400" b="1" dirty="0" err="1">
                <a:solidFill>
                  <a:schemeClr val="accent2"/>
                </a:solidFill>
              </a:rPr>
              <a:t>Fiche</a:t>
            </a:r>
            <a:r>
              <a:rPr lang="cs-CZ" sz="1400" b="1" dirty="0">
                <a:solidFill>
                  <a:schemeClr val="accent2"/>
                </a:solidFill>
              </a:rPr>
              <a:t> 6 – Neproduktivní infrastruktura v krajině</a:t>
            </a:r>
            <a:br>
              <a:rPr lang="cs-CZ" sz="1400" b="1" dirty="0">
                <a:solidFill>
                  <a:schemeClr val="accent2"/>
                </a:solidFill>
              </a:rPr>
            </a:br>
            <a:br>
              <a:rPr lang="cs-CZ" sz="1400" b="1" dirty="0">
                <a:solidFill>
                  <a:schemeClr val="accent2"/>
                </a:solidFill>
              </a:rPr>
            </a:br>
            <a:r>
              <a:rPr lang="cs-CZ" sz="1400" dirty="0">
                <a:solidFill>
                  <a:schemeClr val="accent3">
                    <a:lumMod val="50000"/>
                  </a:schemeClr>
                </a:solidFill>
              </a:rPr>
              <a:t>-specifické podmínky pro </a:t>
            </a:r>
            <a:r>
              <a:rPr lang="cs-CZ" sz="1400" dirty="0" err="1">
                <a:solidFill>
                  <a:schemeClr val="accent3">
                    <a:lumMod val="50000"/>
                  </a:schemeClr>
                </a:solidFill>
              </a:rPr>
              <a:t>Fichi</a:t>
            </a:r>
            <a:r>
              <a:rPr lang="cs-CZ" sz="1400" dirty="0">
                <a:solidFill>
                  <a:schemeClr val="accent3">
                    <a:lumMod val="50000"/>
                  </a:schemeClr>
                </a:solidFill>
              </a:rPr>
              <a:t> 6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475AB6FF-FBD7-1549-089F-69FE09605811}"/>
              </a:ext>
            </a:extLst>
          </p:cNvPr>
          <p:cNvGraphicFramePr>
            <a:graphicFrameLocks noGrp="1"/>
          </p:cNvGraphicFramePr>
          <p:nvPr>
            <p:extLst>
              <p:ext uri="{D42A27DB-BD31-4B8C-83A1-F6EECF244321}">
                <p14:modId xmlns:p14="http://schemas.microsoft.com/office/powerpoint/2010/main" val="640799932"/>
              </p:ext>
            </p:extLst>
          </p:nvPr>
        </p:nvGraphicFramePr>
        <p:xfrm>
          <a:off x="624434" y="1677603"/>
          <a:ext cx="9247697" cy="1082040"/>
        </p:xfrm>
        <a:graphic>
          <a:graphicData uri="http://schemas.openxmlformats.org/drawingml/2006/table">
            <a:tbl>
              <a:tblPr firstRow="1" bandRow="1">
                <a:tableStyleId>{5C22544A-7EE6-4342-B048-85BDC9FD1C3A}</a:tableStyleId>
              </a:tblPr>
              <a:tblGrid>
                <a:gridCol w="9247697">
                  <a:extLst>
                    <a:ext uri="{9D8B030D-6E8A-4147-A177-3AD203B41FA5}">
                      <a16:colId xmlns:a16="http://schemas.microsoft.com/office/drawing/2014/main" val="4138793687"/>
                    </a:ext>
                  </a:extLst>
                </a:gridCol>
              </a:tblGrid>
              <a:tr h="370840">
                <a:tc>
                  <a:txBody>
                    <a:bodyPr/>
                    <a:lstStyle/>
                    <a:p>
                      <a:r>
                        <a:rPr lang="cs-CZ" sz="1300" b="1" dirty="0">
                          <a:solidFill>
                            <a:schemeClr val="tx1"/>
                          </a:solidFill>
                        </a:rPr>
                        <a:t>Dosud nepodpořený žadatel v rámci výzev MAS - intervence 52.77 SP SZP: </a:t>
                      </a:r>
                      <a:r>
                        <a:rPr lang="cs-CZ" sz="1300" b="0" dirty="0">
                          <a:solidFill>
                            <a:schemeClr val="tx1"/>
                          </a:solidFill>
                        </a:rPr>
                        <a:t>Přidělené body vychází z počtu žádostí daného žadatele vybraných MAS k realizaci v rámci intervence 52.77 SP SZP, bez ohledu na fakt, zda k realizaci došlo/dochází, či ne.</a:t>
                      </a:r>
                    </a:p>
                    <a:p>
                      <a:r>
                        <a:rPr lang="cs-CZ" sz="1300" b="0" dirty="0">
                          <a:solidFill>
                            <a:schemeClr val="tx1"/>
                          </a:solidFill>
                        </a:rPr>
                        <a:t>Hodnocení a kontrola se provádí na základě údajů ze Seznamu vybraných a nevybraných žádostí, který je veřejně přístupný na webu MAS.</a:t>
                      </a:r>
                    </a:p>
                  </a:txBody>
                  <a:tcPr/>
                </a:tc>
                <a:extLst>
                  <a:ext uri="{0D108BD9-81ED-4DB2-BD59-A6C34878D82A}">
                    <a16:rowId xmlns:a16="http://schemas.microsoft.com/office/drawing/2014/main" val="10017966"/>
                  </a:ext>
                </a:extLst>
              </a:tr>
            </a:tbl>
          </a:graphicData>
        </a:graphic>
      </p:graphicFrame>
      <p:graphicFrame>
        <p:nvGraphicFramePr>
          <p:cNvPr id="8" name="Tabulka 7">
            <a:extLst>
              <a:ext uri="{FF2B5EF4-FFF2-40B4-BE49-F238E27FC236}">
                <a16:creationId xmlns:a16="http://schemas.microsoft.com/office/drawing/2014/main" id="{4426E9C3-C6FC-E47F-3C43-75AA341B768E}"/>
              </a:ext>
            </a:extLst>
          </p:cNvPr>
          <p:cNvGraphicFramePr>
            <a:graphicFrameLocks noGrp="1"/>
          </p:cNvGraphicFramePr>
          <p:nvPr>
            <p:extLst>
              <p:ext uri="{D42A27DB-BD31-4B8C-83A1-F6EECF244321}">
                <p14:modId xmlns:p14="http://schemas.microsoft.com/office/powerpoint/2010/main" val="307895678"/>
              </p:ext>
            </p:extLst>
          </p:nvPr>
        </p:nvGraphicFramePr>
        <p:xfrm>
          <a:off x="624435" y="2739802"/>
          <a:ext cx="9247698" cy="914400"/>
        </p:xfrm>
        <a:graphic>
          <a:graphicData uri="http://schemas.openxmlformats.org/drawingml/2006/table">
            <a:tbl>
              <a:tblPr firstRow="1" bandRow="1">
                <a:tableStyleId>{69CF1AB2-1976-4502-BF36-3FF5EA218861}</a:tableStyleId>
              </a:tblPr>
              <a:tblGrid>
                <a:gridCol w="493165">
                  <a:extLst>
                    <a:ext uri="{9D8B030D-6E8A-4147-A177-3AD203B41FA5}">
                      <a16:colId xmlns:a16="http://schemas.microsoft.com/office/drawing/2014/main" val="2660792533"/>
                    </a:ext>
                  </a:extLst>
                </a:gridCol>
                <a:gridCol w="8212666">
                  <a:extLst>
                    <a:ext uri="{9D8B030D-6E8A-4147-A177-3AD203B41FA5}">
                      <a16:colId xmlns:a16="http://schemas.microsoft.com/office/drawing/2014/main" val="1328629814"/>
                    </a:ext>
                  </a:extLst>
                </a:gridCol>
                <a:gridCol w="541867">
                  <a:extLst>
                    <a:ext uri="{9D8B030D-6E8A-4147-A177-3AD203B41FA5}">
                      <a16:colId xmlns:a16="http://schemas.microsoft.com/office/drawing/2014/main" val="1966324508"/>
                    </a:ext>
                  </a:extLst>
                </a:gridCol>
              </a:tblGrid>
              <a:tr h="370840">
                <a:tc>
                  <a:txBody>
                    <a:bodyPr/>
                    <a:lstStyle/>
                    <a:p>
                      <a:pPr algn="ctr"/>
                      <a:r>
                        <a:rPr lang="cs-CZ" sz="1200" b="0" dirty="0">
                          <a:solidFill>
                            <a:schemeClr val="tx1">
                              <a:lumMod val="65000"/>
                              <a:lumOff val="35000"/>
                            </a:schemeClr>
                          </a:solidFill>
                        </a:rPr>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Z evidence MAS vyplynulo, že žadatel nebyl dosud podpořen v rámci intervence 52.77 SP SZP v programu SZP výzev vyhlášených MAS MOST Vysočiny.</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206038220"/>
                  </a:ext>
                </a:extLst>
              </a:tr>
              <a:tr h="370840">
                <a:tc>
                  <a:txBody>
                    <a:bodyPr/>
                    <a:lstStyle/>
                    <a:p>
                      <a:pPr algn="ctr"/>
                      <a:r>
                        <a:rPr lang="cs-CZ" sz="12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Z evidence MAS vyplynulo, že žadatel byl podpořen v rámci intervence 52.77 SP SZP v programu SZP výzev vyhlášených MAS MOST Vysočiny.</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910540916"/>
                  </a:ext>
                </a:extLst>
              </a:tr>
            </a:tbl>
          </a:graphicData>
        </a:graphic>
      </p:graphicFrame>
      <p:graphicFrame>
        <p:nvGraphicFramePr>
          <p:cNvPr id="9" name="Tabulka 8">
            <a:extLst>
              <a:ext uri="{FF2B5EF4-FFF2-40B4-BE49-F238E27FC236}">
                <a16:creationId xmlns:a16="http://schemas.microsoft.com/office/drawing/2014/main" id="{76BAA894-4B89-2E1A-B30C-94B4BD965432}"/>
              </a:ext>
            </a:extLst>
          </p:cNvPr>
          <p:cNvGraphicFramePr>
            <a:graphicFrameLocks noGrp="1"/>
          </p:cNvGraphicFramePr>
          <p:nvPr>
            <p:extLst>
              <p:ext uri="{D42A27DB-BD31-4B8C-83A1-F6EECF244321}">
                <p14:modId xmlns:p14="http://schemas.microsoft.com/office/powerpoint/2010/main" val="2683197926"/>
              </p:ext>
            </p:extLst>
          </p:nvPr>
        </p:nvGraphicFramePr>
        <p:xfrm>
          <a:off x="624435" y="3844539"/>
          <a:ext cx="9247696" cy="883920"/>
        </p:xfrm>
        <a:graphic>
          <a:graphicData uri="http://schemas.openxmlformats.org/drawingml/2006/table">
            <a:tbl>
              <a:tblPr firstRow="1" bandRow="1">
                <a:tableStyleId>{5C22544A-7EE6-4342-B048-85BDC9FD1C3A}</a:tableStyleId>
              </a:tblPr>
              <a:tblGrid>
                <a:gridCol w="9247696">
                  <a:extLst>
                    <a:ext uri="{9D8B030D-6E8A-4147-A177-3AD203B41FA5}">
                      <a16:colId xmlns:a16="http://schemas.microsoft.com/office/drawing/2014/main" val="2556128901"/>
                    </a:ext>
                  </a:extLst>
                </a:gridCol>
              </a:tblGrid>
              <a:tr h="370840">
                <a:tc>
                  <a:txBody>
                    <a:bodyPr/>
                    <a:lstStyle/>
                    <a:p>
                      <a:r>
                        <a:rPr lang="cs-CZ" sz="1300" b="1" dirty="0">
                          <a:solidFill>
                            <a:schemeClr val="tx1"/>
                          </a:solidFill>
                        </a:rPr>
                        <a:t>Sídlo žadatele a místo realizace projektu je v území MAS: </a:t>
                      </a:r>
                      <a:r>
                        <a:rPr lang="cs-CZ" sz="1300" b="0" dirty="0">
                          <a:solidFill>
                            <a:schemeClr val="tx1"/>
                          </a:solidFill>
                        </a:rPr>
                        <a:t>Adresa sídla žadatele (místa trvalého pobytu u fyzické osoby) a místo realizace projektu se nacházejí v území MAS.</a:t>
                      </a:r>
                    </a:p>
                    <a:p>
                      <a:endParaRPr lang="cs-CZ" sz="1300" b="0" dirty="0">
                        <a:solidFill>
                          <a:schemeClr val="tx1"/>
                        </a:solidFill>
                      </a:endParaRPr>
                    </a:p>
                    <a:p>
                      <a:r>
                        <a:rPr lang="cs-CZ" sz="1300" b="0" dirty="0">
                          <a:solidFill>
                            <a:schemeClr val="tx1"/>
                          </a:solidFill>
                        </a:rPr>
                        <a:t>Hodnocení a kontrola se provádí na základě údajů v Žádosti o dotaci.</a:t>
                      </a:r>
                    </a:p>
                  </a:txBody>
                  <a:tcPr/>
                </a:tc>
                <a:extLst>
                  <a:ext uri="{0D108BD9-81ED-4DB2-BD59-A6C34878D82A}">
                    <a16:rowId xmlns:a16="http://schemas.microsoft.com/office/drawing/2014/main" val="216236880"/>
                  </a:ext>
                </a:extLst>
              </a:tr>
            </a:tbl>
          </a:graphicData>
        </a:graphic>
      </p:graphicFrame>
      <p:graphicFrame>
        <p:nvGraphicFramePr>
          <p:cNvPr id="11" name="Tabulka 10">
            <a:extLst>
              <a:ext uri="{FF2B5EF4-FFF2-40B4-BE49-F238E27FC236}">
                <a16:creationId xmlns:a16="http://schemas.microsoft.com/office/drawing/2014/main" id="{97379DEC-1ADB-9F58-9805-7D8C0641CEE9}"/>
              </a:ext>
            </a:extLst>
          </p:cNvPr>
          <p:cNvGraphicFramePr>
            <a:graphicFrameLocks noGrp="1"/>
          </p:cNvGraphicFramePr>
          <p:nvPr>
            <p:extLst>
              <p:ext uri="{D42A27DB-BD31-4B8C-83A1-F6EECF244321}">
                <p14:modId xmlns:p14="http://schemas.microsoft.com/office/powerpoint/2010/main" val="1648573917"/>
              </p:ext>
            </p:extLst>
          </p:nvPr>
        </p:nvGraphicFramePr>
        <p:xfrm>
          <a:off x="624433" y="4728459"/>
          <a:ext cx="9247698" cy="741680"/>
        </p:xfrm>
        <a:graphic>
          <a:graphicData uri="http://schemas.openxmlformats.org/drawingml/2006/table">
            <a:tbl>
              <a:tblPr firstRow="1" bandRow="1">
                <a:tableStyleId>{69CF1AB2-1976-4502-BF36-3FF5EA218861}</a:tableStyleId>
              </a:tblPr>
              <a:tblGrid>
                <a:gridCol w="493165">
                  <a:extLst>
                    <a:ext uri="{9D8B030D-6E8A-4147-A177-3AD203B41FA5}">
                      <a16:colId xmlns:a16="http://schemas.microsoft.com/office/drawing/2014/main" val="3770293328"/>
                    </a:ext>
                  </a:extLst>
                </a:gridCol>
                <a:gridCol w="8212666">
                  <a:extLst>
                    <a:ext uri="{9D8B030D-6E8A-4147-A177-3AD203B41FA5}">
                      <a16:colId xmlns:a16="http://schemas.microsoft.com/office/drawing/2014/main" val="2138035090"/>
                    </a:ext>
                  </a:extLst>
                </a:gridCol>
                <a:gridCol w="541867">
                  <a:extLst>
                    <a:ext uri="{9D8B030D-6E8A-4147-A177-3AD203B41FA5}">
                      <a16:colId xmlns:a16="http://schemas.microsoft.com/office/drawing/2014/main" val="962705096"/>
                    </a:ext>
                  </a:extLst>
                </a:gridCol>
              </a:tblGrid>
              <a:tr h="370840">
                <a:tc>
                  <a:txBody>
                    <a:bodyPr/>
                    <a:lstStyle/>
                    <a:p>
                      <a:pPr algn="ctr"/>
                      <a:r>
                        <a:rPr lang="cs-CZ" sz="1200" b="0" dirty="0">
                          <a:solidFill>
                            <a:schemeClr val="tx1">
                              <a:lumMod val="65000"/>
                              <a:lumOff val="35000"/>
                            </a:schemeClr>
                          </a:solidFill>
                        </a:rPr>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Adresa sídla žadatele (místa trvalého pobytu u fyzické osoby) a místo realizace projektu se nachází na území MAS.</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1488488240"/>
                  </a:ext>
                </a:extLst>
              </a:tr>
              <a:tr h="370840">
                <a:tc>
                  <a:txBody>
                    <a:bodyPr/>
                    <a:lstStyle/>
                    <a:p>
                      <a:pPr algn="ctr"/>
                      <a:r>
                        <a:rPr lang="cs-CZ" sz="12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Adresa sídla žadatele (místa trvalého pobytu u fyzické osoby) se nachází mimo území MAS.</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2582862361"/>
                  </a:ext>
                </a:extLst>
              </a:tr>
            </a:tbl>
          </a:graphicData>
        </a:graphic>
      </p:graphicFrame>
    </p:spTree>
    <p:extLst>
      <p:ext uri="{BB962C8B-B14F-4D97-AF65-F5344CB8AC3E}">
        <p14:creationId xmlns:p14="http://schemas.microsoft.com/office/powerpoint/2010/main" val="388376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4" y="1407524"/>
            <a:ext cx="9857295" cy="477837"/>
          </a:xfrm>
        </p:spPr>
        <p:txBody>
          <a:bodyPr>
            <a:normAutofit fontScale="90000"/>
          </a:bodyPr>
          <a:lstStyle/>
          <a:p>
            <a:pPr algn="ctr"/>
            <a:r>
              <a:rPr lang="cs-CZ" sz="1400" b="1" dirty="0">
                <a:solidFill>
                  <a:schemeClr val="accent2"/>
                </a:solidFill>
              </a:rPr>
              <a:t>2. Výzva MAS MOST Vysočiny – SZP – Fiche 6 – Podnikání malých a středních podniků</a:t>
            </a:r>
            <a:br>
              <a:rPr lang="cs-CZ" sz="1400" b="1" dirty="0">
                <a:solidFill>
                  <a:schemeClr val="accent2"/>
                </a:solidFill>
              </a:rPr>
            </a:br>
            <a:r>
              <a:rPr lang="cs-CZ" sz="1400" dirty="0">
                <a:solidFill>
                  <a:schemeClr val="accent3">
                    <a:lumMod val="50000"/>
                  </a:schemeClr>
                </a:solidFill>
              </a:rPr>
              <a:t>-specifické podmínky pro Fichi 6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D9E24900-EE5D-0602-AA7A-CE1108F0AB2E}"/>
              </a:ext>
            </a:extLst>
          </p:cNvPr>
          <p:cNvGraphicFramePr>
            <a:graphicFrameLocks noGrp="1"/>
          </p:cNvGraphicFramePr>
          <p:nvPr>
            <p:extLst>
              <p:ext uri="{D42A27DB-BD31-4B8C-83A1-F6EECF244321}">
                <p14:modId xmlns:p14="http://schemas.microsoft.com/office/powerpoint/2010/main" val="2415977820"/>
              </p:ext>
            </p:extLst>
          </p:nvPr>
        </p:nvGraphicFramePr>
        <p:xfrm>
          <a:off x="810703" y="1885361"/>
          <a:ext cx="9290030" cy="685800"/>
        </p:xfrm>
        <a:graphic>
          <a:graphicData uri="http://schemas.openxmlformats.org/drawingml/2006/table">
            <a:tbl>
              <a:tblPr firstRow="1" bandRow="1">
                <a:tableStyleId>{5C22544A-7EE6-4342-B048-85BDC9FD1C3A}</a:tableStyleId>
              </a:tblPr>
              <a:tblGrid>
                <a:gridCol w="9290030">
                  <a:extLst>
                    <a:ext uri="{9D8B030D-6E8A-4147-A177-3AD203B41FA5}">
                      <a16:colId xmlns:a16="http://schemas.microsoft.com/office/drawing/2014/main" val="3664264855"/>
                    </a:ext>
                  </a:extLst>
                </a:gridCol>
              </a:tblGrid>
              <a:tr h="370840">
                <a:tc>
                  <a:txBody>
                    <a:bodyPr/>
                    <a:lstStyle/>
                    <a:p>
                      <a:r>
                        <a:rPr lang="cs-CZ" sz="1300" b="1" dirty="0">
                          <a:solidFill>
                            <a:schemeClr val="tx1"/>
                          </a:solidFill>
                        </a:rPr>
                        <a:t>Finanční náročnost projektu: </a:t>
                      </a:r>
                      <a:r>
                        <a:rPr lang="cs-CZ" sz="1300" b="0" dirty="0">
                          <a:solidFill>
                            <a:schemeClr val="tx1"/>
                          </a:solidFill>
                        </a:rPr>
                        <a:t>Body budou přiděleny na základě výše způsobilých výdajů, ze kterých je stanovena dotace. Hodnocení a kontrola se provádí na základě údajů, které žadatel do Žádosti o dotaci. Změnou projektu nesmí dojít ke snížení přidělených bodů.</a:t>
                      </a:r>
                    </a:p>
                  </a:txBody>
                  <a:tcPr/>
                </a:tc>
                <a:extLst>
                  <a:ext uri="{0D108BD9-81ED-4DB2-BD59-A6C34878D82A}">
                    <a16:rowId xmlns:a16="http://schemas.microsoft.com/office/drawing/2014/main" val="614003606"/>
                  </a:ext>
                </a:extLst>
              </a:tr>
            </a:tbl>
          </a:graphicData>
        </a:graphic>
      </p:graphicFrame>
      <p:graphicFrame>
        <p:nvGraphicFramePr>
          <p:cNvPr id="8" name="Tabulka 7">
            <a:extLst>
              <a:ext uri="{FF2B5EF4-FFF2-40B4-BE49-F238E27FC236}">
                <a16:creationId xmlns:a16="http://schemas.microsoft.com/office/drawing/2014/main" id="{29D4746D-0BAD-75F5-AADD-F0286A7367E4}"/>
              </a:ext>
            </a:extLst>
          </p:cNvPr>
          <p:cNvGraphicFramePr>
            <a:graphicFrameLocks noGrp="1"/>
          </p:cNvGraphicFramePr>
          <p:nvPr>
            <p:extLst>
              <p:ext uri="{D42A27DB-BD31-4B8C-83A1-F6EECF244321}">
                <p14:modId xmlns:p14="http://schemas.microsoft.com/office/powerpoint/2010/main" val="2365169677"/>
              </p:ext>
            </p:extLst>
          </p:nvPr>
        </p:nvGraphicFramePr>
        <p:xfrm>
          <a:off x="810702" y="2574539"/>
          <a:ext cx="9290030" cy="1112520"/>
        </p:xfrm>
        <a:graphic>
          <a:graphicData uri="http://schemas.openxmlformats.org/drawingml/2006/table">
            <a:tbl>
              <a:tblPr firstRow="1" bandRow="1">
                <a:tableStyleId>{69CF1AB2-1976-4502-BF36-3FF5EA218861}</a:tableStyleId>
              </a:tblPr>
              <a:tblGrid>
                <a:gridCol w="383098">
                  <a:extLst>
                    <a:ext uri="{9D8B030D-6E8A-4147-A177-3AD203B41FA5}">
                      <a16:colId xmlns:a16="http://schemas.microsoft.com/office/drawing/2014/main" val="806683190"/>
                    </a:ext>
                  </a:extLst>
                </a:gridCol>
                <a:gridCol w="8297333">
                  <a:extLst>
                    <a:ext uri="{9D8B030D-6E8A-4147-A177-3AD203B41FA5}">
                      <a16:colId xmlns:a16="http://schemas.microsoft.com/office/drawing/2014/main" val="3636483173"/>
                    </a:ext>
                  </a:extLst>
                </a:gridCol>
                <a:gridCol w="609599">
                  <a:extLst>
                    <a:ext uri="{9D8B030D-6E8A-4147-A177-3AD203B41FA5}">
                      <a16:colId xmlns:a16="http://schemas.microsoft.com/office/drawing/2014/main" val="853423974"/>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Výše způsobilých výdajů, ze kterých je stanovena dotace, je menší nebo rovna 200 000 Kč.</a:t>
                      </a:r>
                    </a:p>
                  </a:txBody>
                  <a:tcPr/>
                </a:tc>
                <a:tc>
                  <a:txBody>
                    <a:bodyPr/>
                    <a:lstStyle/>
                    <a:p>
                      <a:pPr algn="ctr"/>
                      <a:r>
                        <a:rPr lang="cs-CZ" sz="1200" b="0" dirty="0">
                          <a:solidFill>
                            <a:schemeClr val="tx1">
                              <a:lumMod val="65000"/>
                              <a:lumOff val="35000"/>
                            </a:schemeClr>
                          </a:solidFill>
                        </a:rPr>
                        <a:t>30</a:t>
                      </a:r>
                    </a:p>
                  </a:txBody>
                  <a:tcPr/>
                </a:tc>
                <a:extLst>
                  <a:ext uri="{0D108BD9-81ED-4DB2-BD59-A6C34878D82A}">
                    <a16:rowId xmlns:a16="http://schemas.microsoft.com/office/drawing/2014/main" val="3088672617"/>
                  </a:ext>
                </a:extLst>
              </a:tr>
              <a:tr h="370840">
                <a:tc>
                  <a:txBody>
                    <a:bodyPr/>
                    <a:lstStyle/>
                    <a:p>
                      <a:pPr algn="ctr"/>
                      <a:r>
                        <a:rPr lang="cs-CZ" sz="120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Výše způsobilých výdajů, ze kterých je stanovena dotace, je</a:t>
                      </a:r>
                      <a:r>
                        <a:rPr lang="cs-CZ" sz="1200" baseline="0" dirty="0">
                          <a:solidFill>
                            <a:schemeClr val="tx1">
                              <a:lumMod val="65000"/>
                              <a:lumOff val="35000"/>
                            </a:schemeClr>
                          </a:solidFill>
                        </a:rPr>
                        <a:t> od </a:t>
                      </a:r>
                      <a:r>
                        <a:rPr lang="pl-PL" sz="1200" baseline="0" dirty="0">
                          <a:solidFill>
                            <a:schemeClr val="tx1">
                              <a:lumMod val="65000"/>
                              <a:lumOff val="35000"/>
                            </a:schemeClr>
                          </a:solidFill>
                        </a:rPr>
                        <a:t>od 200 001 do 300 000 Kč (včetně).</a:t>
                      </a:r>
                      <a:endParaRPr lang="cs-CZ" sz="120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20</a:t>
                      </a:r>
                    </a:p>
                  </a:txBody>
                  <a:tcPr/>
                </a:tc>
                <a:extLst>
                  <a:ext uri="{0D108BD9-81ED-4DB2-BD59-A6C34878D82A}">
                    <a16:rowId xmlns:a16="http://schemas.microsoft.com/office/drawing/2014/main" val="3208439893"/>
                  </a:ext>
                </a:extLst>
              </a:tr>
              <a:tr h="370840">
                <a:tc>
                  <a:txBody>
                    <a:bodyPr/>
                    <a:lstStyle/>
                    <a:p>
                      <a:pPr algn="ctr"/>
                      <a:r>
                        <a:rPr lang="cs-CZ" sz="120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Výše způsobilých výdajů, ze kterých je stanovena dotace, je od </a:t>
                      </a:r>
                      <a:r>
                        <a:rPr lang="pl-PL" sz="1200" dirty="0">
                          <a:solidFill>
                            <a:schemeClr val="tx1">
                              <a:lumMod val="65000"/>
                              <a:lumOff val="35000"/>
                            </a:schemeClr>
                          </a:solidFill>
                        </a:rPr>
                        <a:t>300 001 do 400 000 Kč (včetně).</a:t>
                      </a:r>
                      <a:endParaRPr lang="cs-CZ" sz="120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158683956"/>
                  </a:ext>
                </a:extLst>
              </a:tr>
            </a:tbl>
          </a:graphicData>
        </a:graphic>
      </p:graphicFrame>
      <p:sp>
        <p:nvSpPr>
          <p:cNvPr id="10" name="TextovéPole 9">
            <a:extLst>
              <a:ext uri="{FF2B5EF4-FFF2-40B4-BE49-F238E27FC236}">
                <a16:creationId xmlns:a16="http://schemas.microsoft.com/office/drawing/2014/main" id="{BCA2DB74-9A8F-CE4B-46CF-336B1308349E}"/>
              </a:ext>
            </a:extLst>
          </p:cNvPr>
          <p:cNvSpPr txBox="1"/>
          <p:nvPr/>
        </p:nvSpPr>
        <p:spPr>
          <a:xfrm>
            <a:off x="2093384" y="5297996"/>
            <a:ext cx="6100232" cy="646331"/>
          </a:xfrm>
          <a:prstGeom prst="rect">
            <a:avLst/>
          </a:prstGeom>
          <a:noFill/>
        </p:spPr>
        <p:txBody>
          <a:bodyPr wrap="square">
            <a:spAutoFit/>
          </a:bodyPr>
          <a:lstStyle/>
          <a:p>
            <a:pPr algn="ctr"/>
            <a:r>
              <a:rPr lang="cs-CZ" sz="1800" b="1" dirty="0">
                <a:solidFill>
                  <a:schemeClr val="accent4"/>
                </a:solidFill>
              </a:rPr>
              <a:t>Žadatel musí získat minimálně </a:t>
            </a:r>
            <a:r>
              <a:rPr lang="cs-CZ" b="1" dirty="0">
                <a:solidFill>
                  <a:schemeClr val="accent4"/>
                </a:solidFill>
              </a:rPr>
              <a:t>20</a:t>
            </a:r>
            <a:r>
              <a:rPr lang="cs-CZ" sz="1800" b="1" dirty="0">
                <a:solidFill>
                  <a:schemeClr val="accent4"/>
                </a:solidFill>
              </a:rPr>
              <a:t> bodů!!! </a:t>
            </a:r>
          </a:p>
          <a:p>
            <a:pPr algn="ctr"/>
            <a:r>
              <a:rPr lang="cs-CZ" sz="1800" b="1" dirty="0">
                <a:solidFill>
                  <a:schemeClr val="accent4"/>
                </a:solidFill>
              </a:rPr>
              <a:t>Upraveno ve výzvě MAS a její příloze – Fiche 6.</a:t>
            </a:r>
            <a:endParaRPr lang="cs-CZ" dirty="0"/>
          </a:p>
        </p:txBody>
      </p:sp>
      <p:graphicFrame>
        <p:nvGraphicFramePr>
          <p:cNvPr id="9" name="Tabulka 8">
            <a:extLst>
              <a:ext uri="{FF2B5EF4-FFF2-40B4-BE49-F238E27FC236}">
                <a16:creationId xmlns:a16="http://schemas.microsoft.com/office/drawing/2014/main" id="{9746EFD8-B860-70A3-0D21-F3B96CF26535}"/>
              </a:ext>
            </a:extLst>
          </p:cNvPr>
          <p:cNvGraphicFramePr>
            <a:graphicFrameLocks noGrp="1"/>
          </p:cNvGraphicFramePr>
          <p:nvPr>
            <p:extLst>
              <p:ext uri="{D42A27DB-BD31-4B8C-83A1-F6EECF244321}">
                <p14:modId xmlns:p14="http://schemas.microsoft.com/office/powerpoint/2010/main" val="2287683981"/>
              </p:ext>
            </p:extLst>
          </p:nvPr>
        </p:nvGraphicFramePr>
        <p:xfrm>
          <a:off x="810702" y="3693658"/>
          <a:ext cx="9290030" cy="370840"/>
        </p:xfrm>
        <a:graphic>
          <a:graphicData uri="http://schemas.openxmlformats.org/drawingml/2006/table">
            <a:tbl>
              <a:tblPr firstRow="1" bandRow="1">
                <a:tableStyleId>{69CF1AB2-1976-4502-BF36-3FF5EA218861}</a:tableStyleId>
              </a:tblPr>
              <a:tblGrid>
                <a:gridCol w="383098">
                  <a:extLst>
                    <a:ext uri="{9D8B030D-6E8A-4147-A177-3AD203B41FA5}">
                      <a16:colId xmlns:a16="http://schemas.microsoft.com/office/drawing/2014/main" val="4150468743"/>
                    </a:ext>
                  </a:extLst>
                </a:gridCol>
                <a:gridCol w="8297333">
                  <a:extLst>
                    <a:ext uri="{9D8B030D-6E8A-4147-A177-3AD203B41FA5}">
                      <a16:colId xmlns:a16="http://schemas.microsoft.com/office/drawing/2014/main" val="1118499968"/>
                    </a:ext>
                  </a:extLst>
                </a:gridCol>
                <a:gridCol w="609599">
                  <a:extLst>
                    <a:ext uri="{9D8B030D-6E8A-4147-A177-3AD203B41FA5}">
                      <a16:colId xmlns:a16="http://schemas.microsoft.com/office/drawing/2014/main" val="1870038623"/>
                    </a:ext>
                  </a:extLst>
                </a:gridCol>
              </a:tblGrid>
              <a:tr h="370840">
                <a:tc>
                  <a:txBody>
                    <a:bodyPr/>
                    <a:lstStyle/>
                    <a:p>
                      <a:pPr algn="ctr"/>
                      <a:r>
                        <a:rPr lang="cs-CZ" sz="1200" b="0" dirty="0">
                          <a:solidFill>
                            <a:schemeClr val="tx1">
                              <a:lumMod val="65000"/>
                              <a:lumOff val="35000"/>
                            </a:schemeClr>
                          </a:solidFill>
                        </a:rPr>
                        <a:t>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Výše způsobilých výdajů, ze kterých je stanovena dotace, je od </a:t>
                      </a:r>
                      <a:r>
                        <a:rPr lang="pl-PL" sz="1200" b="0" dirty="0">
                          <a:solidFill>
                            <a:schemeClr val="tx1">
                              <a:lumMod val="65000"/>
                              <a:lumOff val="35000"/>
                            </a:schemeClr>
                          </a:solidFill>
                        </a:rPr>
                        <a:t>400 001 do 500 000 Kč (včetně).</a:t>
                      </a:r>
                      <a:endParaRPr lang="cs-CZ" sz="1200" b="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2146617911"/>
                  </a:ext>
                </a:extLst>
              </a:tr>
            </a:tbl>
          </a:graphicData>
        </a:graphic>
      </p:graphicFrame>
    </p:spTree>
    <p:extLst>
      <p:ext uri="{BB962C8B-B14F-4D97-AF65-F5344CB8AC3E}">
        <p14:creationId xmlns:p14="http://schemas.microsoft.com/office/powerpoint/2010/main" val="221406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800" b="1" dirty="0">
                <a:solidFill>
                  <a:schemeClr val="accent2"/>
                </a:solidFill>
              </a:rPr>
              <a:t>2. VÝZVA MAS MOST VYSOČINY – SZP - 2025</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646068"/>
          </a:xfrm>
        </p:spPr>
        <p:txBody>
          <a:bodyPr>
            <a:noAutofit/>
          </a:bodyPr>
          <a:lstStyle/>
          <a:p>
            <a:pPr algn="ctr"/>
            <a:r>
              <a:rPr lang="cs-CZ" b="1" spc="-1" dirty="0">
                <a:solidFill>
                  <a:schemeClr val="accent2">
                    <a:lumMod val="50000"/>
                  </a:schemeClr>
                </a:solidFill>
                <a:ea typeface="DejaVu Sans"/>
              </a:rPr>
              <a:t>Přehled administrace a hodnocení ŽoD ze strany MAS – I.</a:t>
            </a:r>
          </a:p>
          <a:p>
            <a:pPr marL="171450" indent="-171450" algn="l">
              <a:buFont typeface="Arial" panose="020B0604020202020204" pitchFamily="34" charset="0"/>
              <a:buChar char="•"/>
            </a:pPr>
            <a:r>
              <a:rPr lang="cs-CZ" sz="1300" dirty="0">
                <a:solidFill>
                  <a:schemeClr val="accent2">
                    <a:lumMod val="75000"/>
                  </a:schemeClr>
                </a:solidFill>
              </a:rPr>
              <a:t>Příjem</a:t>
            </a:r>
            <a:r>
              <a:rPr lang="cs-CZ" sz="1300" dirty="0">
                <a:solidFill>
                  <a:schemeClr val="tx1">
                    <a:lumMod val="65000"/>
                    <a:lumOff val="35000"/>
                  </a:schemeClr>
                </a:solidFill>
              </a:rPr>
              <a:t> Žádostí o dotaci probíhá pouze přes </a:t>
            </a:r>
            <a:r>
              <a:rPr lang="cs-CZ" sz="1300" dirty="0">
                <a:solidFill>
                  <a:schemeClr val="accent2">
                    <a:lumMod val="75000"/>
                  </a:schemeClr>
                </a:solidFill>
              </a:rPr>
              <a:t>Portál farmáře</a:t>
            </a:r>
          </a:p>
          <a:p>
            <a:pPr marL="171450" indent="-171450" algn="l">
              <a:buFont typeface="Arial" panose="020B0604020202020204" pitchFamily="34" charset="0"/>
              <a:buChar char="•"/>
            </a:pPr>
            <a:r>
              <a:rPr lang="cs-CZ" sz="1300" dirty="0">
                <a:solidFill>
                  <a:schemeClr val="tx1">
                    <a:lumMod val="65000"/>
                    <a:lumOff val="35000"/>
                  </a:schemeClr>
                </a:solidFill>
              </a:rPr>
              <a:t>Komunikační nástroje mezi MAS a žadatelem/příjemcem dotace (dále jen žadatel):</a:t>
            </a:r>
          </a:p>
          <a:p>
            <a:pPr marL="504000" lvl="1" indent="-144000" algn="l">
              <a:lnSpc>
                <a:spcPct val="120000"/>
              </a:lnSpc>
              <a:buClr>
                <a:srgbClr val="A53010"/>
              </a:buClr>
              <a:buFont typeface="Arial" panose="020B0604020202020204" pitchFamily="34" charset="0"/>
              <a:buChar char="•"/>
            </a:pPr>
            <a:r>
              <a:rPr lang="cs-CZ" sz="1300" dirty="0">
                <a:solidFill>
                  <a:schemeClr val="accent2">
                    <a:lumMod val="75000"/>
                  </a:schemeClr>
                </a:solidFill>
              </a:rPr>
              <a:t>písemná komunikace </a:t>
            </a:r>
            <a:r>
              <a:rPr lang="cs-CZ" sz="1300" dirty="0">
                <a:solidFill>
                  <a:schemeClr val="tx1">
                    <a:lumMod val="65000"/>
                    <a:lumOff val="35000"/>
                  </a:schemeClr>
                </a:solidFill>
              </a:rPr>
              <a:t>je nutná pro případ </a:t>
            </a:r>
            <a:r>
              <a:rPr lang="cs-CZ" sz="1300" dirty="0">
                <a:solidFill>
                  <a:schemeClr val="accent2">
                    <a:lumMod val="75000"/>
                  </a:schemeClr>
                </a:solidFill>
              </a:rPr>
              <a:t>informování a vyzývání </a:t>
            </a:r>
            <a:r>
              <a:rPr lang="cs-CZ" sz="1300" dirty="0">
                <a:solidFill>
                  <a:schemeClr val="tx1">
                    <a:lumMod val="65000"/>
                    <a:lumOff val="35000"/>
                  </a:schemeClr>
                </a:solidFill>
              </a:rPr>
              <a:t>žadatele v rámci </a:t>
            </a:r>
            <a:r>
              <a:rPr lang="cs-CZ" sz="1300" dirty="0">
                <a:solidFill>
                  <a:schemeClr val="accent2">
                    <a:lumMod val="75000"/>
                  </a:schemeClr>
                </a:solidFill>
              </a:rPr>
              <a:t>administrace</a:t>
            </a:r>
            <a:r>
              <a:rPr lang="cs-CZ" sz="1300" dirty="0">
                <a:solidFill>
                  <a:schemeClr val="tx1">
                    <a:lumMod val="65000"/>
                    <a:lumOff val="35000"/>
                  </a:schemeClr>
                </a:solidFill>
              </a:rPr>
              <a:t> projektu na MAS </a:t>
            </a:r>
          </a:p>
          <a:p>
            <a:pPr marL="504000" lvl="1" indent="-144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rPr>
              <a:t>MAS zašle požadavky a výzvu k doplnění e-mailem na kontaktní e-mail žadatele </a:t>
            </a:r>
          </a:p>
          <a:p>
            <a:pPr marL="360000" lvl="1" algn="l">
              <a:lnSpc>
                <a:spcPct val="120000"/>
              </a:lnSpc>
              <a:buClr>
                <a:srgbClr val="A53010"/>
              </a:buClr>
            </a:pPr>
            <a:r>
              <a:rPr lang="cs-CZ" sz="1300" dirty="0">
                <a:solidFill>
                  <a:schemeClr val="tx1">
                    <a:lumMod val="65000"/>
                    <a:lumOff val="35000"/>
                  </a:schemeClr>
                </a:solidFill>
              </a:rPr>
              <a:t>(komunikace probíhá z/na adresu </a:t>
            </a:r>
            <a:r>
              <a:rPr lang="cs-CZ" sz="1300" dirty="0">
                <a:solidFill>
                  <a:schemeClr val="accent2">
                    <a:lumMod val="75000"/>
                  </a:schemeClr>
                </a:solidFill>
                <a:hlinkClick r:id="rId2">
                  <a:extLst>
                    <a:ext uri="{A12FA001-AC4F-418D-AE19-62706E023703}">
                      <ahyp:hlinkClr xmlns:ahyp="http://schemas.microsoft.com/office/drawing/2018/hyperlinkcolor" val="tx"/>
                    </a:ext>
                  </a:extLst>
                </a:hlinkClick>
              </a:rPr>
              <a:t>stara@masmost.cz</a:t>
            </a:r>
            <a:r>
              <a:rPr lang="cs-CZ" sz="1300" dirty="0">
                <a:solidFill>
                  <a:schemeClr val="accent2">
                    <a:lumMod val="75000"/>
                  </a:schemeClr>
                </a:solidFill>
              </a:rPr>
              <a:t>, </a:t>
            </a:r>
            <a:r>
              <a:rPr lang="cs-CZ" sz="1300" dirty="0">
                <a:solidFill>
                  <a:schemeClr val="accent2">
                    <a:lumMod val="75000"/>
                  </a:schemeClr>
                </a:solidFill>
                <a:hlinkClick r:id="rId3">
                  <a:extLst>
                    <a:ext uri="{A12FA001-AC4F-418D-AE19-62706E023703}">
                      <ahyp:hlinkClr xmlns:ahyp="http://schemas.microsoft.com/office/drawing/2018/hyperlinkcolor" val="tx"/>
                    </a:ext>
                  </a:extLst>
                </a:hlinkClick>
              </a:rPr>
              <a:t>augustova@masmost.cz</a:t>
            </a:r>
            <a:r>
              <a:rPr lang="cs-CZ" sz="1300" dirty="0">
                <a:solidFill>
                  <a:schemeClr val="tx1">
                    <a:lumMod val="65000"/>
                    <a:lumOff val="35000"/>
                  </a:schemeClr>
                </a:solidFill>
              </a:rPr>
              <a:t> )</a:t>
            </a:r>
          </a:p>
          <a:p>
            <a:pPr marL="504000" lvl="1" indent="-144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rPr>
              <a:t>osobní jednání.</a:t>
            </a:r>
          </a:p>
          <a:p>
            <a:pPr marL="171450" indent="-171450" algn="l">
              <a:buFont typeface="Arial" panose="020B0604020202020204" pitchFamily="34" charset="0"/>
              <a:buChar char="•"/>
            </a:pPr>
            <a:r>
              <a:rPr lang="cs-CZ" sz="1300" dirty="0">
                <a:solidFill>
                  <a:schemeClr val="tx1">
                    <a:lumMod val="65000"/>
                    <a:lumOff val="35000"/>
                  </a:schemeClr>
                </a:solidFill>
                <a:latin typeface="+mj-lt"/>
              </a:rPr>
              <a:t>Žadatel je povinen od okamžiku zaregistrování ŽoD na MAS </a:t>
            </a:r>
            <a:r>
              <a:rPr lang="cs-CZ" sz="1300" dirty="0">
                <a:solidFill>
                  <a:schemeClr val="accent2">
                    <a:lumMod val="75000"/>
                  </a:schemeClr>
                </a:solidFill>
                <a:latin typeface="+mj-lt"/>
              </a:rPr>
              <a:t>poskytovat požadované informace, dokladovat svoji činnost </a:t>
            </a:r>
            <a:r>
              <a:rPr lang="cs-CZ" sz="1300" dirty="0">
                <a:solidFill>
                  <a:schemeClr val="tx1">
                    <a:lumMod val="65000"/>
                    <a:lumOff val="35000"/>
                  </a:schemeClr>
                </a:solidFill>
                <a:latin typeface="+mj-lt"/>
              </a:rPr>
              <a:t>a poskytovat MAS, SZIF, resp. MZe nebo třetímu subjektu pověřenému MZe </a:t>
            </a:r>
          </a:p>
          <a:p>
            <a:pPr marL="171450" indent="-171450" algn="l">
              <a:buFont typeface="Arial" panose="020B0604020202020204" pitchFamily="34" charset="0"/>
              <a:buChar char="•"/>
            </a:pPr>
            <a:r>
              <a:rPr lang="cs-CZ" sz="1300" dirty="0">
                <a:solidFill>
                  <a:schemeClr val="accent2">
                    <a:lumMod val="75000"/>
                  </a:schemeClr>
                </a:solidFill>
                <a:latin typeface="+mj-lt"/>
              </a:rPr>
              <a:t>MAS vyvěsí seznam přijetých projektů</a:t>
            </a:r>
          </a:p>
          <a:p>
            <a:pPr algn="ctr"/>
            <a:endParaRPr lang="cs-CZ" sz="1600" dirty="0">
              <a:solidFill>
                <a:schemeClr val="accent3">
                  <a:lumMod val="75000"/>
                </a:schemeClr>
              </a:solidFill>
              <a:latin typeface="Century Gothic" panose="020B0502020202020204" pitchFamily="34" charset="0"/>
            </a:endParaRPr>
          </a:p>
          <a:p>
            <a:pPr algn="ctr"/>
            <a:r>
              <a:rPr lang="cs-CZ" sz="1600" dirty="0">
                <a:solidFill>
                  <a:schemeClr val="accent3">
                    <a:lumMod val="75000"/>
                  </a:schemeClr>
                </a:solidFill>
                <a:latin typeface="+mj-lt"/>
              </a:rPr>
              <a:t>Upraveno v Pravidlech </a:t>
            </a:r>
            <a:r>
              <a:rPr lang="cs-CZ" sz="1600" spc="-1" dirty="0">
                <a:solidFill>
                  <a:schemeClr val="accent3">
                    <a:lumMod val="75000"/>
                  </a:schemeClr>
                </a:solidFill>
                <a:latin typeface="+mj-lt"/>
              </a:rPr>
              <a:t>pro konečné žadatele SZP 2023 – 2027 a Pravidlech, kterými se stanovují podmínky pro PR SP SZP na období 2023 – 2027 jako součást SCLLD pro MAS</a:t>
            </a:r>
            <a:endParaRPr lang="cs-CZ" sz="1600" dirty="0">
              <a:solidFill>
                <a:schemeClr val="accent3">
                  <a:lumMod val="75000"/>
                </a:schemeClr>
              </a:solidFill>
              <a:latin typeface="+mj-lt"/>
            </a:endParaRPr>
          </a:p>
          <a:p>
            <a:pPr marL="171450" indent="-171450" algn="l">
              <a:buFont typeface="Arial" panose="020B0604020202020204" pitchFamily="34" charset="0"/>
              <a:buChar char="•"/>
            </a:pPr>
            <a:endParaRPr lang="cs-CZ" sz="1300" dirty="0">
              <a:solidFill>
                <a:schemeClr val="tx1">
                  <a:lumMod val="65000"/>
                  <a:lumOff val="35000"/>
                </a:schemeClr>
              </a:solidFill>
              <a:latin typeface="+mj-lt"/>
            </a:endParaRPr>
          </a:p>
          <a:p>
            <a:pPr marL="4000500" lvl="8" indent="-342900">
              <a:buFont typeface="Wingdings" panose="05000000000000000000" pitchFamily="2" charset="2"/>
              <a:buChar char="Ø"/>
            </a:pPr>
            <a:endParaRPr lang="cs-CZ" sz="1800"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4"/>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5"/>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6"/>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670980619"/>
      </p:ext>
    </p:extLst>
  </p:cSld>
  <p:clrMapOvr>
    <a:masterClrMapping/>
  </p:clrMapOvr>
</p:sld>
</file>

<file path=ppt/theme/theme1.xml><?xml version="1.0" encoding="utf-8"?>
<a:theme xmlns:a="http://schemas.openxmlformats.org/drawingml/2006/main" name="Fazeta">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1841</TotalTime>
  <Words>3033</Words>
  <Application>Microsoft Office PowerPoint</Application>
  <PresentationFormat>Širokoúhlá obrazovka</PresentationFormat>
  <Paragraphs>240</Paragraphs>
  <Slides>16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16</vt:i4>
      </vt:variant>
    </vt:vector>
  </HeadingPairs>
  <TitlesOfParts>
    <vt:vector size="25" baseType="lpstr">
      <vt:lpstr>Arial</vt:lpstr>
      <vt:lpstr>Calibri</vt:lpstr>
      <vt:lpstr>Century Gothic</vt:lpstr>
      <vt:lpstr>DejaVu Sans</vt:lpstr>
      <vt:lpstr>Times New Roman</vt:lpstr>
      <vt:lpstr>Trebuchet MS</vt:lpstr>
      <vt:lpstr>Wingdings</vt:lpstr>
      <vt:lpstr>Wingdings 3</vt:lpstr>
      <vt:lpstr>Fazeta</vt:lpstr>
      <vt:lpstr>MAS MOST Vysočiny, o.p.s.   2.Výzva MAS MOST Vysočiny – SZP - 2025 </vt:lpstr>
      <vt:lpstr>2. Výzva MAS MOST Vysočiny – SZP - 2025</vt:lpstr>
      <vt:lpstr>2. Výzva MAS MOST Vysočiny – SZP - 2025</vt:lpstr>
      <vt:lpstr>2. Výzva MAS MOST Vysočiny – SZP – Fiche 5 – Základní služby a obnova obcí</vt:lpstr>
      <vt:lpstr>2. Výzva MAS MOST Vysočiny – SZP – Fiche 5 – Základní služby a obnova obcí -specifické podmínky pro Fichi 5  </vt:lpstr>
      <vt:lpstr>2. Výzva MAS MOST Vysočiny – SZP – Fiche 5 – Základní služby a obnova obcí -specifické podmínky pro Fichi 5  </vt:lpstr>
      <vt:lpstr>2. Výzva MAS MOST Vysočiny – SZP – Fiche 6 – Neproduktivní infrastruktura v krajině  -specifické podmínky pro Fichi 6  </vt:lpstr>
      <vt:lpstr>2. Výzva MAS MOST Vysočiny – SZP – Fiche 6 – Podnikání malých a středních podniků -specifické podmínky pro Fichi 6  </vt:lpstr>
      <vt:lpstr>2. VÝZVA MAS MOST VYSOČINY – SZP - 2025</vt:lpstr>
      <vt:lpstr>2. VÝZVA MAS MOST VYSOČINY – SZP - 2024</vt:lpstr>
      <vt:lpstr>2. VÝZVA MAS MOST VYSOČINY – SZP - 2024</vt:lpstr>
      <vt:lpstr>1. VÝZVA MAS MOST VYSOČINY – SZP - 2024</vt:lpstr>
      <vt:lpstr>1. VÝZVA MAS MOST VYSOČINY – SZP - 2024</vt:lpstr>
      <vt:lpstr>1. VÝZVA MAS MOST VYSOČINY – SZP - 2024</vt:lpstr>
      <vt:lpstr>1. VÝZVA MAS MOST VYSOČINY – SZP - 2024</vt:lpstr>
      <vt:lpstr>  Informace, Kontakty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Výzva MAS MOST Vysočiny – SZP – Fiche 4 – Podnikání malých a středních podniků  - Specifické podmínky pro Fichi 4</dc:title>
  <dc:creator>MAS Most</dc:creator>
  <cp:lastModifiedBy>MAS Most</cp:lastModifiedBy>
  <cp:revision>57</cp:revision>
  <dcterms:created xsi:type="dcterms:W3CDTF">2024-03-19T09:36:10Z</dcterms:created>
  <dcterms:modified xsi:type="dcterms:W3CDTF">2025-03-17T08:28:08Z</dcterms:modified>
</cp:coreProperties>
</file>