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75" r:id="rId2"/>
    <p:sldId id="276" r:id="rId3"/>
    <p:sldId id="277" r:id="rId4"/>
    <p:sldId id="256" r:id="rId5"/>
    <p:sldId id="262" r:id="rId6"/>
    <p:sldId id="264" r:id="rId7"/>
    <p:sldId id="265" r:id="rId8"/>
    <p:sldId id="266" r:id="rId9"/>
    <p:sldId id="268" r:id="rId10"/>
    <p:sldId id="267" r:id="rId11"/>
    <p:sldId id="269" r:id="rId12"/>
    <p:sldId id="270" r:id="rId13"/>
    <p:sldId id="271" r:id="rId14"/>
    <p:sldId id="272" r:id="rId15"/>
    <p:sldId id="273" r:id="rId16"/>
    <p:sldId id="274" r:id="rId17"/>
    <p:sldId id="27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Střední styl 3 – zvýraznění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72" y="-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1840EE-DF79-483C-9643-526B2098E5BA}" type="datetimeFigureOut">
              <a:rPr lang="cs-CZ" smtClean="0"/>
              <a:t>25.04.2024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662473-7FCB-4834-8B00-E7C7E5956E66}" type="slidenum">
              <a:rPr lang="cs-CZ" smtClean="0"/>
              <a:t>‹#›</a:t>
            </a:fld>
            <a:endParaRPr lang="cs-CZ"/>
          </a:p>
        </p:txBody>
      </p:sp>
    </p:spTree>
    <p:extLst>
      <p:ext uri="{BB962C8B-B14F-4D97-AF65-F5344CB8AC3E}">
        <p14:creationId xmlns:p14="http://schemas.microsoft.com/office/powerpoint/2010/main" val="3616115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67025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537610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4511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16415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54426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3411243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073228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373531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17430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F7E2FE8-6E14-4985-A7B9-CCBA62E52A2E}" type="datetimeFigureOut">
              <a:rPr lang="cs-CZ" smtClean="0"/>
              <a:t>25.04.2024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23179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F7E2FE8-6E14-4985-A7B9-CCBA62E52A2E}" type="datetimeFigureOut">
              <a:rPr lang="cs-CZ" smtClean="0"/>
              <a:t>25.04.2024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993446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F7E2FE8-6E14-4985-A7B9-CCBA62E52A2E}" type="datetimeFigureOut">
              <a:rPr lang="cs-CZ" smtClean="0"/>
              <a:t>25.04.2024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2710640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F7E2FE8-6E14-4985-A7B9-CCBA62E52A2E}" type="datetimeFigureOut">
              <a:rPr lang="cs-CZ" smtClean="0"/>
              <a:t>25.04.2024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4071126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E2FE8-6E14-4985-A7B9-CCBA62E52A2E}" type="datetimeFigureOut">
              <a:rPr lang="cs-CZ" smtClean="0"/>
              <a:t>25.04.2024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117357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F7E2FE8-6E14-4985-A7B9-CCBA62E52A2E}" type="datetimeFigureOut">
              <a:rPr lang="cs-CZ" smtClean="0"/>
              <a:t>25.04.2024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323164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F7E2FE8-6E14-4985-A7B9-CCBA62E52A2E}" type="datetimeFigureOut">
              <a:rPr lang="cs-CZ" smtClean="0"/>
              <a:t>25.04.2024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E6457570-61F3-43F4-B8B7-5523F1EDC6FE}" type="slidenum">
              <a:rPr lang="cs-CZ" smtClean="0"/>
              <a:t>‹#›</a:t>
            </a:fld>
            <a:endParaRPr lang="cs-CZ"/>
          </a:p>
        </p:txBody>
      </p:sp>
    </p:spTree>
    <p:extLst>
      <p:ext uri="{BB962C8B-B14F-4D97-AF65-F5344CB8AC3E}">
        <p14:creationId xmlns:p14="http://schemas.microsoft.com/office/powerpoint/2010/main" val="63428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7E2FE8-6E14-4985-A7B9-CCBA62E52A2E}" type="datetimeFigureOut">
              <a:rPr lang="cs-CZ" smtClean="0"/>
              <a:t>25.04.2024</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6457570-61F3-43F4-B8B7-5523F1EDC6FE}" type="slidenum">
              <a:rPr lang="cs-CZ" smtClean="0"/>
              <a:t>‹#›</a:t>
            </a:fld>
            <a:endParaRPr lang="cs-CZ"/>
          </a:p>
        </p:txBody>
      </p:sp>
    </p:spTree>
    <p:extLst>
      <p:ext uri="{BB962C8B-B14F-4D97-AF65-F5344CB8AC3E}">
        <p14:creationId xmlns:p14="http://schemas.microsoft.com/office/powerpoint/2010/main" val="17218780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hyperlink" Target="mailto:augustova@masmost.cz" TargetMode="External"/><Relationship Id="rId2" Type="http://schemas.openxmlformats.org/officeDocument/2006/relationships/hyperlink" Target="mailto:stara@masmost.cz" TargetMode="Externa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slide" Target="slide15.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5.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7.xml.rels><?xml version="1.0" encoding="UTF-8" standalone="yes"?>
<Relationships xmlns="http://schemas.openxmlformats.org/package/2006/relationships"><Relationship Id="rId3" Type="http://schemas.openxmlformats.org/officeDocument/2006/relationships/hyperlink" Target="mailto:augustova@masmost.cz" TargetMode="External"/><Relationship Id="rId7" Type="http://schemas.openxmlformats.org/officeDocument/2006/relationships/image" Target="../media/image3.jpg"/><Relationship Id="rId2" Type="http://schemas.openxmlformats.org/officeDocument/2006/relationships/hyperlink" Target="mailto:stara@masmost.cz"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masmost.cz/sz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670743" y="2452039"/>
            <a:ext cx="9857295" cy="1757491"/>
          </a:xfrm>
        </p:spPr>
        <p:txBody>
          <a:bodyPr>
            <a:normAutofit/>
          </a:bodyPr>
          <a:lstStyle/>
          <a:p>
            <a:pPr algn="ctr"/>
            <a:r>
              <a:rPr lang="cs-CZ" sz="2000" b="1" dirty="0">
                <a:solidFill>
                  <a:schemeClr val="accent2">
                    <a:lumMod val="75000"/>
                  </a:schemeClr>
                </a:solidFill>
              </a:rPr>
              <a:t>MAS MOST Vysočiny, o.p.s.</a:t>
            </a:r>
            <a:br>
              <a:rPr lang="cs-CZ" sz="2000" b="1" dirty="0">
                <a:solidFill>
                  <a:schemeClr val="accent2">
                    <a:lumMod val="75000"/>
                  </a:schemeClr>
                </a:solidFill>
              </a:rPr>
            </a:br>
            <a:br>
              <a:rPr lang="cs-CZ" sz="1400" b="1" dirty="0">
                <a:solidFill>
                  <a:schemeClr val="accent2">
                    <a:lumMod val="75000"/>
                  </a:schemeClr>
                </a:solidFill>
              </a:rPr>
            </a:br>
            <a:br>
              <a:rPr lang="cs-CZ" sz="1400" b="1" dirty="0">
                <a:solidFill>
                  <a:schemeClr val="accent2"/>
                </a:solidFill>
              </a:rPr>
            </a:br>
            <a:r>
              <a:rPr lang="cs-CZ" sz="3600" b="1" dirty="0">
                <a:solidFill>
                  <a:schemeClr val="accent2"/>
                </a:solidFill>
              </a:rPr>
              <a:t>1.Výzva MAS MOST Vysočiny – SZP - 2024</a:t>
            </a:r>
            <a:br>
              <a:rPr lang="cs-CZ" sz="1400" b="1" dirty="0">
                <a:solidFill>
                  <a:schemeClr val="accent2"/>
                </a:solidFill>
              </a:rPr>
            </a:br>
            <a:endParaRPr lang="cs-CZ" sz="1400" b="1" dirty="0">
              <a:solidFill>
                <a:schemeClr val="accent2">
                  <a:lumMod val="50000"/>
                </a:schemeClr>
              </a:solidFill>
            </a:endParaRPr>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2669900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8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646068"/>
          </a:xfrm>
        </p:spPr>
        <p:txBody>
          <a:bodyPr>
            <a:noAutofit/>
          </a:bodyPr>
          <a:lstStyle/>
          <a:p>
            <a:pPr algn="ctr"/>
            <a:r>
              <a:rPr lang="cs-CZ" b="1" spc="-1" dirty="0">
                <a:solidFill>
                  <a:schemeClr val="accent2">
                    <a:lumMod val="50000"/>
                  </a:schemeClr>
                </a:solidFill>
                <a:ea typeface="DejaVu Sans"/>
              </a:rPr>
              <a:t>Přehled administrace a hodnocení ŽoD ze strany MAS – I.</a:t>
            </a:r>
          </a:p>
          <a:p>
            <a:pPr marL="171450" indent="-171450" algn="l">
              <a:buFont typeface="Arial" panose="020B0604020202020204" pitchFamily="34" charset="0"/>
              <a:buChar char="•"/>
            </a:pPr>
            <a:r>
              <a:rPr lang="cs-CZ" sz="1300" dirty="0">
                <a:solidFill>
                  <a:schemeClr val="accent2">
                    <a:lumMod val="75000"/>
                  </a:schemeClr>
                </a:solidFill>
              </a:rPr>
              <a:t>Příjem</a:t>
            </a:r>
            <a:r>
              <a:rPr lang="cs-CZ" sz="1300" dirty="0">
                <a:solidFill>
                  <a:schemeClr val="tx1">
                    <a:lumMod val="65000"/>
                    <a:lumOff val="35000"/>
                  </a:schemeClr>
                </a:solidFill>
              </a:rPr>
              <a:t> Žádostí o dotaci probíhá pouze přes </a:t>
            </a:r>
            <a:r>
              <a:rPr lang="cs-CZ" sz="1300" dirty="0">
                <a:solidFill>
                  <a:schemeClr val="accent2">
                    <a:lumMod val="75000"/>
                  </a:schemeClr>
                </a:solidFill>
              </a:rPr>
              <a:t>Portál farmáře</a:t>
            </a:r>
          </a:p>
          <a:p>
            <a:pPr marL="171450" indent="-171450" algn="l">
              <a:buFont typeface="Arial" panose="020B0604020202020204" pitchFamily="34" charset="0"/>
              <a:buChar char="•"/>
            </a:pPr>
            <a:r>
              <a:rPr lang="cs-CZ" sz="1300" dirty="0">
                <a:solidFill>
                  <a:schemeClr val="tx1">
                    <a:lumMod val="65000"/>
                    <a:lumOff val="35000"/>
                  </a:schemeClr>
                </a:solidFill>
              </a:rPr>
              <a:t>Komunikační nástroje mezi MAS a žadatelem/příjemcem dotace (dále jen žadatel):</a:t>
            </a:r>
          </a:p>
          <a:p>
            <a:pPr marL="504000" lvl="1" indent="-144000" algn="l">
              <a:lnSpc>
                <a:spcPct val="120000"/>
              </a:lnSpc>
              <a:buClr>
                <a:srgbClr val="A53010"/>
              </a:buClr>
              <a:buFont typeface="Arial" panose="020B0604020202020204" pitchFamily="34" charset="0"/>
              <a:buChar char="•"/>
            </a:pPr>
            <a:r>
              <a:rPr lang="cs-CZ" sz="1300" dirty="0">
                <a:solidFill>
                  <a:schemeClr val="accent2">
                    <a:lumMod val="75000"/>
                  </a:schemeClr>
                </a:solidFill>
              </a:rPr>
              <a:t>písemná komunikace </a:t>
            </a:r>
            <a:r>
              <a:rPr lang="cs-CZ" sz="1300" dirty="0">
                <a:solidFill>
                  <a:schemeClr val="tx1">
                    <a:lumMod val="65000"/>
                    <a:lumOff val="35000"/>
                  </a:schemeClr>
                </a:solidFill>
              </a:rPr>
              <a:t>je nutná pro případ </a:t>
            </a:r>
            <a:r>
              <a:rPr lang="cs-CZ" sz="1300" dirty="0">
                <a:solidFill>
                  <a:schemeClr val="accent2">
                    <a:lumMod val="75000"/>
                  </a:schemeClr>
                </a:solidFill>
              </a:rPr>
              <a:t>informování a vyzývání </a:t>
            </a:r>
            <a:r>
              <a:rPr lang="cs-CZ" sz="1300" dirty="0">
                <a:solidFill>
                  <a:schemeClr val="tx1">
                    <a:lumMod val="65000"/>
                    <a:lumOff val="35000"/>
                  </a:schemeClr>
                </a:solidFill>
              </a:rPr>
              <a:t>žadatele v rámci </a:t>
            </a:r>
            <a:r>
              <a:rPr lang="cs-CZ" sz="1300" dirty="0">
                <a:solidFill>
                  <a:schemeClr val="accent2">
                    <a:lumMod val="75000"/>
                  </a:schemeClr>
                </a:solidFill>
              </a:rPr>
              <a:t>administrace</a:t>
            </a:r>
            <a:r>
              <a:rPr lang="cs-CZ" sz="1300" dirty="0">
                <a:solidFill>
                  <a:schemeClr val="tx1">
                    <a:lumMod val="65000"/>
                    <a:lumOff val="35000"/>
                  </a:schemeClr>
                </a:solidFill>
              </a:rPr>
              <a:t> projektu na MAS </a:t>
            </a:r>
          </a:p>
          <a:p>
            <a:pPr marL="504000" lvl="1" indent="-144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rPr>
              <a:t>MAS zašle požadavky a výzvu k doplnění e-mailem na kontaktní e-mail žadatele </a:t>
            </a:r>
          </a:p>
          <a:p>
            <a:pPr marL="360000" lvl="1" algn="l">
              <a:lnSpc>
                <a:spcPct val="120000"/>
              </a:lnSpc>
              <a:buClr>
                <a:srgbClr val="A53010"/>
              </a:buClr>
            </a:pPr>
            <a:r>
              <a:rPr lang="cs-CZ" sz="1300" dirty="0">
                <a:solidFill>
                  <a:schemeClr val="tx1">
                    <a:lumMod val="65000"/>
                    <a:lumOff val="35000"/>
                  </a:schemeClr>
                </a:solidFill>
              </a:rPr>
              <a:t>(komunikace probíhá z/na adresu </a:t>
            </a:r>
            <a:r>
              <a:rPr lang="cs-CZ" sz="1300" dirty="0">
                <a:solidFill>
                  <a:schemeClr val="accent2">
                    <a:lumMod val="75000"/>
                  </a:schemeClr>
                </a:solidFill>
                <a:hlinkClick r:id="rId2">
                  <a:extLst>
                    <a:ext uri="{A12FA001-AC4F-418D-AE19-62706E023703}">
                      <ahyp:hlinkClr xmlns:ahyp="http://schemas.microsoft.com/office/drawing/2018/hyperlinkcolor" val="tx"/>
                    </a:ext>
                  </a:extLst>
                </a:hlinkClick>
              </a:rPr>
              <a:t>stara@masmost.cz</a:t>
            </a:r>
            <a:r>
              <a:rPr lang="cs-CZ" sz="1300" dirty="0">
                <a:solidFill>
                  <a:schemeClr val="accent2">
                    <a:lumMod val="75000"/>
                  </a:schemeClr>
                </a:solidFill>
              </a:rPr>
              <a:t>, </a:t>
            </a:r>
            <a:r>
              <a:rPr lang="cs-CZ" sz="1300" dirty="0">
                <a:solidFill>
                  <a:schemeClr val="accent2">
                    <a:lumMod val="75000"/>
                  </a:schemeClr>
                </a:solidFill>
                <a:hlinkClick r:id="rId3">
                  <a:extLst>
                    <a:ext uri="{A12FA001-AC4F-418D-AE19-62706E023703}">
                      <ahyp:hlinkClr xmlns:ahyp="http://schemas.microsoft.com/office/drawing/2018/hyperlinkcolor" val="tx"/>
                    </a:ext>
                  </a:extLst>
                </a:hlinkClick>
              </a:rPr>
              <a:t>augustova@masmost.cz</a:t>
            </a:r>
            <a:r>
              <a:rPr lang="cs-CZ" sz="1300" dirty="0">
                <a:solidFill>
                  <a:schemeClr val="tx1">
                    <a:lumMod val="65000"/>
                    <a:lumOff val="35000"/>
                  </a:schemeClr>
                </a:solidFill>
              </a:rPr>
              <a:t> )</a:t>
            </a:r>
          </a:p>
          <a:p>
            <a:pPr marL="504000" lvl="1" indent="-144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rPr>
              <a:t>osobní jednání.</a:t>
            </a:r>
          </a:p>
          <a:p>
            <a:pPr marL="171450" indent="-171450" algn="l">
              <a:buFont typeface="Arial" panose="020B0604020202020204" pitchFamily="34" charset="0"/>
              <a:buChar char="•"/>
            </a:pPr>
            <a:r>
              <a:rPr lang="cs-CZ" sz="1300" dirty="0">
                <a:solidFill>
                  <a:schemeClr val="tx1">
                    <a:lumMod val="65000"/>
                    <a:lumOff val="35000"/>
                  </a:schemeClr>
                </a:solidFill>
                <a:latin typeface="+mj-lt"/>
              </a:rPr>
              <a:t>Žadatel je povinen od okamžiku zaregistrování ŽoD na MAS </a:t>
            </a:r>
            <a:r>
              <a:rPr lang="cs-CZ" sz="1300" dirty="0">
                <a:solidFill>
                  <a:schemeClr val="accent2">
                    <a:lumMod val="75000"/>
                  </a:schemeClr>
                </a:solidFill>
                <a:latin typeface="+mj-lt"/>
              </a:rPr>
              <a:t>poskytovat požadované informace, dokladovat svoji činnost </a:t>
            </a:r>
            <a:r>
              <a:rPr lang="cs-CZ" sz="1300" dirty="0">
                <a:solidFill>
                  <a:schemeClr val="tx1">
                    <a:lumMod val="65000"/>
                    <a:lumOff val="35000"/>
                  </a:schemeClr>
                </a:solidFill>
                <a:latin typeface="+mj-lt"/>
              </a:rPr>
              <a:t>a poskytovat MAS, SZIF, resp. MZe nebo třetímu subjektu pověřenému MZe </a:t>
            </a:r>
          </a:p>
          <a:p>
            <a:pPr marL="171450" indent="-171450" algn="l">
              <a:buFont typeface="Arial" panose="020B0604020202020204" pitchFamily="34" charset="0"/>
              <a:buChar char="•"/>
            </a:pPr>
            <a:r>
              <a:rPr lang="cs-CZ" sz="1300" dirty="0">
                <a:solidFill>
                  <a:schemeClr val="accent2">
                    <a:lumMod val="75000"/>
                  </a:schemeClr>
                </a:solidFill>
                <a:latin typeface="+mj-lt"/>
              </a:rPr>
              <a:t>MAS vyvěsí seznam přijetých projektů</a:t>
            </a:r>
          </a:p>
          <a:p>
            <a:pPr algn="ctr"/>
            <a:endParaRPr lang="cs-CZ" sz="1600" dirty="0">
              <a:solidFill>
                <a:schemeClr val="accent3">
                  <a:lumMod val="75000"/>
                </a:schemeClr>
              </a:solidFill>
              <a:latin typeface="Century Gothic" panose="020B0502020202020204" pitchFamily="34" charset="0"/>
            </a:endParaRPr>
          </a:p>
          <a:p>
            <a:pPr algn="ctr"/>
            <a:r>
              <a:rPr lang="cs-CZ" sz="1600" dirty="0">
                <a:solidFill>
                  <a:schemeClr val="accent3">
                    <a:lumMod val="75000"/>
                  </a:schemeClr>
                </a:solidFill>
                <a:latin typeface="+mj-lt"/>
              </a:rPr>
              <a:t>Upraveno v Pravidlech </a:t>
            </a:r>
            <a:r>
              <a:rPr lang="cs-CZ" sz="1600" spc="-1" dirty="0">
                <a:solidFill>
                  <a:schemeClr val="accent3">
                    <a:lumMod val="75000"/>
                  </a:schemeClr>
                </a:solidFill>
                <a:latin typeface="+mj-lt"/>
              </a:rPr>
              <a:t>pro konečné žadatele SZP 2023 – 2027 a Pravidlech, kterými se stanovují podmínky pro PR SP SZP na období 2023 – 2027 jako součást SCLLD pro MAS</a:t>
            </a:r>
            <a:endParaRPr lang="cs-CZ" sz="1600" dirty="0">
              <a:solidFill>
                <a:schemeClr val="accent3">
                  <a:lumMod val="75000"/>
                </a:schemeClr>
              </a:solidFill>
              <a:latin typeface="+mj-lt"/>
            </a:endParaRPr>
          </a:p>
          <a:p>
            <a:pPr marL="171450" indent="-171450" algn="l">
              <a:buFont typeface="Arial" panose="020B0604020202020204" pitchFamily="34" charset="0"/>
              <a:buChar char="•"/>
            </a:pPr>
            <a:endParaRPr lang="cs-CZ" sz="1300" dirty="0">
              <a:solidFill>
                <a:schemeClr val="tx1">
                  <a:lumMod val="65000"/>
                  <a:lumOff val="35000"/>
                </a:schemeClr>
              </a:solidFill>
              <a:latin typeface="+mj-lt"/>
            </a:endParaRPr>
          </a:p>
          <a:p>
            <a:pPr marL="4000500" lvl="8" indent="-342900">
              <a:buFont typeface="Wingdings" panose="05000000000000000000" pitchFamily="2" charset="2"/>
              <a:buChar char="Ø"/>
            </a:pPr>
            <a:endParaRPr lang="cs-CZ" sz="1800"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4"/>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5"/>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6"/>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670980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8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TextovéPole 6">
            <a:extLst>
              <a:ext uri="{FF2B5EF4-FFF2-40B4-BE49-F238E27FC236}">
                <a16:creationId xmlns:a16="http://schemas.microsoft.com/office/drawing/2014/main" id="{A1543C31-BE84-F05F-0727-C712B750809B}"/>
              </a:ext>
            </a:extLst>
          </p:cNvPr>
          <p:cNvSpPr txBox="1"/>
          <p:nvPr/>
        </p:nvSpPr>
        <p:spPr>
          <a:xfrm>
            <a:off x="810705" y="1885361"/>
            <a:ext cx="9857295" cy="5067028"/>
          </a:xfrm>
          <a:prstGeom prst="rect">
            <a:avLst/>
          </a:prstGeom>
          <a:noFill/>
        </p:spPr>
        <p:txBody>
          <a:bodyPr wrap="square" rtlCol="0">
            <a:spAutoFit/>
          </a:bodyPr>
          <a:lstStyle/>
          <a:p>
            <a:pPr algn="ctr">
              <a:buClr>
                <a:schemeClr val="accent1"/>
              </a:buClr>
            </a:pPr>
            <a:r>
              <a:rPr lang="cs-CZ" sz="1800" b="1" spc="-1" dirty="0">
                <a:solidFill>
                  <a:schemeClr val="accent2">
                    <a:lumMod val="50000"/>
                  </a:schemeClr>
                </a:solidFill>
                <a:ea typeface="DejaVu Sans"/>
              </a:rPr>
              <a:t>Přehled administrace a hodnocení ŽoD ze strany MAS – II.</a:t>
            </a:r>
            <a:endParaRPr lang="cs-CZ" sz="1800" dirty="0">
              <a:solidFill>
                <a:schemeClr val="tx1">
                  <a:lumMod val="65000"/>
                  <a:lumOff val="35000"/>
                </a:schemeClr>
              </a:solidFill>
              <a:latin typeface="+mj-lt"/>
            </a:endParaRP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MAS v rámci této kontroly </a:t>
            </a:r>
            <a:r>
              <a:rPr lang="cs-CZ" sz="1300" dirty="0">
                <a:solidFill>
                  <a:schemeClr val="accent2">
                    <a:lumMod val="75000"/>
                  </a:schemeClr>
                </a:solidFill>
                <a:latin typeface="+mj-lt"/>
              </a:rPr>
              <a:t>ověří správné zařazení ŽoD do odpovídající Fiche</a:t>
            </a:r>
            <a:r>
              <a:rPr lang="cs-CZ" sz="1300" dirty="0">
                <a:solidFill>
                  <a:schemeClr val="tx1">
                    <a:lumMod val="65000"/>
                    <a:lumOff val="35000"/>
                  </a:schemeClr>
                </a:solidFill>
                <a:latin typeface="+mj-lt"/>
              </a:rPr>
              <a:t>  a zkontroluje, zda </a:t>
            </a:r>
            <a:r>
              <a:rPr lang="cs-CZ" sz="1300" dirty="0">
                <a:solidFill>
                  <a:schemeClr val="accent2">
                    <a:lumMod val="75000"/>
                  </a:schemeClr>
                </a:solidFill>
                <a:latin typeface="+mj-lt"/>
              </a:rPr>
              <a:t>ŽoD obsahuje všechny povinně vyplněné údaje </a:t>
            </a:r>
            <a:r>
              <a:rPr lang="cs-CZ" sz="1300" dirty="0">
                <a:solidFill>
                  <a:schemeClr val="tx1">
                    <a:lumMod val="65000"/>
                    <a:lumOff val="35000"/>
                  </a:schemeClr>
                </a:solidFill>
                <a:latin typeface="+mj-lt"/>
              </a:rPr>
              <a:t>včetně </a:t>
            </a:r>
            <a:r>
              <a:rPr lang="cs-CZ" sz="1300" dirty="0">
                <a:solidFill>
                  <a:schemeClr val="accent2">
                    <a:lumMod val="75000"/>
                  </a:schemeClr>
                </a:solidFill>
                <a:latin typeface="+mj-lt"/>
              </a:rPr>
              <a:t>podkladů pro bodování, splnění definice žadatele a kritérií přijatelnosti. </a:t>
            </a:r>
            <a:r>
              <a:rPr lang="cs-CZ" sz="1300" dirty="0">
                <a:solidFill>
                  <a:schemeClr val="tx1">
                    <a:lumMod val="65000"/>
                    <a:lumOff val="35000"/>
                  </a:schemeClr>
                </a:solidFill>
                <a:latin typeface="+mj-lt"/>
              </a:rPr>
              <a:t>V případě potřeby si od žadatele písemnou formou vyžádá chybějící podklady či informace.</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ŽoD může být na </a:t>
            </a:r>
            <a:r>
              <a:rPr lang="cs-CZ" sz="1300" dirty="0">
                <a:solidFill>
                  <a:schemeClr val="accent2">
                    <a:lumMod val="75000"/>
                  </a:schemeClr>
                </a:solidFill>
                <a:latin typeface="+mj-lt"/>
              </a:rPr>
              <a:t>základě písemných podkladů </a:t>
            </a:r>
            <a:r>
              <a:rPr lang="cs-CZ" sz="1300" dirty="0">
                <a:solidFill>
                  <a:schemeClr val="tx1">
                    <a:lumMod val="65000"/>
                    <a:lumOff val="35000"/>
                  </a:schemeClr>
                </a:solidFill>
                <a:latin typeface="+mj-lt"/>
              </a:rPr>
              <a:t>dodaných žadatelem </a:t>
            </a:r>
            <a:r>
              <a:rPr lang="cs-CZ" sz="1300" dirty="0">
                <a:solidFill>
                  <a:schemeClr val="accent2">
                    <a:lumMod val="75000"/>
                  </a:schemeClr>
                </a:solidFill>
                <a:latin typeface="+mj-lt"/>
              </a:rPr>
              <a:t>upravována/doplňována i MAS. </a:t>
            </a:r>
            <a:r>
              <a:rPr lang="cs-CZ" sz="1300" dirty="0">
                <a:solidFill>
                  <a:schemeClr val="tx1">
                    <a:lumMod val="65000"/>
                    <a:lumOff val="35000"/>
                  </a:schemeClr>
                </a:solidFill>
                <a:latin typeface="+mj-lt"/>
              </a:rPr>
              <a:t>V případě, že žadatel </a:t>
            </a:r>
            <a:r>
              <a:rPr lang="cs-CZ" sz="1300" dirty="0">
                <a:solidFill>
                  <a:schemeClr val="accent2">
                    <a:lumMod val="75000"/>
                  </a:schemeClr>
                </a:solidFill>
                <a:latin typeface="+mj-lt"/>
              </a:rPr>
              <a:t>nedoplní v termínu stanovené MAS </a:t>
            </a:r>
            <a:r>
              <a:rPr lang="cs-CZ" sz="1300" dirty="0">
                <a:solidFill>
                  <a:schemeClr val="tx1">
                    <a:lumMod val="65000"/>
                    <a:lumOff val="35000"/>
                  </a:schemeClr>
                </a:solidFill>
                <a:latin typeface="+mj-lt"/>
              </a:rPr>
              <a:t>požadované informace/podklady nebo ŽoD </a:t>
            </a:r>
            <a:r>
              <a:rPr lang="cs-CZ" sz="1300" dirty="0">
                <a:solidFill>
                  <a:schemeClr val="accent2">
                    <a:lumMod val="75000"/>
                  </a:schemeClr>
                </a:solidFill>
                <a:latin typeface="+mj-lt"/>
              </a:rPr>
              <a:t>nesplňuje podmínky </a:t>
            </a:r>
            <a:r>
              <a:rPr lang="cs-CZ" sz="1300" dirty="0">
                <a:solidFill>
                  <a:schemeClr val="tx1">
                    <a:lumMod val="65000"/>
                    <a:lumOff val="35000"/>
                  </a:schemeClr>
                </a:solidFill>
                <a:latin typeface="+mj-lt"/>
              </a:rPr>
              <a:t>pro poskytnutí podpory</a:t>
            </a:r>
            <a:r>
              <a:rPr lang="cs-CZ" sz="1300" dirty="0">
                <a:solidFill>
                  <a:schemeClr val="accent2">
                    <a:lumMod val="75000"/>
                  </a:schemeClr>
                </a:solidFill>
                <a:latin typeface="+mj-lt"/>
              </a:rPr>
              <a:t>, MAS ukončí administraci ŽoD.</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MAS </a:t>
            </a:r>
            <a:r>
              <a:rPr lang="cs-CZ" sz="1300" dirty="0">
                <a:solidFill>
                  <a:schemeClr val="accent2">
                    <a:lumMod val="75000"/>
                  </a:schemeClr>
                </a:solidFill>
                <a:latin typeface="+mj-lt"/>
              </a:rPr>
              <a:t>v každé ŽoD </a:t>
            </a:r>
            <a:r>
              <a:rPr lang="cs-CZ" sz="1300" dirty="0">
                <a:solidFill>
                  <a:schemeClr val="tx1">
                    <a:lumMod val="65000"/>
                    <a:lumOff val="35000"/>
                  </a:schemeClr>
                </a:solidFill>
                <a:latin typeface="+mj-lt"/>
              </a:rPr>
              <a:t>posoudí </a:t>
            </a:r>
            <a:r>
              <a:rPr lang="cs-CZ" sz="1300" dirty="0">
                <a:solidFill>
                  <a:schemeClr val="accent2">
                    <a:lumMod val="75000"/>
                  </a:schemeClr>
                </a:solidFill>
                <a:latin typeface="+mj-lt"/>
              </a:rPr>
              <a:t>přidanou hodnotu projektu pro území MAS </a:t>
            </a:r>
            <a:r>
              <a:rPr lang="cs-CZ" sz="1300" dirty="0">
                <a:solidFill>
                  <a:schemeClr val="tx1">
                    <a:lumMod val="65000"/>
                    <a:lumOff val="35000"/>
                  </a:schemeClr>
                </a:solidFill>
                <a:latin typeface="+mj-lt"/>
              </a:rPr>
              <a:t>a uvede důvody financování projektu z alokace vyčleněné pro SCLLD MAS. Pokud MAS vyhodnotí, že ŽoD , kterou </a:t>
            </a:r>
            <a:r>
              <a:rPr lang="cs-CZ" sz="1300" dirty="0">
                <a:solidFill>
                  <a:schemeClr val="accent2">
                    <a:lumMod val="75000"/>
                  </a:schemeClr>
                </a:solidFill>
                <a:latin typeface="+mj-lt"/>
              </a:rPr>
              <a:t>by bylo možné financovat </a:t>
            </a:r>
            <a:r>
              <a:rPr lang="cs-CZ" sz="1300" dirty="0">
                <a:solidFill>
                  <a:schemeClr val="tx1">
                    <a:lumMod val="65000"/>
                    <a:lumOff val="35000"/>
                  </a:schemeClr>
                </a:solidFill>
                <a:latin typeface="+mj-lt"/>
              </a:rPr>
              <a:t>z jiných intervencí SP SZP, </a:t>
            </a:r>
            <a:r>
              <a:rPr lang="cs-CZ" sz="1300" dirty="0">
                <a:solidFill>
                  <a:schemeClr val="accent2">
                    <a:lumMod val="75000"/>
                  </a:schemeClr>
                </a:solidFill>
                <a:latin typeface="+mj-lt"/>
              </a:rPr>
              <a:t>nemá přidanou hodnotu, ukončí její administraci.</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MAS </a:t>
            </a:r>
            <a:r>
              <a:rPr lang="cs-CZ" sz="1300" dirty="0">
                <a:solidFill>
                  <a:schemeClr val="accent2">
                    <a:lumMod val="75000"/>
                  </a:schemeClr>
                </a:solidFill>
                <a:latin typeface="+mj-lt"/>
              </a:rPr>
              <a:t>zašle</a:t>
            </a:r>
            <a:r>
              <a:rPr lang="cs-CZ" sz="1300" dirty="0">
                <a:solidFill>
                  <a:schemeClr val="tx1">
                    <a:lumMod val="65000"/>
                    <a:lumOff val="35000"/>
                  </a:schemeClr>
                </a:solidFill>
                <a:latin typeface="+mj-lt"/>
              </a:rPr>
              <a:t> žadateli </a:t>
            </a:r>
            <a:r>
              <a:rPr lang="cs-CZ" sz="1300" dirty="0">
                <a:solidFill>
                  <a:schemeClr val="accent2">
                    <a:lumMod val="75000"/>
                  </a:schemeClr>
                </a:solidFill>
                <a:latin typeface="+mj-lt"/>
              </a:rPr>
              <a:t>emailem vyrozumění o ukončení administrace/postupu ŽoD </a:t>
            </a:r>
            <a:r>
              <a:rPr lang="cs-CZ" sz="1300" dirty="0">
                <a:solidFill>
                  <a:schemeClr val="tx1">
                    <a:lumMod val="65000"/>
                    <a:lumOff val="35000"/>
                  </a:schemeClr>
                </a:solidFill>
                <a:latin typeface="+mj-lt"/>
              </a:rPr>
              <a:t>do dalších fázích hodnocení na MAS </a:t>
            </a:r>
          </a:p>
          <a:p>
            <a:pPr marL="172800" indent="-172800" algn="l">
              <a:lnSpc>
                <a:spcPct val="12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Žadatel se může proti postupu MAS odvolat – více viz </a:t>
            </a:r>
            <a:r>
              <a:rPr lang="cs-CZ" sz="1300" dirty="0">
                <a:solidFill>
                  <a:schemeClr val="tx1">
                    <a:lumMod val="65000"/>
                    <a:lumOff val="35000"/>
                  </a:schemeClr>
                </a:solidFill>
                <a:latin typeface="+mj-lt"/>
                <a:hlinkClick r:id="rId5" action="ppaction://hlinksldjump"/>
              </a:rPr>
              <a:t>slide</a:t>
            </a:r>
            <a:r>
              <a:rPr lang="cs-CZ" sz="1300" dirty="0">
                <a:solidFill>
                  <a:schemeClr val="tx1">
                    <a:lumMod val="65000"/>
                    <a:lumOff val="35000"/>
                  </a:schemeClr>
                </a:solidFill>
                <a:latin typeface="+mj-lt"/>
              </a:rPr>
              <a:t>.</a:t>
            </a:r>
          </a:p>
          <a:p>
            <a:pPr indent="-172800" algn="l">
              <a:buClr>
                <a:schemeClr val="accent1"/>
              </a:buClr>
              <a:buFont typeface="Arial" panose="020B0604020202020204" pitchFamily="34" charset="0"/>
              <a:buChar char="•"/>
            </a:pPr>
            <a:endParaRPr lang="cs-CZ" sz="1800" b="1" dirty="0">
              <a:solidFill>
                <a:schemeClr val="tx1">
                  <a:lumMod val="65000"/>
                  <a:lumOff val="35000"/>
                </a:schemeClr>
              </a:solidFill>
              <a:latin typeface="Century Gothic" panose="020B0502020202020204" pitchFamily="34" charset="0"/>
            </a:endParaRPr>
          </a:p>
          <a:p>
            <a:pPr algn="ctr">
              <a:buClr>
                <a:schemeClr val="accent1"/>
              </a:buClr>
            </a:pPr>
            <a:r>
              <a:rPr lang="cs-CZ" sz="1600" dirty="0">
                <a:solidFill>
                  <a:schemeClr val="accent3">
                    <a:lumMod val="75000"/>
                  </a:schemeClr>
                </a:solidFill>
              </a:rPr>
              <a:t>Upraveno v Pravidlech </a:t>
            </a:r>
            <a:r>
              <a:rPr lang="cs-CZ" sz="1600" spc="-1" dirty="0">
                <a:solidFill>
                  <a:schemeClr val="accent3">
                    <a:lumMod val="75000"/>
                  </a:schemeClr>
                </a:solidFill>
              </a:rPr>
              <a:t>pro konečné žadatele SZP 2023 – 2027 a Pravidlech, kterými se stanovují podmínky pro PR SP SZP na období 2023 – 2027 jako součást SCLLD pro MAS</a:t>
            </a:r>
            <a:endParaRPr lang="cs-CZ" sz="1600" dirty="0">
              <a:solidFill>
                <a:schemeClr val="accent3">
                  <a:lumMod val="75000"/>
                </a:schemeClr>
              </a:solidFill>
            </a:endParaRPr>
          </a:p>
          <a:p>
            <a:pPr algn="l">
              <a:buClr>
                <a:schemeClr val="accent1"/>
              </a:buClr>
            </a:pPr>
            <a:endParaRPr lang="cs-CZ" sz="2400" b="1" strike="noStrike" spc="-1" dirty="0">
              <a:solidFill>
                <a:schemeClr val="accent2">
                  <a:lumMod val="50000"/>
                </a:schemeClr>
              </a:solidFill>
              <a:latin typeface="Century Gothic"/>
              <a:ea typeface="DejaVu Sans"/>
            </a:endParaRPr>
          </a:p>
          <a:p>
            <a:pPr marL="285750" indent="-285750">
              <a:buClr>
                <a:schemeClr val="accent1"/>
              </a:buClr>
              <a:buFont typeface="Arial" panose="020B0604020202020204" pitchFamily="34" charset="0"/>
              <a:buChar char="•"/>
            </a:pPr>
            <a:endParaRPr lang="cs-CZ" dirty="0"/>
          </a:p>
        </p:txBody>
      </p:sp>
    </p:spTree>
    <p:extLst>
      <p:ext uri="{BB962C8B-B14F-4D97-AF65-F5344CB8AC3E}">
        <p14:creationId xmlns:p14="http://schemas.microsoft.com/office/powerpoint/2010/main" val="3190831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600199"/>
            <a:ext cx="9857295" cy="5379099"/>
          </a:xfrm>
        </p:spPr>
        <p:txBody>
          <a:bodyPr>
            <a:normAutofit fontScale="62500" lnSpcReduction="20000"/>
          </a:bodyPr>
          <a:lstStyle/>
          <a:p>
            <a:pPr algn="ctr"/>
            <a:r>
              <a:rPr lang="cs-CZ" sz="2600" b="1" spc="-1" dirty="0">
                <a:solidFill>
                  <a:schemeClr val="accent2">
                    <a:lumMod val="50000"/>
                  </a:schemeClr>
                </a:solidFill>
                <a:ea typeface="DejaVu Sans"/>
              </a:rPr>
              <a:t>Přehled administrace a hodnocení ŽoD ze strany MAS – III.</a:t>
            </a:r>
          </a:p>
          <a:p>
            <a:pPr algn="ctr"/>
            <a:endParaRPr lang="cs-CZ" b="1" spc="-1" dirty="0">
              <a:solidFill>
                <a:schemeClr val="accent2">
                  <a:lumMod val="50000"/>
                </a:schemeClr>
              </a:solidFill>
              <a:ea typeface="DejaVu Sans"/>
            </a:endParaRPr>
          </a:p>
          <a:p>
            <a:pPr marL="285750" indent="-285750" algn="l">
              <a:buFont typeface="Arial" panose="020B0604020202020204" pitchFamily="34" charset="0"/>
              <a:buChar char="•"/>
            </a:pPr>
            <a:r>
              <a:rPr lang="cs-CZ" sz="2100" spc="-1" dirty="0">
                <a:solidFill>
                  <a:schemeClr val="accent2">
                    <a:lumMod val="75000"/>
                  </a:schemeClr>
                </a:solidFill>
                <a:ea typeface="DejaVu Sans"/>
              </a:rPr>
              <a:t>Postup MAS při věcném hodnocení a výběru</a:t>
            </a:r>
            <a:r>
              <a:rPr lang="cs-CZ" sz="2100" spc="-1" dirty="0">
                <a:solidFill>
                  <a:schemeClr val="tx1">
                    <a:lumMod val="65000"/>
                    <a:lumOff val="35000"/>
                  </a:schemeClr>
                </a:solidFill>
                <a:ea typeface="DejaVu Sans"/>
              </a:rPr>
              <a:t> projektů je ošetřen dokumentem </a:t>
            </a:r>
            <a:r>
              <a:rPr lang="cs-CZ" sz="2100" spc="-1" dirty="0">
                <a:solidFill>
                  <a:schemeClr val="accent2">
                    <a:lumMod val="75000"/>
                  </a:schemeClr>
                </a:solidFill>
                <a:ea typeface="DejaVu Sans"/>
              </a:rPr>
              <a:t>Způsob výběru projektů na MAS </a:t>
            </a:r>
            <a:r>
              <a:rPr lang="cs-CZ" sz="2100" spc="-1" dirty="0">
                <a:solidFill>
                  <a:schemeClr val="tx1">
                    <a:lumMod val="65000"/>
                    <a:lumOff val="35000"/>
                  </a:schemeClr>
                </a:solidFill>
                <a:ea typeface="DejaVu Sans"/>
              </a:rPr>
              <a:t>(příloha výzvy).</a:t>
            </a:r>
          </a:p>
          <a:p>
            <a:pPr marL="285750" indent="-285750" algn="l">
              <a:buFont typeface="Arial" panose="020B0604020202020204" pitchFamily="34" charset="0"/>
              <a:buChar char="•"/>
            </a:pPr>
            <a:r>
              <a:rPr lang="cs-CZ" sz="2100" spc="-1" dirty="0">
                <a:solidFill>
                  <a:schemeClr val="tx1">
                    <a:lumMod val="65000"/>
                    <a:lumOff val="35000"/>
                  </a:schemeClr>
                </a:solidFill>
                <a:ea typeface="DejaVu Sans"/>
              </a:rPr>
              <a:t>Členové orgánů MAS se seznámí s předloženými projekty a vyjádří se </a:t>
            </a:r>
            <a:r>
              <a:rPr lang="cs-CZ" sz="2100" spc="-1" dirty="0">
                <a:solidFill>
                  <a:schemeClr val="accent2">
                    <a:lumMod val="75000"/>
                  </a:schemeClr>
                </a:solidFill>
                <a:ea typeface="DejaVu Sans"/>
              </a:rPr>
              <a:t>ke střetu </a:t>
            </a:r>
            <a:r>
              <a:rPr lang="cs-CZ" sz="2100" spc="-1" dirty="0">
                <a:solidFill>
                  <a:schemeClr val="tx1">
                    <a:lumMod val="65000"/>
                    <a:lumOff val="35000"/>
                  </a:schemeClr>
                </a:solidFill>
                <a:ea typeface="DejaVu Sans"/>
              </a:rPr>
              <a:t>zájmů před daného orgánu. Podjatý člen daného orgánu </a:t>
            </a:r>
            <a:r>
              <a:rPr lang="cs-CZ" sz="2100" dirty="0">
                <a:solidFill>
                  <a:schemeClr val="tx1">
                    <a:lumMod val="65000"/>
                    <a:lumOff val="35000"/>
                  </a:schemeClr>
                </a:solidFill>
              </a:rPr>
              <a:t>se nesmí podílet na hodnocení daného projektu ani žádného jiného projektu podaného ve </a:t>
            </a:r>
            <a:r>
              <a:rPr lang="cs-CZ" sz="2100" dirty="0">
                <a:solidFill>
                  <a:schemeClr val="accent2">
                    <a:lumMod val="75000"/>
                  </a:schemeClr>
                </a:solidFill>
              </a:rPr>
              <a:t>stejné Fichi </a:t>
            </a:r>
            <a:r>
              <a:rPr lang="cs-CZ" sz="2100" dirty="0">
                <a:solidFill>
                  <a:schemeClr val="tx1">
                    <a:lumMod val="65000"/>
                    <a:lumOff val="35000"/>
                  </a:schemeClr>
                </a:solidFill>
              </a:rPr>
              <a:t>.</a:t>
            </a:r>
          </a:p>
          <a:p>
            <a:pPr marL="285750" indent="-285750" algn="l">
              <a:buFont typeface="Arial" panose="020B0604020202020204" pitchFamily="34" charset="0"/>
              <a:buChar char="•"/>
            </a:pPr>
            <a:r>
              <a:rPr lang="cs-CZ" sz="2100" dirty="0">
                <a:solidFill>
                  <a:schemeClr val="accent2">
                    <a:lumMod val="75000"/>
                  </a:schemeClr>
                </a:solidFill>
              </a:rPr>
              <a:t>Výběrový orgán MAS (VO) </a:t>
            </a:r>
            <a:r>
              <a:rPr lang="cs-CZ" sz="2100" dirty="0">
                <a:solidFill>
                  <a:schemeClr val="tx1">
                    <a:lumMod val="65000"/>
                    <a:lumOff val="35000"/>
                  </a:schemeClr>
                </a:solidFill>
              </a:rPr>
              <a:t>provádí </a:t>
            </a:r>
            <a:r>
              <a:rPr lang="cs-CZ" sz="2100" dirty="0">
                <a:solidFill>
                  <a:schemeClr val="accent2">
                    <a:lumMod val="75000"/>
                  </a:schemeClr>
                </a:solidFill>
              </a:rPr>
              <a:t>věcné hodnocení </a:t>
            </a:r>
            <a:r>
              <a:rPr lang="cs-CZ" sz="2100" dirty="0">
                <a:solidFill>
                  <a:schemeClr val="tx1">
                    <a:lumMod val="65000"/>
                    <a:lumOff val="35000"/>
                  </a:schemeClr>
                </a:solidFill>
              </a:rPr>
              <a:t>projektů na základě </a:t>
            </a:r>
            <a:r>
              <a:rPr lang="cs-CZ" sz="2100" dirty="0">
                <a:solidFill>
                  <a:schemeClr val="accent2">
                    <a:lumMod val="75000"/>
                  </a:schemeClr>
                </a:solidFill>
              </a:rPr>
              <a:t>preferenčních kritérií</a:t>
            </a:r>
            <a:r>
              <a:rPr lang="cs-CZ" sz="2100" dirty="0">
                <a:solidFill>
                  <a:schemeClr val="tx1">
                    <a:lumMod val="65000"/>
                    <a:lumOff val="35000"/>
                  </a:schemeClr>
                </a:solidFill>
              </a:rPr>
              <a:t>. Podle výsledku bodů sestavuje </a:t>
            </a:r>
            <a:r>
              <a:rPr lang="cs-CZ" sz="2100" dirty="0">
                <a:solidFill>
                  <a:schemeClr val="accent2">
                    <a:lumMod val="75000"/>
                  </a:schemeClr>
                </a:solidFill>
              </a:rPr>
              <a:t>konečné pořadí projektů</a:t>
            </a:r>
            <a:r>
              <a:rPr lang="cs-CZ" sz="2100" dirty="0">
                <a:solidFill>
                  <a:schemeClr val="tx1">
                    <a:lumMod val="65000"/>
                    <a:lumOff val="35000"/>
                  </a:schemeClr>
                </a:solidFill>
              </a:rPr>
              <a:t> v jednotlivých </a:t>
            </a:r>
            <a:r>
              <a:rPr lang="cs-CZ" sz="2100" dirty="0">
                <a:solidFill>
                  <a:schemeClr val="accent2">
                    <a:lumMod val="75000"/>
                  </a:schemeClr>
                </a:solidFill>
              </a:rPr>
              <a:t>Fichích</a:t>
            </a:r>
            <a:r>
              <a:rPr lang="cs-CZ" sz="2100" dirty="0">
                <a:solidFill>
                  <a:schemeClr val="tx1">
                    <a:lumMod val="65000"/>
                    <a:lumOff val="35000"/>
                  </a:schemeClr>
                </a:solidFill>
              </a:rPr>
              <a:t>. Tento seznam je podkladem pro jednání RO.</a:t>
            </a:r>
          </a:p>
          <a:p>
            <a:pPr marL="285750" indent="-285750" algn="l">
              <a:buFont typeface="Arial" panose="020B0604020202020204" pitchFamily="34" charset="0"/>
              <a:buChar char="•"/>
            </a:pPr>
            <a:r>
              <a:rPr lang="cs-CZ" sz="2100" dirty="0">
                <a:solidFill>
                  <a:schemeClr val="tx1">
                    <a:lumMod val="65000"/>
                    <a:lumOff val="35000"/>
                  </a:schemeClr>
                </a:solidFill>
              </a:rPr>
              <a:t>Bude-li z důvodu střetu zájmů ohrožena </a:t>
            </a:r>
            <a:r>
              <a:rPr lang="cs-CZ" sz="2100" dirty="0">
                <a:solidFill>
                  <a:schemeClr val="accent2">
                    <a:lumMod val="75000"/>
                  </a:schemeClr>
                </a:solidFill>
              </a:rPr>
              <a:t>usnášeníschopnost</a:t>
            </a:r>
            <a:r>
              <a:rPr lang="cs-CZ" sz="2100" dirty="0">
                <a:solidFill>
                  <a:schemeClr val="tx1">
                    <a:lumMod val="65000"/>
                    <a:lumOff val="35000"/>
                  </a:schemeClr>
                </a:solidFill>
              </a:rPr>
              <a:t> VO, vyřeší MAS takto: </a:t>
            </a:r>
          </a:p>
          <a:p>
            <a:pPr marL="540000" lvl="1" indent="-108000" algn="l">
              <a:lnSpc>
                <a:spcPct val="120000"/>
              </a:lnSpc>
              <a:buClr>
                <a:srgbClr val="A53010"/>
              </a:buClr>
              <a:buFont typeface="Arial" panose="020B0604020202020204" pitchFamily="34" charset="0"/>
              <a:buChar char="•"/>
            </a:pPr>
            <a:r>
              <a:rPr lang="cs-CZ" sz="2100" dirty="0">
                <a:solidFill>
                  <a:schemeClr val="tx1">
                    <a:lumMod val="65000"/>
                    <a:lumOff val="35000"/>
                  </a:schemeClr>
                </a:solidFill>
              </a:rPr>
              <a:t>Budou vytvořeny </a:t>
            </a:r>
            <a:r>
              <a:rPr lang="cs-CZ" sz="2100" dirty="0">
                <a:solidFill>
                  <a:schemeClr val="accent2">
                    <a:lumMod val="75000"/>
                  </a:schemeClr>
                </a:solidFill>
              </a:rPr>
              <a:t>dílčí hodnotící komise </a:t>
            </a:r>
            <a:r>
              <a:rPr lang="cs-CZ" sz="2100" dirty="0">
                <a:solidFill>
                  <a:schemeClr val="tx1">
                    <a:lumMod val="65000"/>
                    <a:lumOff val="35000"/>
                  </a:schemeClr>
                </a:solidFill>
              </a:rPr>
              <a:t>(min. 3členné) pro jednotl. projekty tak, aby </a:t>
            </a:r>
            <a:r>
              <a:rPr lang="cs-CZ" sz="2100" dirty="0">
                <a:solidFill>
                  <a:schemeClr val="accent2">
                    <a:lumMod val="75000"/>
                  </a:schemeClr>
                </a:solidFill>
              </a:rPr>
              <a:t>se podjatý člen nepodílel </a:t>
            </a:r>
            <a:r>
              <a:rPr lang="cs-CZ" sz="2100" dirty="0">
                <a:solidFill>
                  <a:schemeClr val="tx1">
                    <a:lumMod val="65000"/>
                    <a:lumOff val="35000"/>
                  </a:schemeClr>
                </a:solidFill>
              </a:rPr>
              <a:t>na hodnocení dotčeného ani jiného projektu ze stejné Fichi.</a:t>
            </a:r>
          </a:p>
          <a:p>
            <a:pPr marL="540000" lvl="1" indent="-108000" algn="l">
              <a:lnSpc>
                <a:spcPct val="120000"/>
              </a:lnSpc>
              <a:buClr>
                <a:srgbClr val="A53010"/>
              </a:buClr>
              <a:buFont typeface="Arial" panose="020B0604020202020204" pitchFamily="34" charset="0"/>
              <a:buChar char="•"/>
            </a:pPr>
            <a:r>
              <a:rPr lang="cs-CZ" sz="2100" dirty="0">
                <a:solidFill>
                  <a:schemeClr val="tx1">
                    <a:lumMod val="65000"/>
                    <a:lumOff val="35000"/>
                  </a:schemeClr>
                </a:solidFill>
              </a:rPr>
              <a:t> </a:t>
            </a:r>
            <a:r>
              <a:rPr lang="cs-CZ" sz="2100" dirty="0">
                <a:solidFill>
                  <a:schemeClr val="accent2">
                    <a:lumMod val="75000"/>
                  </a:schemeClr>
                </a:solidFill>
              </a:rPr>
              <a:t>VO jako celek bude hlasovat </a:t>
            </a:r>
            <a:r>
              <a:rPr lang="cs-CZ" sz="2100" dirty="0">
                <a:solidFill>
                  <a:schemeClr val="tx1">
                    <a:lumMod val="65000"/>
                    <a:lumOff val="35000"/>
                  </a:schemeClr>
                </a:solidFill>
              </a:rPr>
              <a:t>o výsledném pořadí ŽoD, přičemž na hlasování mohou být přítomni i podjaté osoby, musí se zdržet diskuze i hlasování.</a:t>
            </a:r>
          </a:p>
          <a:p>
            <a:pPr marL="285750" indent="-285750" algn="l">
              <a:lnSpc>
                <a:spcPct val="120000"/>
              </a:lnSpc>
              <a:buFont typeface="Arial" panose="020B0604020202020204" pitchFamily="34" charset="0"/>
              <a:buChar char="•"/>
            </a:pPr>
            <a:r>
              <a:rPr lang="cs-CZ" sz="2100" dirty="0">
                <a:solidFill>
                  <a:schemeClr val="tx1">
                    <a:lumMod val="65000"/>
                    <a:lumOff val="35000"/>
                  </a:schemeClr>
                </a:solidFill>
              </a:rPr>
              <a:t>V </a:t>
            </a:r>
            <a:r>
              <a:rPr lang="cs-CZ" sz="2100" dirty="0">
                <a:solidFill>
                  <a:schemeClr val="accent2">
                    <a:lumMod val="75000"/>
                  </a:schemeClr>
                </a:solidFill>
              </a:rPr>
              <a:t>případě shodného počtu bodů </a:t>
            </a:r>
            <a:r>
              <a:rPr lang="cs-CZ" sz="2100" dirty="0">
                <a:solidFill>
                  <a:schemeClr val="tx1">
                    <a:lumMod val="65000"/>
                    <a:lumOff val="35000"/>
                  </a:schemeClr>
                </a:solidFill>
              </a:rPr>
              <a:t>ve stejné Fichi je pořadí ŽoD stanoveno následovně: </a:t>
            </a:r>
          </a:p>
          <a:p>
            <a:pPr marL="540000" lvl="1" indent="-108000" algn="l">
              <a:lnSpc>
                <a:spcPct val="120000"/>
              </a:lnSpc>
              <a:buClr>
                <a:srgbClr val="A53010"/>
              </a:buClr>
              <a:buFont typeface="Arial" panose="020B0604020202020204" pitchFamily="34" charset="0"/>
              <a:buChar char="•"/>
            </a:pPr>
            <a:r>
              <a:rPr lang="cs-CZ" sz="2100" dirty="0">
                <a:solidFill>
                  <a:schemeClr val="tx1">
                    <a:lumMod val="65000"/>
                    <a:lumOff val="35000"/>
                  </a:schemeClr>
                </a:solidFill>
              </a:rPr>
              <a:t>nižší způsobilé výdaje,</a:t>
            </a:r>
            <a:endParaRPr lang="pl-PL" sz="2100" dirty="0">
              <a:solidFill>
                <a:schemeClr val="tx1">
                  <a:lumMod val="65000"/>
                  <a:lumOff val="35000"/>
                </a:schemeClr>
              </a:solidFill>
            </a:endParaRPr>
          </a:p>
          <a:p>
            <a:pPr marL="540000" lvl="1" indent="-108000" algn="l">
              <a:lnSpc>
                <a:spcPct val="120000"/>
              </a:lnSpc>
              <a:buClr>
                <a:srgbClr val="A53010"/>
              </a:buClr>
              <a:buFont typeface="Arial" panose="020B0604020202020204" pitchFamily="34" charset="0"/>
              <a:buChar char="•"/>
            </a:pPr>
            <a:r>
              <a:rPr lang="pl-PL" sz="2100" dirty="0">
                <a:solidFill>
                  <a:schemeClr val="tx1">
                    <a:lumMod val="65000"/>
                    <a:lumOff val="35000"/>
                  </a:schemeClr>
                </a:solidFill>
              </a:rPr>
              <a:t> místo realizace  v obci s nižším počtem obyvatel, </a:t>
            </a:r>
          </a:p>
          <a:p>
            <a:pPr marL="540000" lvl="1" indent="-108000" algn="l">
              <a:lnSpc>
                <a:spcPct val="120000"/>
              </a:lnSpc>
              <a:buClr>
                <a:srgbClr val="A53010"/>
              </a:buClr>
              <a:buFont typeface="Arial" panose="020B0604020202020204" pitchFamily="34" charset="0"/>
              <a:buChar char="•"/>
            </a:pPr>
            <a:r>
              <a:rPr lang="pl-PL" sz="2100" dirty="0">
                <a:solidFill>
                  <a:schemeClr val="tx1">
                    <a:lumMod val="65000"/>
                    <a:lumOff val="35000"/>
                  </a:schemeClr>
                </a:solidFill>
              </a:rPr>
              <a:t>dosud nepodpořený žadatel v rámci SCLLD 2021+.</a:t>
            </a:r>
          </a:p>
          <a:p>
            <a:pPr marL="432000" lvl="1" algn="l">
              <a:lnSpc>
                <a:spcPct val="120000"/>
              </a:lnSpc>
              <a:buClr>
                <a:srgbClr val="A53010"/>
              </a:buClr>
            </a:pPr>
            <a:endParaRPr lang="cs-CZ" sz="2100" dirty="0">
              <a:solidFill>
                <a:schemeClr val="tx1">
                  <a:lumMod val="65000"/>
                  <a:lumOff val="35000"/>
                </a:schemeClr>
              </a:solidFill>
            </a:endParaRPr>
          </a:p>
          <a:p>
            <a:pPr algn="ctr"/>
            <a:r>
              <a:rPr lang="cs-CZ" sz="2600" dirty="0">
                <a:solidFill>
                  <a:schemeClr val="accent3">
                    <a:lumMod val="75000"/>
                  </a:schemeClr>
                </a:solidFill>
                <a:latin typeface="+mj-lt"/>
              </a:rPr>
              <a:t>Upraveno v příloze výzvy MAS – Způsob výběru projektů na MAS a Pravidlech </a:t>
            </a:r>
            <a:r>
              <a:rPr lang="cs-CZ" sz="2600" spc="-1" dirty="0">
                <a:solidFill>
                  <a:schemeClr val="accent3">
                    <a:lumMod val="75000"/>
                  </a:schemeClr>
                </a:solidFill>
                <a:latin typeface="+mj-lt"/>
              </a:rPr>
              <a:t>pro konečné žadatele SZP 2023 – 2027</a:t>
            </a:r>
            <a:endParaRPr lang="cs-CZ" sz="2600" dirty="0">
              <a:solidFill>
                <a:schemeClr val="accent3">
                  <a:lumMod val="75000"/>
                </a:schemeClr>
              </a:solidFill>
              <a:latin typeface="+mj-lt"/>
            </a:endParaRPr>
          </a:p>
          <a:p>
            <a:pPr marL="285750" indent="-285750" algn="l">
              <a:buFont typeface="Arial" panose="020B0604020202020204" pitchFamily="34" charset="0"/>
              <a:buChar char="•"/>
            </a:pPr>
            <a:endParaRPr lang="cs-CZ" sz="1300" dirty="0">
              <a:solidFill>
                <a:schemeClr val="tx1"/>
              </a:solidFill>
              <a:latin typeface="+mj-lt"/>
            </a:endParaRPr>
          </a:p>
          <a:p>
            <a:pPr marL="285750" indent="-285750" algn="l">
              <a:buFont typeface="Arial" panose="020B0604020202020204" pitchFamily="34" charset="0"/>
              <a:buChar char="•"/>
            </a:pPr>
            <a:endParaRPr lang="cs-CZ" sz="1300" spc="-1" dirty="0">
              <a:solidFill>
                <a:schemeClr val="tx1">
                  <a:lumMod val="65000"/>
                  <a:lumOff val="35000"/>
                </a:schemeClr>
              </a:solidFill>
              <a:ea typeface="DejaVu Sans"/>
            </a:endParaRPr>
          </a:p>
          <a:p>
            <a:pPr algn="l"/>
            <a:endParaRPr lang="cs-CZ" sz="1200" b="0" dirty="0"/>
          </a:p>
          <a:p>
            <a:pPr marL="172800" indent="-172800">
              <a:lnSpc>
                <a:spcPct val="120000"/>
              </a:lnSpc>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589621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TextovéPole 6"/>
          <p:cNvSpPr txBox="1"/>
          <p:nvPr/>
        </p:nvSpPr>
        <p:spPr>
          <a:xfrm>
            <a:off x="612655" y="1600200"/>
            <a:ext cx="10164202" cy="5154040"/>
          </a:xfrm>
          <a:prstGeom prst="rect">
            <a:avLst/>
          </a:prstGeom>
          <a:noFill/>
        </p:spPr>
        <p:txBody>
          <a:bodyPr wrap="square" rtlCol="0">
            <a:spAutoFit/>
          </a:bodyPr>
          <a:lstStyle/>
          <a:p>
            <a:pPr algn="ctr"/>
            <a:r>
              <a:rPr lang="cs-CZ" b="1" spc="-1" dirty="0">
                <a:solidFill>
                  <a:schemeClr val="accent2">
                    <a:lumMod val="50000"/>
                  </a:schemeClr>
                </a:solidFill>
                <a:ea typeface="DejaVu Sans"/>
              </a:rPr>
              <a:t>Přehled administrace a hodnocení ŽoD ze strany MAS – IV.</a:t>
            </a:r>
          </a:p>
          <a:p>
            <a:pPr algn="ctr">
              <a:lnSpc>
                <a:spcPct val="80000"/>
              </a:lnSpc>
            </a:pPr>
            <a:endParaRPr lang="cs-CZ" b="1" spc="-1" dirty="0">
              <a:solidFill>
                <a:schemeClr val="accent2">
                  <a:lumMod val="50000"/>
                </a:schemeClr>
              </a:solidFill>
              <a:ea typeface="DejaVu Sans"/>
            </a:endParaRPr>
          </a:p>
          <a:p>
            <a:pPr marL="285750" indent="-285750">
              <a:lnSpc>
                <a:spcPct val="80000"/>
              </a:lnSpc>
              <a:spcBef>
                <a:spcPts val="1000"/>
              </a:spcBef>
              <a:buClr>
                <a:schemeClr val="accent1"/>
              </a:buClr>
              <a:buFont typeface="Arial" panose="020B0604020202020204" pitchFamily="34" charset="0"/>
              <a:buChar char="•"/>
            </a:pPr>
            <a:r>
              <a:rPr lang="cs-CZ" sz="1300" dirty="0">
                <a:solidFill>
                  <a:schemeClr val="accent3">
                    <a:lumMod val="75000"/>
                  </a:schemeClr>
                </a:solidFill>
                <a:latin typeface="+mj-lt"/>
              </a:rPr>
              <a:t>Rozhodovací orgán MAS (RO) </a:t>
            </a:r>
            <a:r>
              <a:rPr lang="cs-CZ" sz="1300" dirty="0">
                <a:solidFill>
                  <a:schemeClr val="tx1">
                    <a:lumMod val="65000"/>
                    <a:lumOff val="35000"/>
                  </a:schemeClr>
                </a:solidFill>
                <a:latin typeface="+mj-lt"/>
              </a:rPr>
              <a:t>vybírá projekty k podpoře a </a:t>
            </a:r>
            <a:r>
              <a:rPr lang="cs-CZ" sz="1300" dirty="0">
                <a:solidFill>
                  <a:schemeClr val="accent3">
                    <a:lumMod val="75000"/>
                  </a:schemeClr>
                </a:solidFill>
                <a:latin typeface="+mj-lt"/>
              </a:rPr>
              <a:t>stanovuje výši alokace </a:t>
            </a:r>
            <a:r>
              <a:rPr lang="cs-CZ" sz="1300" dirty="0">
                <a:solidFill>
                  <a:schemeClr val="tx1">
                    <a:lumMod val="65000"/>
                    <a:lumOff val="35000"/>
                  </a:schemeClr>
                </a:solidFill>
                <a:latin typeface="+mj-lt"/>
              </a:rPr>
              <a:t>na projekty na základě návrhu VO. Rozhoduje o </a:t>
            </a:r>
            <a:r>
              <a:rPr lang="cs-CZ" sz="1300" dirty="0">
                <a:solidFill>
                  <a:schemeClr val="accent3">
                    <a:lumMod val="75000"/>
                  </a:schemeClr>
                </a:solidFill>
                <a:latin typeface="+mj-lt"/>
              </a:rPr>
              <a:t>přesunech alokace </a:t>
            </a:r>
            <a:r>
              <a:rPr lang="cs-CZ" sz="1300" dirty="0">
                <a:solidFill>
                  <a:schemeClr val="tx1">
                    <a:lumMod val="65000"/>
                    <a:lumOff val="35000"/>
                  </a:schemeClr>
                </a:solidFill>
                <a:latin typeface="+mj-lt"/>
              </a:rPr>
              <a:t>a o </a:t>
            </a:r>
            <a:r>
              <a:rPr lang="cs-CZ" sz="1300" dirty="0">
                <a:solidFill>
                  <a:schemeClr val="accent3">
                    <a:lumMod val="75000"/>
                  </a:schemeClr>
                </a:solidFill>
                <a:latin typeface="+mj-lt"/>
              </a:rPr>
              <a:t>podpoře hraničního projektu</a:t>
            </a:r>
            <a:r>
              <a:rPr lang="cs-CZ" sz="1300" dirty="0">
                <a:solidFill>
                  <a:schemeClr val="tx1">
                    <a:lumMod val="65000"/>
                    <a:lumOff val="35000"/>
                  </a:schemeClr>
                </a:solidFill>
                <a:latin typeface="+mj-lt"/>
              </a:rPr>
              <a:t>. Výsledný seznam </a:t>
            </a:r>
            <a:r>
              <a:rPr lang="cs-CZ" sz="1300" dirty="0">
                <a:solidFill>
                  <a:schemeClr val="accent3">
                    <a:lumMod val="75000"/>
                  </a:schemeClr>
                </a:solidFill>
                <a:latin typeface="+mj-lt"/>
              </a:rPr>
              <a:t>vybraných a nevybraných projektů </a:t>
            </a:r>
            <a:r>
              <a:rPr lang="cs-CZ" sz="1300" dirty="0">
                <a:solidFill>
                  <a:schemeClr val="tx1">
                    <a:lumMod val="65000"/>
                    <a:lumOff val="35000"/>
                  </a:schemeClr>
                </a:solidFill>
                <a:latin typeface="+mj-lt"/>
              </a:rPr>
              <a:t>je předán na SZIF.</a:t>
            </a:r>
          </a:p>
          <a:p>
            <a:pPr marL="285750" indent="-285750">
              <a:lnSpc>
                <a:spcPct val="80000"/>
              </a:lnSpc>
              <a:spcBef>
                <a:spcPts val="1000"/>
              </a:spcBef>
              <a:buClr>
                <a:schemeClr val="accent1"/>
              </a:buClr>
              <a:buFont typeface="Arial" panose="020B0604020202020204" pitchFamily="34" charset="0"/>
              <a:buChar char="•"/>
            </a:pPr>
            <a:r>
              <a:rPr lang="cs-CZ" sz="1300" dirty="0">
                <a:solidFill>
                  <a:schemeClr val="tx1">
                    <a:lumMod val="65000"/>
                    <a:lumOff val="35000"/>
                  </a:schemeClr>
                </a:solidFill>
                <a:latin typeface="+mj-lt"/>
              </a:rPr>
              <a:t>Bude-li z důvodu střetu zájmů ohrožena </a:t>
            </a:r>
            <a:r>
              <a:rPr lang="cs-CZ" sz="1300" dirty="0">
                <a:solidFill>
                  <a:schemeClr val="accent3">
                    <a:lumMod val="75000"/>
                  </a:schemeClr>
                </a:solidFill>
                <a:latin typeface="+mj-lt"/>
              </a:rPr>
              <a:t>usnášeníschopnost RO</a:t>
            </a:r>
            <a:r>
              <a:rPr lang="cs-CZ" sz="1300" dirty="0">
                <a:solidFill>
                  <a:schemeClr val="tx1">
                    <a:lumMod val="65000"/>
                    <a:lumOff val="35000"/>
                  </a:schemeClr>
                </a:solidFill>
                <a:latin typeface="+mj-lt"/>
              </a:rPr>
              <a:t>, vyřeší MAS následovně:</a:t>
            </a:r>
          </a:p>
          <a:p>
            <a:pPr marL="742950" lvl="1" indent="-285750">
              <a:lnSpc>
                <a:spcPct val="80000"/>
              </a:lnSpc>
              <a:spcBef>
                <a:spcPts val="1000"/>
              </a:spcBef>
              <a:buClr>
                <a:schemeClr val="accent5">
                  <a:lumMod val="50000"/>
                </a:schemeClr>
              </a:buClr>
              <a:buFont typeface="Arial" panose="020B0604020202020204" pitchFamily="34" charset="0"/>
              <a:buChar char="•"/>
            </a:pPr>
            <a:r>
              <a:rPr lang="cs-CZ" sz="1300" dirty="0">
                <a:solidFill>
                  <a:schemeClr val="accent3">
                    <a:lumMod val="75000"/>
                  </a:schemeClr>
                </a:solidFill>
              </a:rPr>
              <a:t>RO nebude jednat o přesunech ani navýšení alokace</a:t>
            </a:r>
            <a:r>
              <a:rPr lang="cs-CZ" sz="1300" dirty="0">
                <a:solidFill>
                  <a:schemeClr val="tx1">
                    <a:lumMod val="65000"/>
                    <a:lumOff val="35000"/>
                  </a:schemeClr>
                </a:solidFill>
              </a:rPr>
              <a:t>, aby se jednání mohly zúčastnit i podjaté osoby s tím, že se zdrží </a:t>
            </a:r>
            <a:r>
              <a:rPr lang="cs-CZ" sz="1300" dirty="0">
                <a:solidFill>
                  <a:schemeClr val="accent3">
                    <a:lumMod val="75000"/>
                  </a:schemeClr>
                </a:solidFill>
              </a:rPr>
              <a:t>diskuze i hlasování</a:t>
            </a:r>
            <a:r>
              <a:rPr lang="cs-CZ" sz="1300" dirty="0">
                <a:solidFill>
                  <a:schemeClr val="tx1">
                    <a:lumMod val="65000"/>
                    <a:lumOff val="35000"/>
                  </a:schemeClr>
                </a:solidFill>
              </a:rPr>
              <a:t>.</a:t>
            </a:r>
          </a:p>
          <a:p>
            <a:pPr marL="342900" indent="-342900">
              <a:lnSpc>
                <a:spcPct val="80000"/>
              </a:lnSpc>
              <a:spcBef>
                <a:spcPts val="1000"/>
              </a:spcBef>
              <a:buClr>
                <a:schemeClr val="accent1"/>
              </a:buClr>
              <a:buFont typeface="Arial" panose="020B0604020202020204" pitchFamily="34" charset="0"/>
              <a:buChar char="•"/>
            </a:pPr>
            <a:r>
              <a:rPr lang="cs-CZ" sz="1300" dirty="0">
                <a:solidFill>
                  <a:schemeClr val="accent3">
                    <a:lumMod val="75000"/>
                  </a:schemeClr>
                </a:solidFill>
              </a:rPr>
              <a:t>Přesun alokace v rámci výzvy</a:t>
            </a:r>
            <a:r>
              <a:rPr lang="cs-CZ" sz="1300" dirty="0">
                <a:solidFill>
                  <a:schemeClr val="tx1">
                    <a:lumMod val="65000"/>
                    <a:lumOff val="35000"/>
                  </a:schemeClr>
                </a:solidFill>
              </a:rPr>
              <a:t>: přesun veškeré </a:t>
            </a:r>
            <a:r>
              <a:rPr lang="cs-CZ" sz="1300" dirty="0">
                <a:solidFill>
                  <a:schemeClr val="accent3">
                    <a:lumMod val="75000"/>
                  </a:schemeClr>
                </a:solidFill>
              </a:rPr>
              <a:t>nedočerpané alokace </a:t>
            </a:r>
            <a:r>
              <a:rPr lang="cs-CZ" sz="1300" dirty="0">
                <a:solidFill>
                  <a:schemeClr val="tx1">
                    <a:lumMod val="65000"/>
                    <a:lumOff val="35000"/>
                  </a:schemeClr>
                </a:solidFill>
              </a:rPr>
              <a:t>výzvy do Fiche splňující v tomto pořadí následující podmínky:</a:t>
            </a:r>
          </a:p>
          <a:p>
            <a:pPr marL="742950" lvl="1" indent="-285750">
              <a:lnSpc>
                <a:spcPct val="80000"/>
              </a:lnSpc>
              <a:spcBef>
                <a:spcPts val="1000"/>
              </a:spcBef>
              <a:buClr>
                <a:schemeClr val="accent5">
                  <a:lumMod val="75000"/>
                </a:schemeClr>
              </a:buClr>
              <a:buFont typeface="Arial" panose="020B0604020202020204" pitchFamily="34" charset="0"/>
              <a:buChar char="•"/>
            </a:pPr>
            <a:r>
              <a:rPr lang="cs-CZ" sz="1300" dirty="0">
                <a:solidFill>
                  <a:schemeClr val="tx1">
                    <a:lumMod val="65000"/>
                    <a:lumOff val="35000"/>
                  </a:schemeClr>
                </a:solidFill>
              </a:rPr>
              <a:t>vyšší počet nepodpořených projektů</a:t>
            </a:r>
          </a:p>
          <a:p>
            <a:pPr marL="742950" lvl="1" indent="-285750">
              <a:lnSpc>
                <a:spcPct val="80000"/>
              </a:lnSpc>
              <a:spcBef>
                <a:spcPts val="1000"/>
              </a:spcBef>
              <a:buClr>
                <a:schemeClr val="accent5">
                  <a:lumMod val="75000"/>
                </a:schemeClr>
              </a:buClr>
              <a:buFont typeface="Arial" panose="020B0604020202020204" pitchFamily="34" charset="0"/>
              <a:buChar char="•"/>
            </a:pPr>
            <a:r>
              <a:rPr lang="cs-CZ" sz="1300" dirty="0">
                <a:solidFill>
                  <a:schemeClr val="tx1">
                    <a:lumMod val="65000"/>
                    <a:lumOff val="35000"/>
                  </a:schemeClr>
                </a:solidFill>
              </a:rPr>
              <a:t>vyšší součet požadované dotace nepodpořených projektů</a:t>
            </a:r>
          </a:p>
          <a:p>
            <a:pPr marL="742950" lvl="1" indent="-285750">
              <a:lnSpc>
                <a:spcPct val="80000"/>
              </a:lnSpc>
              <a:spcBef>
                <a:spcPts val="1000"/>
              </a:spcBef>
              <a:buClr>
                <a:schemeClr val="accent5">
                  <a:lumMod val="75000"/>
                </a:schemeClr>
              </a:buClr>
              <a:buFont typeface="Arial" panose="020B0604020202020204" pitchFamily="34" charset="0"/>
              <a:buChar char="•"/>
            </a:pPr>
            <a:r>
              <a:rPr lang="cs-CZ" sz="1300" dirty="0">
                <a:solidFill>
                  <a:schemeClr val="tx1">
                    <a:lumMod val="65000"/>
                    <a:lumOff val="35000"/>
                  </a:schemeClr>
                </a:solidFill>
              </a:rPr>
              <a:t>vyšší převis požadované dotace (součet požadované dotace přijatých projektů-alokace vyhlášená na Fichi ve výzvě)</a:t>
            </a:r>
          </a:p>
          <a:p>
            <a:pPr lvl="1">
              <a:lnSpc>
                <a:spcPct val="120000"/>
              </a:lnSpc>
              <a:buClr>
                <a:schemeClr val="accent5">
                  <a:lumMod val="75000"/>
                </a:schemeClr>
              </a:buClr>
            </a:pPr>
            <a:endParaRPr lang="cs-CZ" sz="1400" dirty="0">
              <a:solidFill>
                <a:schemeClr val="accent3">
                  <a:lumMod val="75000"/>
                </a:schemeClr>
              </a:solidFill>
              <a:latin typeface="Century Gothic" panose="020B0502020202020204" pitchFamily="34" charset="0"/>
            </a:endParaRPr>
          </a:p>
          <a:p>
            <a:pPr lvl="1">
              <a:lnSpc>
                <a:spcPct val="120000"/>
              </a:lnSpc>
              <a:buClr>
                <a:schemeClr val="accent5">
                  <a:lumMod val="75000"/>
                </a:schemeClr>
              </a:buClr>
            </a:pPr>
            <a:endParaRPr lang="cs-CZ" sz="1400" dirty="0">
              <a:solidFill>
                <a:schemeClr val="accent3">
                  <a:lumMod val="75000"/>
                </a:schemeClr>
              </a:solidFill>
              <a:latin typeface="Century Gothic" panose="020B0502020202020204" pitchFamily="34" charset="0"/>
            </a:endParaRPr>
          </a:p>
          <a:p>
            <a:pPr lvl="1">
              <a:lnSpc>
                <a:spcPct val="120000"/>
              </a:lnSpc>
              <a:buClr>
                <a:schemeClr val="accent5">
                  <a:lumMod val="75000"/>
                </a:schemeClr>
              </a:buClr>
            </a:pPr>
            <a:endParaRPr lang="cs-CZ" sz="1400" dirty="0">
              <a:solidFill>
                <a:schemeClr val="accent3">
                  <a:lumMod val="75000"/>
                </a:schemeClr>
              </a:solidFill>
              <a:latin typeface="Century Gothic" panose="020B0502020202020204" pitchFamily="34" charset="0"/>
            </a:endParaRPr>
          </a:p>
          <a:p>
            <a:pPr algn="ctr"/>
            <a:endParaRPr lang="cs-CZ" sz="1600" dirty="0">
              <a:solidFill>
                <a:schemeClr val="accent3">
                  <a:lumMod val="75000"/>
                </a:schemeClr>
              </a:solidFill>
              <a:latin typeface="+mj-lt"/>
            </a:endParaRPr>
          </a:p>
          <a:p>
            <a:pPr algn="ctr"/>
            <a:endParaRPr lang="cs-CZ" sz="1600" dirty="0">
              <a:solidFill>
                <a:schemeClr val="accent3">
                  <a:lumMod val="75000"/>
                </a:schemeClr>
              </a:solidFill>
              <a:latin typeface="+mj-lt"/>
            </a:endParaRPr>
          </a:p>
          <a:p>
            <a:pPr algn="ctr"/>
            <a:endParaRPr lang="cs-CZ" sz="1600" dirty="0">
              <a:solidFill>
                <a:schemeClr val="accent3">
                  <a:lumMod val="75000"/>
                </a:schemeClr>
              </a:solidFill>
              <a:latin typeface="+mj-lt"/>
            </a:endParaRPr>
          </a:p>
          <a:p>
            <a:pPr algn="ctr"/>
            <a:r>
              <a:rPr lang="cs-CZ" sz="1600" dirty="0">
                <a:solidFill>
                  <a:schemeClr val="accent3">
                    <a:lumMod val="75000"/>
                  </a:schemeClr>
                </a:solidFill>
                <a:latin typeface="+mj-lt"/>
              </a:rPr>
              <a:t>Upraveno v příloze výzvy MAS – Způsob výběru projektů na MAS a Pravidlech </a:t>
            </a:r>
            <a:r>
              <a:rPr lang="cs-CZ" sz="1600" spc="-1" dirty="0">
                <a:solidFill>
                  <a:schemeClr val="accent3">
                    <a:lumMod val="75000"/>
                  </a:schemeClr>
                </a:solidFill>
                <a:latin typeface="+mj-lt"/>
              </a:rPr>
              <a:t>pro konečné žadatele SZP 2023 – 2027</a:t>
            </a:r>
            <a:endParaRPr lang="cs-CZ" sz="1600" dirty="0">
              <a:solidFill>
                <a:schemeClr val="accent3">
                  <a:lumMod val="75000"/>
                </a:schemeClr>
              </a:solidFill>
              <a:latin typeface="+mj-lt"/>
            </a:endParaRPr>
          </a:p>
          <a:p>
            <a:pPr lvl="1">
              <a:lnSpc>
                <a:spcPct val="120000"/>
              </a:lnSpc>
              <a:buClr>
                <a:schemeClr val="accent5">
                  <a:lumMod val="75000"/>
                </a:schemeClr>
              </a:buClr>
            </a:pPr>
            <a:endParaRPr lang="pl-PL" sz="1300" dirty="0">
              <a:solidFill>
                <a:schemeClr val="tx1">
                  <a:lumMod val="65000"/>
                  <a:lumOff val="35000"/>
                </a:schemeClr>
              </a:solidFill>
            </a:endParaRPr>
          </a:p>
        </p:txBody>
      </p:sp>
    </p:spTree>
    <p:extLst>
      <p:ext uri="{BB962C8B-B14F-4D97-AF65-F5344CB8AC3E}">
        <p14:creationId xmlns:p14="http://schemas.microsoft.com/office/powerpoint/2010/main" val="117683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671805" y="1885360"/>
            <a:ext cx="10194246" cy="4730043"/>
          </a:xfrm>
        </p:spPr>
        <p:txBody>
          <a:bodyPr>
            <a:normAutofit lnSpcReduction="10000"/>
          </a:bodyPr>
          <a:lstStyle/>
          <a:p>
            <a:pPr algn="ctr"/>
            <a:r>
              <a:rPr lang="cs-CZ" b="1" spc="-1" dirty="0">
                <a:solidFill>
                  <a:schemeClr val="accent2">
                    <a:lumMod val="50000"/>
                  </a:schemeClr>
                </a:solidFill>
                <a:ea typeface="DejaVu Sans"/>
              </a:rPr>
              <a:t>Přehled administrace a hodnocení ŽoD ze strany MAS – IV.</a:t>
            </a:r>
            <a:endParaRPr lang="cs-CZ" b="0" dirty="0"/>
          </a:p>
          <a:p>
            <a:pPr marL="285750" indent="-285750" algn="l">
              <a:lnSpc>
                <a:spcPct val="120000"/>
              </a:lnSpc>
              <a:buClr>
                <a:schemeClr val="accent1"/>
              </a:buClr>
              <a:buFont typeface="Arial" panose="020B0604020202020204" pitchFamily="34" charset="0"/>
              <a:buChar char="•"/>
            </a:pPr>
            <a:r>
              <a:rPr lang="cs-CZ" sz="1400" dirty="0">
                <a:solidFill>
                  <a:schemeClr val="tx1">
                    <a:lumMod val="65000"/>
                    <a:lumOff val="35000"/>
                  </a:schemeClr>
                </a:solidFill>
                <a:latin typeface="+mj-lt"/>
              </a:rPr>
              <a:t>Podpora </a:t>
            </a:r>
            <a:r>
              <a:rPr lang="cs-CZ" sz="1400" dirty="0">
                <a:solidFill>
                  <a:schemeClr val="accent3">
                    <a:lumMod val="75000"/>
                  </a:schemeClr>
                </a:solidFill>
                <a:latin typeface="+mj-lt"/>
              </a:rPr>
              <a:t>hraničního projektu-první nevybraný </a:t>
            </a:r>
            <a:r>
              <a:rPr lang="cs-CZ" sz="1400" dirty="0">
                <a:solidFill>
                  <a:schemeClr val="tx1">
                    <a:lumMod val="65000"/>
                    <a:lumOff val="35000"/>
                  </a:schemeClr>
                </a:solidFill>
                <a:latin typeface="+mj-lt"/>
              </a:rPr>
              <a:t>projekt splňující min. body v některé z vyhlášených </a:t>
            </a:r>
            <a:r>
              <a:rPr lang="cs-CZ" sz="1400" dirty="0" err="1">
                <a:solidFill>
                  <a:schemeClr val="tx1">
                    <a:lumMod val="65000"/>
                    <a:lumOff val="35000"/>
                  </a:schemeClr>
                </a:solidFill>
                <a:latin typeface="+mj-lt"/>
              </a:rPr>
              <a:t>Fichí</a:t>
            </a:r>
            <a:r>
              <a:rPr lang="cs-CZ" sz="1400" dirty="0">
                <a:solidFill>
                  <a:schemeClr val="tx1">
                    <a:lumMod val="65000"/>
                    <a:lumOff val="35000"/>
                  </a:schemeClr>
                </a:solidFill>
                <a:latin typeface="+mj-lt"/>
              </a:rPr>
              <a:t>, z každé </a:t>
            </a:r>
            <a:r>
              <a:rPr lang="cs-CZ" sz="1400" dirty="0">
                <a:solidFill>
                  <a:schemeClr val="accent3">
                    <a:lumMod val="75000"/>
                  </a:schemeClr>
                </a:solidFill>
                <a:latin typeface="+mj-lt"/>
              </a:rPr>
              <a:t>Fiche-1 projekt. </a:t>
            </a:r>
          </a:p>
          <a:p>
            <a:pPr marL="285750" indent="-285750" algn="l">
              <a:lnSpc>
                <a:spcPct val="120000"/>
              </a:lnSpc>
              <a:buClr>
                <a:schemeClr val="accent1"/>
              </a:buClr>
              <a:buFont typeface="Arial" panose="020B0604020202020204" pitchFamily="34" charset="0"/>
              <a:buChar char="•"/>
            </a:pPr>
            <a:r>
              <a:rPr lang="cs-CZ" sz="1400" dirty="0">
                <a:solidFill>
                  <a:schemeClr val="tx1">
                    <a:lumMod val="65000"/>
                    <a:lumOff val="35000"/>
                  </a:schemeClr>
                </a:solidFill>
                <a:latin typeface="+mj-lt"/>
              </a:rPr>
              <a:t>Tuto ŽoD lze podpořit, i když alokace stanovená na výzvu již není </a:t>
            </a:r>
            <a:r>
              <a:rPr lang="cs-CZ" sz="1400" dirty="0">
                <a:solidFill>
                  <a:schemeClr val="accent3">
                    <a:lumMod val="75000"/>
                  </a:schemeClr>
                </a:solidFill>
                <a:latin typeface="+mj-lt"/>
              </a:rPr>
              <a:t>dostačující </a:t>
            </a:r>
            <a:r>
              <a:rPr lang="cs-CZ" sz="1400" dirty="0">
                <a:solidFill>
                  <a:schemeClr val="tx1">
                    <a:lumMod val="65000"/>
                    <a:lumOff val="35000"/>
                  </a:schemeClr>
                </a:solidFill>
                <a:latin typeface="+mj-lt"/>
              </a:rPr>
              <a:t>na pokrytí nákladů ŽoD v plné výši. </a:t>
            </a:r>
          </a:p>
          <a:p>
            <a:pPr marL="285750" indent="-285750" algn="l">
              <a:lnSpc>
                <a:spcPct val="120000"/>
              </a:lnSpc>
              <a:buClr>
                <a:schemeClr val="accent1"/>
              </a:buClr>
              <a:buFont typeface="Arial" panose="020B0604020202020204" pitchFamily="34" charset="0"/>
              <a:buChar char="•"/>
            </a:pPr>
            <a:r>
              <a:rPr lang="cs-CZ" sz="1400" dirty="0">
                <a:solidFill>
                  <a:schemeClr val="accent3">
                    <a:lumMod val="75000"/>
                  </a:schemeClr>
                </a:solidFill>
                <a:latin typeface="+mj-lt"/>
              </a:rPr>
              <a:t>Výběr hraničního projektu je dle</a:t>
            </a:r>
            <a:r>
              <a:rPr lang="cs-CZ" sz="1400" dirty="0">
                <a:solidFill>
                  <a:schemeClr val="tx1">
                    <a:lumMod val="65000"/>
                    <a:lumOff val="35000"/>
                  </a:schemeClr>
                </a:solidFill>
                <a:latin typeface="+mj-lt"/>
              </a:rPr>
              <a:t>: </a:t>
            </a:r>
          </a:p>
          <a:p>
            <a:pPr marL="742950" lvl="1" indent="-285750" algn="l">
              <a:lnSpc>
                <a:spcPct val="120000"/>
              </a:lnSpc>
              <a:buClr>
                <a:schemeClr val="accent5">
                  <a:lumMod val="75000"/>
                </a:schemeClr>
              </a:buClr>
              <a:buFont typeface="Arial" panose="020B0604020202020204" pitchFamily="34" charset="0"/>
              <a:buChar char="•"/>
            </a:pPr>
            <a:r>
              <a:rPr lang="cs-CZ" sz="1400" dirty="0">
                <a:solidFill>
                  <a:schemeClr val="tx1">
                    <a:lumMod val="65000"/>
                    <a:lumOff val="35000"/>
                  </a:schemeClr>
                </a:solidFill>
                <a:latin typeface="+mj-lt"/>
              </a:rPr>
              <a:t>nižší způsobilé výdaje, </a:t>
            </a:r>
          </a:p>
          <a:p>
            <a:pPr marL="742950" lvl="1" indent="-285750" algn="l">
              <a:lnSpc>
                <a:spcPct val="120000"/>
              </a:lnSpc>
              <a:buClr>
                <a:schemeClr val="accent5">
                  <a:lumMod val="75000"/>
                </a:schemeClr>
              </a:buClr>
              <a:buFont typeface="Arial" panose="020B0604020202020204" pitchFamily="34" charset="0"/>
              <a:buChar char="•"/>
            </a:pPr>
            <a:r>
              <a:rPr lang="pl-PL" sz="1400" dirty="0">
                <a:solidFill>
                  <a:schemeClr val="tx1">
                    <a:lumMod val="65000"/>
                    <a:lumOff val="35000"/>
                  </a:schemeClr>
                </a:solidFill>
                <a:latin typeface="+mj-lt"/>
              </a:rPr>
              <a:t>místo realizace v obci s nižším počtem obyvatel, </a:t>
            </a:r>
          </a:p>
          <a:p>
            <a:pPr marL="742950" lvl="1" indent="-285750" algn="l">
              <a:lnSpc>
                <a:spcPct val="120000"/>
              </a:lnSpc>
              <a:buClr>
                <a:schemeClr val="accent5">
                  <a:lumMod val="75000"/>
                </a:schemeClr>
              </a:buClr>
              <a:buFont typeface="Arial" panose="020B0604020202020204" pitchFamily="34" charset="0"/>
              <a:buChar char="•"/>
            </a:pPr>
            <a:r>
              <a:rPr lang="pl-PL" sz="1400" dirty="0">
                <a:solidFill>
                  <a:schemeClr val="tx1">
                    <a:lumMod val="65000"/>
                    <a:lumOff val="35000"/>
                  </a:schemeClr>
                </a:solidFill>
                <a:latin typeface="+mj-lt"/>
              </a:rPr>
              <a:t>dosud nepodpořený žadatel v rámci SCLLD 2021+.</a:t>
            </a:r>
            <a:r>
              <a:rPr lang="cs-CZ" sz="1400" dirty="0">
                <a:solidFill>
                  <a:schemeClr val="accent3">
                    <a:lumMod val="75000"/>
                  </a:schemeClr>
                </a:solidFill>
                <a:latin typeface="+mj-lt"/>
              </a:rPr>
              <a:t> </a:t>
            </a:r>
            <a:endParaRPr lang="cs-CZ" sz="1300" b="1" dirty="0">
              <a:solidFill>
                <a:schemeClr val="tx1">
                  <a:lumMod val="65000"/>
                  <a:lumOff val="35000"/>
                </a:schemeClr>
              </a:solidFill>
            </a:endParaRPr>
          </a:p>
          <a:p>
            <a:pPr marL="288000" indent="-288000" algn="l">
              <a:lnSpc>
                <a:spcPct val="120000"/>
              </a:lnSpc>
              <a:buClr>
                <a:schemeClr val="accent1"/>
              </a:buClr>
              <a:buFont typeface="Arial" panose="020B0604020202020204" pitchFamily="34" charset="0"/>
              <a:buChar char="•"/>
            </a:pPr>
            <a:r>
              <a:rPr lang="cs-CZ" sz="1300" dirty="0">
                <a:solidFill>
                  <a:schemeClr val="accent3">
                    <a:lumMod val="75000"/>
                  </a:schemeClr>
                </a:solidFill>
              </a:rPr>
              <a:t>Všichni žadatelé </a:t>
            </a:r>
            <a:r>
              <a:rPr lang="cs-CZ" sz="1300" dirty="0">
                <a:solidFill>
                  <a:schemeClr val="tx1">
                    <a:lumMod val="65000"/>
                    <a:lumOff val="35000"/>
                  </a:schemeClr>
                </a:solidFill>
              </a:rPr>
              <a:t>budou e-mailem informováni o </a:t>
            </a:r>
            <a:r>
              <a:rPr lang="cs-CZ" sz="1300" dirty="0">
                <a:solidFill>
                  <a:schemeClr val="accent3">
                    <a:lumMod val="75000"/>
                  </a:schemeClr>
                </a:solidFill>
              </a:rPr>
              <a:t>výsledcích věcného hodnocení </a:t>
            </a:r>
            <a:r>
              <a:rPr lang="cs-CZ" sz="1300" dirty="0">
                <a:solidFill>
                  <a:schemeClr val="tx1">
                    <a:lumMod val="65000"/>
                    <a:lumOff val="35000"/>
                  </a:schemeClr>
                </a:solidFill>
              </a:rPr>
              <a:t>včetně sdělení o </a:t>
            </a:r>
            <a:r>
              <a:rPr lang="cs-CZ" sz="1300" dirty="0">
                <a:solidFill>
                  <a:schemeClr val="accent3">
                    <a:lumMod val="75000"/>
                  </a:schemeClr>
                </a:solidFill>
              </a:rPr>
              <a:t>výběru projektů </a:t>
            </a:r>
            <a:r>
              <a:rPr lang="cs-CZ" sz="1300" dirty="0">
                <a:solidFill>
                  <a:schemeClr val="tx1">
                    <a:lumMod val="65000"/>
                    <a:lumOff val="35000"/>
                  </a:schemeClr>
                </a:solidFill>
              </a:rPr>
              <a:t>do </a:t>
            </a:r>
            <a:r>
              <a:rPr lang="cs-CZ" sz="1300" dirty="0">
                <a:solidFill>
                  <a:schemeClr val="accent3">
                    <a:lumMod val="75000"/>
                  </a:schemeClr>
                </a:solidFill>
              </a:rPr>
              <a:t>5 pracovních dnů </a:t>
            </a:r>
            <a:r>
              <a:rPr lang="cs-CZ" sz="1300" dirty="0">
                <a:solidFill>
                  <a:schemeClr val="tx1">
                    <a:lumMod val="65000"/>
                    <a:lumOff val="35000"/>
                  </a:schemeClr>
                </a:solidFill>
              </a:rPr>
              <a:t>od ukončení výběru, žadatel se může proti výsledkům odvolat viz </a:t>
            </a:r>
            <a:r>
              <a:rPr lang="cs-CZ" sz="1300" dirty="0">
                <a:solidFill>
                  <a:schemeClr val="tx1">
                    <a:lumMod val="65000"/>
                    <a:lumOff val="35000"/>
                  </a:schemeClr>
                </a:solidFill>
                <a:hlinkClick r:id="rId2" action="ppaction://hlinksldjump"/>
              </a:rPr>
              <a:t>slide</a:t>
            </a:r>
            <a:r>
              <a:rPr lang="cs-CZ" sz="1300" dirty="0">
                <a:solidFill>
                  <a:schemeClr val="tx1">
                    <a:lumMod val="65000"/>
                    <a:lumOff val="35000"/>
                  </a:schemeClr>
                </a:solidFill>
              </a:rPr>
              <a:t>. </a:t>
            </a:r>
          </a:p>
          <a:p>
            <a:pPr marL="288000" indent="-288000" algn="l">
              <a:lnSpc>
                <a:spcPct val="120000"/>
              </a:lnSpc>
              <a:buClr>
                <a:schemeClr val="accent1"/>
              </a:buClr>
              <a:buFont typeface="Arial" panose="020B0604020202020204" pitchFamily="34" charset="0"/>
              <a:buChar char="•"/>
            </a:pPr>
            <a:r>
              <a:rPr lang="cs-CZ" sz="1300" dirty="0">
                <a:solidFill>
                  <a:schemeClr val="tx1">
                    <a:lumMod val="65000"/>
                    <a:lumOff val="35000"/>
                  </a:schemeClr>
                </a:solidFill>
              </a:rPr>
              <a:t>Ve stejném termínu MAS uveřejní seznam vybraných a nevybraných ŽoD na webu MAS.</a:t>
            </a:r>
          </a:p>
          <a:p>
            <a:pPr algn="l">
              <a:lnSpc>
                <a:spcPct val="120000"/>
              </a:lnSpc>
              <a:buClr>
                <a:schemeClr val="accent1"/>
              </a:buClr>
            </a:pPr>
            <a:endParaRPr lang="cs-CZ" sz="1300" dirty="0">
              <a:solidFill>
                <a:schemeClr val="tx1">
                  <a:lumMod val="65000"/>
                  <a:lumOff val="35000"/>
                </a:schemeClr>
              </a:solidFill>
            </a:endParaRPr>
          </a:p>
          <a:p>
            <a:pPr algn="ctr"/>
            <a:r>
              <a:rPr lang="cs-CZ" sz="1600" dirty="0">
                <a:solidFill>
                  <a:schemeClr val="accent3">
                    <a:lumMod val="75000"/>
                  </a:schemeClr>
                </a:solidFill>
                <a:latin typeface="+mj-lt"/>
              </a:rPr>
              <a:t>Upraveno v příloze výzvy MAS – Způsob výběru projektů na MAS a Pravidlech </a:t>
            </a:r>
            <a:r>
              <a:rPr lang="cs-CZ" sz="1600" spc="-1" dirty="0">
                <a:solidFill>
                  <a:schemeClr val="accent3">
                    <a:lumMod val="75000"/>
                  </a:schemeClr>
                </a:solidFill>
                <a:latin typeface="+mj-lt"/>
              </a:rPr>
              <a:t>pro konečné žadatele SZP 2023 – 2027</a:t>
            </a:r>
            <a:endParaRPr lang="cs-CZ" sz="1600" dirty="0">
              <a:solidFill>
                <a:schemeClr val="accent3">
                  <a:lumMod val="75000"/>
                </a:schemeClr>
              </a:solidFill>
              <a:latin typeface="+mj-lt"/>
            </a:endParaRPr>
          </a:p>
          <a:p>
            <a:pPr marL="288000" indent="-288000" algn="l">
              <a:lnSpc>
                <a:spcPct val="120000"/>
              </a:lnSpc>
              <a:buClr>
                <a:schemeClr val="accent1"/>
              </a:buClr>
              <a:buFont typeface="Arial" panose="020B0604020202020204" pitchFamily="34" charset="0"/>
              <a:buChar char="•"/>
            </a:pPr>
            <a:endParaRPr lang="cs-CZ" sz="1300" dirty="0">
              <a:solidFill>
                <a:schemeClr val="tx1">
                  <a:lumMod val="65000"/>
                  <a:lumOff val="35000"/>
                </a:schemeClr>
              </a:solidFill>
            </a:endParaRPr>
          </a:p>
          <a:p>
            <a:pPr marL="742950" lvl="1" indent="-285750">
              <a:lnSpc>
                <a:spcPct val="120000"/>
              </a:lnSpc>
              <a:buClr>
                <a:schemeClr val="accent5">
                  <a:lumMod val="75000"/>
                </a:schemeClr>
              </a:buClr>
              <a:buFont typeface="Arial" panose="020B0604020202020204" pitchFamily="34" charset="0"/>
              <a:buChar char="•"/>
            </a:pPr>
            <a:endParaRPr lang="cs-CZ" sz="1300" dirty="0">
              <a:solidFill>
                <a:schemeClr val="tx1">
                  <a:lumMod val="65000"/>
                  <a:lumOff val="35000"/>
                </a:schemeClr>
              </a:solidFill>
            </a:endParaRPr>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4"/>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5"/>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34992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738684"/>
            <a:ext cx="9857295" cy="4435873"/>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8" name="TextovéPole 7">
            <a:extLst>
              <a:ext uri="{FF2B5EF4-FFF2-40B4-BE49-F238E27FC236}">
                <a16:creationId xmlns:a16="http://schemas.microsoft.com/office/drawing/2014/main" id="{FF5ACFD8-FBC8-7D48-1BA7-F6D21502BC91}"/>
              </a:ext>
            </a:extLst>
          </p:cNvPr>
          <p:cNvSpPr txBox="1"/>
          <p:nvPr/>
        </p:nvSpPr>
        <p:spPr>
          <a:xfrm>
            <a:off x="522514" y="1968759"/>
            <a:ext cx="10145486" cy="4470968"/>
          </a:xfrm>
          <a:prstGeom prst="rect">
            <a:avLst/>
          </a:prstGeom>
          <a:noFill/>
        </p:spPr>
        <p:txBody>
          <a:bodyPr wrap="square" rtlCol="0">
            <a:spAutoFit/>
          </a:bodyPr>
          <a:lstStyle/>
          <a:p>
            <a:pPr algn="ctr">
              <a:lnSpc>
                <a:spcPct val="120000"/>
              </a:lnSpc>
              <a:spcBef>
                <a:spcPts val="1000"/>
              </a:spcBef>
            </a:pPr>
            <a:r>
              <a:rPr lang="cs-CZ" b="1" spc="-1" dirty="0">
                <a:solidFill>
                  <a:schemeClr val="accent2">
                    <a:lumMod val="50000"/>
                  </a:schemeClr>
                </a:solidFill>
                <a:ea typeface="DejaVu Sans"/>
              </a:rPr>
              <a:t>Přehled administrace a hodnocení ŽoD ze strany MAS – V.</a:t>
            </a:r>
          </a:p>
          <a:p>
            <a:pPr marL="285750" indent="-285750">
              <a:lnSpc>
                <a:spcPct val="120000"/>
              </a:lnSpc>
              <a:spcBef>
                <a:spcPts val="1000"/>
              </a:spcBef>
              <a:buClr>
                <a:schemeClr val="accent1"/>
              </a:buClr>
              <a:buFont typeface="Arial" panose="020B0604020202020204" pitchFamily="34" charset="0"/>
              <a:buChar char="•"/>
            </a:pPr>
            <a:r>
              <a:rPr lang="cs-CZ" sz="1300" spc="-1" dirty="0">
                <a:solidFill>
                  <a:schemeClr val="accent3">
                    <a:lumMod val="75000"/>
                  </a:schemeClr>
                </a:solidFill>
              </a:rPr>
              <a:t>Možnost přezkumu vůči postupu MAS</a:t>
            </a:r>
          </a:p>
          <a:p>
            <a:pPr marL="742950" lvl="1" indent="-285750">
              <a:lnSpc>
                <a:spcPct val="120000"/>
              </a:lnSpc>
              <a:spcBef>
                <a:spcPts val="1000"/>
              </a:spcBef>
              <a:buClr>
                <a:srgbClr val="C00000"/>
              </a:buClr>
              <a:buFont typeface="Arial" panose="020B0604020202020204" pitchFamily="34" charset="0"/>
              <a:buChar char="•"/>
            </a:pPr>
            <a:r>
              <a:rPr lang="cs-CZ" sz="1300" spc="-1" dirty="0">
                <a:solidFill>
                  <a:schemeClr val="tx1">
                    <a:lumMod val="65000"/>
                    <a:lumOff val="35000"/>
                  </a:schemeClr>
                </a:solidFill>
              </a:rPr>
              <a:t>Pokud žadatel </a:t>
            </a:r>
            <a:r>
              <a:rPr lang="cs-CZ" sz="1300" spc="-1" dirty="0">
                <a:solidFill>
                  <a:schemeClr val="accent3">
                    <a:lumMod val="75000"/>
                  </a:schemeClr>
                </a:solidFill>
              </a:rPr>
              <a:t>nesouhlasí </a:t>
            </a:r>
            <a:r>
              <a:rPr lang="cs-CZ" sz="1300" spc="-1" dirty="0">
                <a:solidFill>
                  <a:schemeClr val="tx1">
                    <a:lumMod val="65000"/>
                    <a:lumOff val="35000"/>
                  </a:schemeClr>
                </a:solidFill>
              </a:rPr>
              <a:t>s postupem </a:t>
            </a:r>
            <a:r>
              <a:rPr lang="cs-CZ" sz="1300" spc="-1" dirty="0">
                <a:solidFill>
                  <a:schemeClr val="accent3">
                    <a:lumMod val="75000"/>
                  </a:schemeClr>
                </a:solidFill>
              </a:rPr>
              <a:t>administrace na MAS </a:t>
            </a:r>
            <a:r>
              <a:rPr lang="cs-CZ" sz="1300" spc="-1" dirty="0">
                <a:solidFill>
                  <a:schemeClr val="tx1">
                    <a:lumMod val="65000"/>
                    <a:lumOff val="35000"/>
                  </a:schemeClr>
                </a:solidFill>
              </a:rPr>
              <a:t>či s </a:t>
            </a:r>
            <a:r>
              <a:rPr lang="cs-CZ" sz="1300" spc="-1" dirty="0">
                <a:solidFill>
                  <a:schemeClr val="accent3">
                    <a:lumMod val="75000"/>
                  </a:schemeClr>
                </a:solidFill>
              </a:rPr>
              <a:t>výši bodového hodnocení </a:t>
            </a:r>
            <a:r>
              <a:rPr lang="cs-CZ" sz="1300" spc="-1" dirty="0">
                <a:solidFill>
                  <a:schemeClr val="tx1">
                    <a:lumMod val="65000"/>
                    <a:lumOff val="35000"/>
                  </a:schemeClr>
                </a:solidFill>
              </a:rPr>
              <a:t>ŽoD, může se do </a:t>
            </a:r>
            <a:r>
              <a:rPr lang="cs-CZ" sz="1300" spc="-1" dirty="0">
                <a:solidFill>
                  <a:schemeClr val="accent3">
                    <a:lumMod val="75000"/>
                  </a:schemeClr>
                </a:solidFill>
              </a:rPr>
              <a:t>30 kalendářních dnů </a:t>
            </a:r>
            <a:r>
              <a:rPr lang="cs-CZ" sz="1300" spc="-1" dirty="0">
                <a:solidFill>
                  <a:schemeClr val="tx1">
                    <a:lumMod val="65000"/>
                    <a:lumOff val="35000"/>
                  </a:schemeClr>
                </a:solidFill>
              </a:rPr>
              <a:t>od provedení příslušného úkonu na MAS (např.ukončení administrace ŽoD , resp. Neschválení ŽoD v důsledku nepřidělení bodového zvýhodnění</a:t>
            </a:r>
            <a:r>
              <a:rPr lang="cs-CZ" sz="1300" spc="-1" dirty="0">
                <a:solidFill>
                  <a:schemeClr val="accent3">
                    <a:lumMod val="75000"/>
                  </a:schemeClr>
                </a:solidFill>
              </a:rPr>
              <a:t>) písemně obrátit </a:t>
            </a:r>
            <a:r>
              <a:rPr lang="cs-CZ" sz="1300" spc="-1" dirty="0">
                <a:solidFill>
                  <a:schemeClr val="tx1">
                    <a:lumMod val="65000"/>
                    <a:lumOff val="35000"/>
                  </a:schemeClr>
                </a:solidFill>
              </a:rPr>
              <a:t>se žádostí o </a:t>
            </a:r>
            <a:r>
              <a:rPr lang="cs-CZ" sz="1300" spc="-1" dirty="0">
                <a:solidFill>
                  <a:schemeClr val="accent3">
                    <a:lumMod val="75000"/>
                  </a:schemeClr>
                </a:solidFill>
              </a:rPr>
              <a:t>prověření postupu </a:t>
            </a:r>
            <a:r>
              <a:rPr lang="cs-CZ" sz="1300" spc="-1" dirty="0">
                <a:solidFill>
                  <a:schemeClr val="tx1">
                    <a:lumMod val="65000"/>
                    <a:lumOff val="35000"/>
                  </a:schemeClr>
                </a:solidFill>
              </a:rPr>
              <a:t>MAS či </a:t>
            </a:r>
            <a:r>
              <a:rPr lang="cs-CZ" sz="1300" spc="-1" dirty="0">
                <a:solidFill>
                  <a:schemeClr val="accent3">
                    <a:lumMod val="75000"/>
                  </a:schemeClr>
                </a:solidFill>
              </a:rPr>
              <a:t>zdůvodnění přiděleného počtu bodů u konkrétního preferenčního kritéria.</a:t>
            </a:r>
          </a:p>
          <a:p>
            <a:pPr marL="742950" lvl="1" indent="-285750">
              <a:lnSpc>
                <a:spcPct val="120000"/>
              </a:lnSpc>
              <a:spcBef>
                <a:spcPts val="1000"/>
              </a:spcBef>
              <a:buClr>
                <a:srgbClr val="C00000"/>
              </a:buClr>
              <a:buFont typeface="Arial" panose="020B0604020202020204" pitchFamily="34" charset="0"/>
              <a:buChar char="•"/>
            </a:pPr>
            <a:r>
              <a:rPr lang="cs-CZ" sz="1300" dirty="0">
                <a:solidFill>
                  <a:schemeClr val="tx1">
                    <a:lumMod val="65000"/>
                    <a:lumOff val="35000"/>
                  </a:schemeClr>
                </a:solidFill>
              </a:rPr>
              <a:t>Žádost o přezkoumání MAS posoudí a informuje žadatele o výsledku do </a:t>
            </a:r>
            <a:r>
              <a:rPr lang="cs-CZ" sz="1300" dirty="0">
                <a:solidFill>
                  <a:schemeClr val="accent3">
                    <a:lumMod val="75000"/>
                  </a:schemeClr>
                </a:solidFill>
              </a:rPr>
              <a:t>14 kalendářních dnů</a:t>
            </a:r>
            <a:r>
              <a:rPr lang="cs-CZ" sz="1300" dirty="0">
                <a:solidFill>
                  <a:schemeClr val="tx1">
                    <a:lumMod val="65000"/>
                    <a:lumOff val="35000"/>
                  </a:schemeClr>
                </a:solidFill>
              </a:rPr>
              <a:t>. Pokud nesouhlasí po vysvětlení postupu ze strany MAS, může se žadatel </a:t>
            </a:r>
            <a:r>
              <a:rPr lang="cs-CZ" sz="1300" dirty="0">
                <a:solidFill>
                  <a:schemeClr val="accent3">
                    <a:lumMod val="75000"/>
                  </a:schemeClr>
                </a:solidFill>
              </a:rPr>
              <a:t>písemně obrátit se žádostí o přezkum na SZIF </a:t>
            </a:r>
            <a:r>
              <a:rPr lang="cs-CZ" sz="1300" dirty="0">
                <a:solidFill>
                  <a:schemeClr val="tx1">
                    <a:lumMod val="65000"/>
                    <a:lumOff val="35000"/>
                  </a:schemeClr>
                </a:solidFill>
              </a:rPr>
              <a:t>a pokud tak učiní, má zároveň povinnost dát tuto skutečnost MAS na vědomí. Po doručení žádosti o přezkum postupu MAS na SZIF bude provedeno jeho přezkoumání </a:t>
            </a:r>
            <a:r>
              <a:rPr lang="cs-CZ" sz="1300" dirty="0">
                <a:solidFill>
                  <a:schemeClr val="accent3">
                    <a:lumMod val="75000"/>
                  </a:schemeClr>
                </a:solidFill>
              </a:rPr>
              <a:t>do 30 kalendářních dnů </a:t>
            </a:r>
            <a:r>
              <a:rPr lang="cs-CZ" sz="1300" dirty="0">
                <a:solidFill>
                  <a:schemeClr val="tx1">
                    <a:lumMod val="65000"/>
                    <a:lumOff val="35000"/>
                  </a:schemeClr>
                </a:solidFill>
              </a:rPr>
              <a:t>a žadatel bude o výsledku písemně informován.</a:t>
            </a:r>
          </a:p>
          <a:p>
            <a:pPr marL="742950" lvl="1" indent="-285750">
              <a:lnSpc>
                <a:spcPct val="120000"/>
              </a:lnSpc>
              <a:spcBef>
                <a:spcPts val="1000"/>
              </a:spcBef>
              <a:buClr>
                <a:srgbClr val="C00000"/>
              </a:buClr>
              <a:buFont typeface="Arial" panose="020B0604020202020204" pitchFamily="34" charset="0"/>
              <a:buChar char="•"/>
            </a:pPr>
            <a:r>
              <a:rPr lang="cs-CZ" sz="1300" dirty="0">
                <a:solidFill>
                  <a:schemeClr val="tx1">
                    <a:lumMod val="65000"/>
                    <a:lumOff val="35000"/>
                  </a:schemeClr>
                </a:solidFill>
              </a:rPr>
              <a:t>Pokud žadatel </a:t>
            </a:r>
            <a:r>
              <a:rPr lang="cs-CZ" sz="1300" dirty="0">
                <a:solidFill>
                  <a:schemeClr val="accent3">
                    <a:lumMod val="75000"/>
                  </a:schemeClr>
                </a:solidFill>
              </a:rPr>
              <a:t>předloží na MAS žádost </a:t>
            </a:r>
            <a:r>
              <a:rPr lang="cs-CZ" sz="1300" dirty="0">
                <a:solidFill>
                  <a:schemeClr val="tx1">
                    <a:lumMod val="65000"/>
                    <a:lumOff val="35000"/>
                  </a:schemeClr>
                </a:solidFill>
              </a:rPr>
              <a:t>o prověření postupu MAS či zdůvodnění přiděleného počtu bodů, </a:t>
            </a:r>
            <a:r>
              <a:rPr lang="cs-CZ" sz="1300" dirty="0">
                <a:solidFill>
                  <a:schemeClr val="accent3">
                    <a:lumMod val="75000"/>
                  </a:schemeClr>
                </a:solidFill>
              </a:rPr>
              <a:t>je MAS povinna odvolání žadatele přezkoumat Kontrolním orgánem MAS a informovat žadatele o výsledku odvolání.</a:t>
            </a:r>
          </a:p>
          <a:p>
            <a:pPr>
              <a:buClr>
                <a:srgbClr val="C00000"/>
              </a:buClr>
            </a:pPr>
            <a:endParaRPr lang="cs-CZ" sz="1300" dirty="0">
              <a:solidFill>
                <a:schemeClr val="tx1">
                  <a:lumMod val="65000"/>
                  <a:lumOff val="35000"/>
                </a:schemeClr>
              </a:solidFill>
            </a:endParaRPr>
          </a:p>
          <a:p>
            <a:pPr lvl="1" algn="ctr">
              <a:buClr>
                <a:srgbClr val="C00000"/>
              </a:buClr>
            </a:pPr>
            <a:r>
              <a:rPr lang="cs-CZ" sz="1600" dirty="0">
                <a:solidFill>
                  <a:schemeClr val="accent3">
                    <a:lumMod val="75000"/>
                  </a:schemeClr>
                </a:solidFill>
              </a:rPr>
              <a:t>Upraveno v Pravidlech </a:t>
            </a:r>
            <a:r>
              <a:rPr lang="cs-CZ" sz="1600" spc="-1" dirty="0">
                <a:solidFill>
                  <a:schemeClr val="accent3">
                    <a:lumMod val="75000"/>
                  </a:schemeClr>
                </a:solidFill>
              </a:rPr>
              <a:t>pro konečné žadatele SZP 2023 – 2027 a Pravidlech, kterými se stanovují podmínky pro PR SP SZP na období 2023 – 2027 jako součást SCLLD pro MAS</a:t>
            </a:r>
            <a:endParaRPr lang="cs-CZ" sz="1600" dirty="0">
              <a:solidFill>
                <a:schemeClr val="accent3">
                  <a:lumMod val="75000"/>
                </a:schemeClr>
              </a:solidFill>
            </a:endParaRPr>
          </a:p>
          <a:p>
            <a:pPr lvl="1">
              <a:buClr>
                <a:srgbClr val="C00000"/>
              </a:buClr>
            </a:pPr>
            <a:endParaRPr lang="cs-CZ" sz="1300" dirty="0">
              <a:solidFill>
                <a:schemeClr val="tx1">
                  <a:lumMod val="65000"/>
                  <a:lumOff val="35000"/>
                </a:schemeClr>
              </a:solidFill>
            </a:endParaRPr>
          </a:p>
        </p:txBody>
      </p:sp>
    </p:spTree>
    <p:extLst>
      <p:ext uri="{BB962C8B-B14F-4D97-AF65-F5344CB8AC3E}">
        <p14:creationId xmlns:p14="http://schemas.microsoft.com/office/powerpoint/2010/main" val="3615607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- 2024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837172"/>
          </a:xfrm>
        </p:spPr>
        <p:txBody>
          <a:bodyPr>
            <a:normAutofit/>
          </a:bodyPr>
          <a:lstStyle/>
          <a:p>
            <a:pPr algn="ctr"/>
            <a:r>
              <a:rPr lang="cs-CZ" b="1" spc="-1" dirty="0">
                <a:solidFill>
                  <a:schemeClr val="accent2">
                    <a:lumMod val="50000"/>
                  </a:schemeClr>
                </a:solidFill>
                <a:ea typeface="DejaVu Sans"/>
              </a:rPr>
              <a:t>Přehled administrace a hodnocení ŽoD ze strany MAS – VI.</a:t>
            </a:r>
          </a:p>
          <a:p>
            <a:pPr algn="l"/>
            <a:endParaRPr lang="cs-CZ" sz="1200" b="0" dirty="0"/>
          </a:p>
          <a:p>
            <a:pPr marL="288000" indent="-288000" algn="l">
              <a:lnSpc>
                <a:spcPct val="120000"/>
              </a:lnSpc>
              <a:buClr>
                <a:schemeClr val="accent1"/>
              </a:buClr>
              <a:buFont typeface="Arial" panose="020B0604020202020204" pitchFamily="34" charset="0"/>
              <a:buChar char="•"/>
            </a:pPr>
            <a:r>
              <a:rPr lang="cs-CZ" sz="1300" dirty="0">
                <a:solidFill>
                  <a:schemeClr val="accent3">
                    <a:lumMod val="75000"/>
                  </a:schemeClr>
                </a:solidFill>
                <a:latin typeface="+mj-lt"/>
              </a:rPr>
              <a:t>Možnosti přezkumu vůči postupu SZIF jsou upraveny v části A. Pravidel – Obecné podmínky – čl. 11 Postupy pro přezkum a další postupy při neplnění podmínek Pravidel</a:t>
            </a:r>
          </a:p>
          <a:p>
            <a:pPr marL="648000" lvl="1" indent="-216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latin typeface="+mj-lt"/>
              </a:rPr>
              <a:t>Jsou zde popsány možnosti v přezkumu </a:t>
            </a:r>
            <a:r>
              <a:rPr lang="cs-CZ" sz="1300" dirty="0">
                <a:solidFill>
                  <a:schemeClr val="accent3">
                    <a:lumMod val="75000"/>
                  </a:schemeClr>
                </a:solidFill>
                <a:latin typeface="+mj-lt"/>
              </a:rPr>
              <a:t>v jednotlivých fázích </a:t>
            </a:r>
            <a:r>
              <a:rPr lang="cs-CZ" sz="1300" dirty="0">
                <a:solidFill>
                  <a:schemeClr val="tx1">
                    <a:lumMod val="65000"/>
                    <a:lumOff val="35000"/>
                  </a:schemeClr>
                </a:solidFill>
                <a:latin typeface="+mj-lt"/>
              </a:rPr>
              <a:t>administrace ŽoD</a:t>
            </a:r>
          </a:p>
          <a:p>
            <a:pPr marL="648000" lvl="1" indent="-216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latin typeface="+mj-lt"/>
              </a:rPr>
              <a:t>Obecně </a:t>
            </a:r>
            <a:r>
              <a:rPr lang="cs-CZ" sz="1300" dirty="0">
                <a:solidFill>
                  <a:schemeClr val="accent3">
                    <a:lumMod val="75000"/>
                  </a:schemeClr>
                </a:solidFill>
                <a:latin typeface="+mj-lt"/>
              </a:rPr>
              <a:t>pokud žadatel nesouhlasí </a:t>
            </a:r>
            <a:r>
              <a:rPr lang="cs-CZ" sz="1300" dirty="0">
                <a:solidFill>
                  <a:schemeClr val="tx1">
                    <a:lumMod val="65000"/>
                    <a:lumOff val="35000"/>
                  </a:schemeClr>
                </a:solidFill>
                <a:latin typeface="+mj-lt"/>
              </a:rPr>
              <a:t>s postupem administrace/s výsledkem přezkumu ze strany SZIF, může se do 30 kalendářních dnů od provedení příslušného úkonu (např. ukončení administrace Žádosti o dotaci, resp. neschválení Žádosti o dotaci v důsledku nepřidělení bodového zvýhodnění) </a:t>
            </a:r>
            <a:r>
              <a:rPr lang="cs-CZ" sz="1300" dirty="0">
                <a:solidFill>
                  <a:schemeClr val="accent3">
                    <a:lumMod val="75000"/>
                  </a:schemeClr>
                </a:solidFill>
                <a:latin typeface="+mj-lt"/>
              </a:rPr>
              <a:t>písemně obrátit </a:t>
            </a:r>
            <a:r>
              <a:rPr lang="cs-CZ" sz="1300" dirty="0">
                <a:solidFill>
                  <a:schemeClr val="tx1">
                    <a:lumMod val="65000"/>
                    <a:lumOff val="35000"/>
                  </a:schemeClr>
                </a:solidFill>
                <a:latin typeface="+mj-lt"/>
              </a:rPr>
              <a:t>se žádostí o přezkum na </a:t>
            </a:r>
            <a:r>
              <a:rPr lang="cs-CZ" sz="1300" dirty="0">
                <a:solidFill>
                  <a:schemeClr val="accent3">
                    <a:lumMod val="75000"/>
                  </a:schemeClr>
                </a:solidFill>
                <a:latin typeface="+mj-lt"/>
              </a:rPr>
              <a:t>Přezkumnou komisi Ministerstva zemědělství.</a:t>
            </a:r>
            <a:r>
              <a:rPr lang="cs-CZ" sz="1300" dirty="0">
                <a:solidFill>
                  <a:schemeClr val="tx1">
                    <a:lumMod val="65000"/>
                    <a:lumOff val="35000"/>
                  </a:schemeClr>
                </a:solidFill>
                <a:latin typeface="+mj-lt"/>
              </a:rPr>
              <a:t> V případě, že by sdělení SZIF (např. o ukončení administrace Žádosti o dotaci) bylo v rozporu s podmínkami, za kterých je poskytována dotace, MZe jej usnesením zruší. Výsledek projednání žádosti na Přezkumné komisi sdělí Ministerstvo zemědělství příjemci dotace </a:t>
            </a:r>
            <a:r>
              <a:rPr lang="cs-CZ" sz="1300" dirty="0">
                <a:solidFill>
                  <a:schemeClr val="accent3">
                    <a:lumMod val="75000"/>
                  </a:schemeClr>
                </a:solidFill>
                <a:latin typeface="+mj-lt"/>
              </a:rPr>
              <a:t>písemnou formou.</a:t>
            </a:r>
          </a:p>
          <a:p>
            <a:pPr marL="648000" lvl="1" indent="-216000" algn="l">
              <a:lnSpc>
                <a:spcPct val="120000"/>
              </a:lnSpc>
              <a:buClr>
                <a:srgbClr val="A53010"/>
              </a:buClr>
              <a:buFont typeface="Arial" panose="020B0604020202020204" pitchFamily="34" charset="0"/>
              <a:buChar char="•"/>
            </a:pPr>
            <a:r>
              <a:rPr lang="cs-CZ" sz="1300" dirty="0">
                <a:solidFill>
                  <a:schemeClr val="tx1">
                    <a:lumMod val="65000"/>
                    <a:lumOff val="35000"/>
                  </a:schemeClr>
                </a:solidFill>
                <a:latin typeface="+mj-lt"/>
              </a:rPr>
              <a:t>Druhou možností je podat na Ministerstvo zemědělství </a:t>
            </a:r>
            <a:r>
              <a:rPr lang="cs-CZ" sz="1300" dirty="0">
                <a:solidFill>
                  <a:schemeClr val="accent3">
                    <a:lumMod val="75000"/>
                  </a:schemeClr>
                </a:solidFill>
                <a:latin typeface="+mj-lt"/>
              </a:rPr>
              <a:t>návrh na zahájení sporného řízení </a:t>
            </a:r>
            <a:r>
              <a:rPr lang="cs-CZ" sz="1300" dirty="0">
                <a:solidFill>
                  <a:schemeClr val="tx1">
                    <a:lumMod val="65000"/>
                    <a:lumOff val="35000"/>
                  </a:schemeClr>
                </a:solidFill>
                <a:latin typeface="+mj-lt"/>
              </a:rPr>
              <a:t>v souladu se správním řádem a uhradit příslušný </a:t>
            </a:r>
            <a:r>
              <a:rPr lang="cs-CZ" sz="1300" dirty="0">
                <a:solidFill>
                  <a:schemeClr val="accent3">
                    <a:lumMod val="75000"/>
                  </a:schemeClr>
                </a:solidFill>
                <a:latin typeface="+mj-lt"/>
              </a:rPr>
              <a:t>správní poplatek.</a:t>
            </a:r>
          </a:p>
          <a:p>
            <a:pPr marL="285750" indent="-285750">
              <a:buClr>
                <a:srgbClr val="C00000"/>
              </a:buClr>
              <a:buFont typeface="Arial" panose="020B0604020202020204" pitchFamily="34" charset="0"/>
              <a:buChar char="•"/>
            </a:pPr>
            <a:endParaRPr lang="cs-CZ" sz="1300" dirty="0">
              <a:solidFill>
                <a:schemeClr val="tx1">
                  <a:lumMod val="65000"/>
                  <a:lumOff val="35000"/>
                </a:schemeClr>
              </a:solidFill>
              <a:latin typeface="+mj-lt"/>
            </a:endParaRPr>
          </a:p>
          <a:p>
            <a:pPr algn="ctr"/>
            <a:r>
              <a:rPr lang="cs-CZ" sz="1700" dirty="0">
                <a:solidFill>
                  <a:schemeClr val="accent3">
                    <a:lumMod val="75000"/>
                  </a:schemeClr>
                </a:solidFill>
              </a:rPr>
              <a:t>Upraveno v Pravidlech </a:t>
            </a:r>
            <a:r>
              <a:rPr lang="cs-CZ" sz="1700" spc="-1" dirty="0">
                <a:solidFill>
                  <a:schemeClr val="accent3">
                    <a:lumMod val="75000"/>
                  </a:schemeClr>
                </a:solidFill>
              </a:rPr>
              <a:t>pro konečné žadatele SZP 2023 – 2027 a Pravidlech, kterými se stanovují podmínky pro PR SP SZP na období 2023 – 2027 jako součást SCLLD pro MAS</a:t>
            </a:r>
            <a:endParaRPr lang="cs-CZ" sz="1700" dirty="0">
              <a:solidFill>
                <a:schemeClr val="accent3">
                  <a:lumMod val="75000"/>
                </a:schemeClr>
              </a:solidFill>
            </a:endParaRPr>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3123466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3" y="1234912"/>
            <a:ext cx="9857295" cy="676504"/>
          </a:xfrm>
        </p:spPr>
        <p:txBody>
          <a:bodyPr>
            <a:normAutofit fontScale="90000"/>
          </a:bodyPr>
          <a:lstStyle/>
          <a:p>
            <a:pPr algn="ctr"/>
            <a:br>
              <a:rPr lang="cs-CZ" sz="1400" b="1" dirty="0">
                <a:solidFill>
                  <a:schemeClr val="accent2"/>
                </a:solidFill>
              </a:rPr>
            </a:br>
            <a:br>
              <a:rPr lang="cs-CZ" sz="1400" b="1" dirty="0">
                <a:solidFill>
                  <a:schemeClr val="accent2"/>
                </a:solidFill>
              </a:rPr>
            </a:br>
            <a:r>
              <a:rPr lang="cs-CZ" sz="2000" b="1" dirty="0">
                <a:solidFill>
                  <a:schemeClr val="accent2"/>
                </a:solidFill>
              </a:rPr>
              <a:t>Informace, Kontakty</a:t>
            </a:r>
            <a:endParaRPr lang="cs-CZ" sz="2000" b="1" dirty="0">
              <a:solidFill>
                <a:schemeClr val="accent2">
                  <a:lumMod val="50000"/>
                </a:schemeClr>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3" y="1890876"/>
            <a:ext cx="9857295" cy="4289196"/>
          </a:xfrm>
        </p:spPr>
        <p:txBody>
          <a:bodyPr>
            <a:normAutofit fontScale="77500" lnSpcReduction="20000"/>
          </a:bodyPr>
          <a:lstStyle/>
          <a:p>
            <a:pPr marL="0" indent="0" algn="ctr">
              <a:buNone/>
            </a:pPr>
            <a:endParaRPr lang="cs-CZ" sz="1800" b="1" dirty="0">
              <a:effectLst/>
              <a:latin typeface="+mj-lt"/>
              <a:ea typeface="Calibri" panose="020F0502020204030204" pitchFamily="34" charset="0"/>
            </a:endParaRPr>
          </a:p>
          <a:p>
            <a:pPr marL="0" indent="0" algn="ctr">
              <a:buNone/>
            </a:pPr>
            <a:r>
              <a:rPr lang="cs-CZ" sz="1800" b="1" dirty="0">
                <a:solidFill>
                  <a:schemeClr val="tx1"/>
                </a:solidFill>
                <a:latin typeface="+mj-lt"/>
              </a:rPr>
              <a:t>Bc. Markéta Stará</a:t>
            </a:r>
          </a:p>
          <a:p>
            <a:pPr marL="0" indent="0" algn="ctr">
              <a:buNone/>
            </a:pPr>
            <a:r>
              <a:rPr lang="cs-CZ" sz="1800" b="1" dirty="0">
                <a:solidFill>
                  <a:schemeClr val="tx1"/>
                </a:solidFill>
                <a:latin typeface="+mj-lt"/>
              </a:rPr>
              <a:t>Tel.: 778 958 699</a:t>
            </a:r>
          </a:p>
          <a:p>
            <a:pPr marL="0" indent="0" algn="ctr">
              <a:buNone/>
            </a:pPr>
            <a:r>
              <a:rPr lang="cs-CZ" sz="1800" b="1" dirty="0">
                <a:solidFill>
                  <a:schemeClr val="tx1"/>
                </a:solidFill>
                <a:latin typeface="+mj-lt"/>
              </a:rPr>
              <a:t>email: </a:t>
            </a:r>
            <a:r>
              <a:rPr lang="cs-CZ" sz="1800" b="1" dirty="0">
                <a:solidFill>
                  <a:schemeClr val="accent3">
                    <a:lumMod val="75000"/>
                  </a:schemeClr>
                </a:solidFill>
                <a:latin typeface="+mj-lt"/>
                <a:hlinkClick r:id="rId2">
                  <a:extLst>
                    <a:ext uri="{A12FA001-AC4F-418D-AE19-62706E023703}">
                      <ahyp:hlinkClr xmlns:ahyp="http://schemas.microsoft.com/office/drawing/2018/hyperlinkcolor" val="tx"/>
                    </a:ext>
                  </a:extLst>
                </a:hlinkClick>
              </a:rPr>
              <a:t>stara@masmost.cz</a:t>
            </a:r>
            <a:endParaRPr lang="cs-CZ" sz="1800" b="1" dirty="0">
              <a:solidFill>
                <a:schemeClr val="accent3">
                  <a:lumMod val="75000"/>
                </a:schemeClr>
              </a:solidFill>
              <a:latin typeface="+mj-lt"/>
            </a:endParaRPr>
          </a:p>
          <a:p>
            <a:pPr marL="0" indent="0" algn="ctr">
              <a:buNone/>
            </a:pPr>
            <a:endParaRPr lang="cs-CZ" sz="1800" b="1" dirty="0">
              <a:solidFill>
                <a:schemeClr val="tx1"/>
              </a:solidFill>
              <a:latin typeface="+mj-lt"/>
            </a:endParaRPr>
          </a:p>
          <a:p>
            <a:pPr marL="0" indent="0" algn="ctr">
              <a:buNone/>
            </a:pPr>
            <a:r>
              <a:rPr lang="cs-CZ" sz="1800" b="1" dirty="0">
                <a:solidFill>
                  <a:schemeClr val="tx1"/>
                </a:solidFill>
                <a:latin typeface="+mj-lt"/>
              </a:rPr>
              <a:t>Lucie Augustová</a:t>
            </a:r>
          </a:p>
          <a:p>
            <a:pPr marL="0" indent="0" algn="ctr">
              <a:buNone/>
            </a:pPr>
            <a:r>
              <a:rPr lang="cs-CZ" sz="1800" b="1" dirty="0">
                <a:solidFill>
                  <a:schemeClr val="tx1"/>
                </a:solidFill>
                <a:latin typeface="+mj-lt"/>
              </a:rPr>
              <a:t>Tel.: 775 142 734</a:t>
            </a:r>
          </a:p>
          <a:p>
            <a:pPr marL="0" indent="0" algn="ctr">
              <a:buNone/>
            </a:pPr>
            <a:r>
              <a:rPr lang="cs-CZ" sz="1800" b="1" dirty="0">
                <a:solidFill>
                  <a:schemeClr val="tx1"/>
                </a:solidFill>
                <a:latin typeface="+mj-lt"/>
              </a:rPr>
              <a:t>Email: </a:t>
            </a:r>
            <a:r>
              <a:rPr lang="cs-CZ" sz="1800" b="1" dirty="0">
                <a:solidFill>
                  <a:schemeClr val="accent3">
                    <a:lumMod val="75000"/>
                  </a:schemeClr>
                </a:solidFill>
                <a:latin typeface="+mj-lt"/>
                <a:hlinkClick r:id="rId3">
                  <a:extLst>
                    <a:ext uri="{A12FA001-AC4F-418D-AE19-62706E023703}">
                      <ahyp:hlinkClr xmlns:ahyp="http://schemas.microsoft.com/office/drawing/2018/hyperlinkcolor" val="tx"/>
                    </a:ext>
                  </a:extLst>
                </a:hlinkClick>
              </a:rPr>
              <a:t>augustova@masmost.cz</a:t>
            </a:r>
            <a:endParaRPr lang="cs-CZ" sz="1800" b="1" dirty="0">
              <a:solidFill>
                <a:schemeClr val="accent3">
                  <a:lumMod val="75000"/>
                </a:schemeClr>
              </a:solidFill>
              <a:latin typeface="+mj-lt"/>
            </a:endParaRPr>
          </a:p>
          <a:p>
            <a:pPr marL="0" indent="0" algn="ctr">
              <a:buNone/>
            </a:pPr>
            <a:endParaRPr lang="cs-CZ" sz="1800" b="1" dirty="0">
              <a:solidFill>
                <a:schemeClr val="tx1"/>
              </a:solidFill>
              <a:latin typeface="+mj-lt"/>
            </a:endParaRPr>
          </a:p>
          <a:p>
            <a:pPr marL="0" indent="0" algn="ctr">
              <a:buNone/>
            </a:pPr>
            <a:r>
              <a:rPr lang="cs-CZ" sz="1800" b="1" dirty="0">
                <a:solidFill>
                  <a:schemeClr val="accent3">
                    <a:lumMod val="75000"/>
                  </a:schemeClr>
                </a:solidFill>
                <a:latin typeface="+mj-lt"/>
              </a:rPr>
              <a:t>Po – Čt:  8-13h</a:t>
            </a:r>
          </a:p>
          <a:p>
            <a:pPr marL="0" indent="0" algn="ctr">
              <a:buNone/>
            </a:pPr>
            <a:endParaRPr lang="cs-CZ" sz="1800" b="1" dirty="0">
              <a:solidFill>
                <a:schemeClr val="tx1"/>
              </a:solidFill>
              <a:latin typeface="+mj-lt"/>
            </a:endParaRPr>
          </a:p>
          <a:p>
            <a:pPr marL="0" indent="0" algn="ctr">
              <a:buNone/>
            </a:pPr>
            <a:r>
              <a:rPr lang="cs-CZ" sz="1800" b="1" dirty="0">
                <a:solidFill>
                  <a:schemeClr val="tx1"/>
                </a:solidFill>
                <a:latin typeface="+mj-lt"/>
              </a:rPr>
              <a:t>MAS Most Vysočiny o.p.s.</a:t>
            </a:r>
          </a:p>
          <a:p>
            <a:pPr marL="0" indent="0" algn="ctr">
              <a:buNone/>
            </a:pPr>
            <a:r>
              <a:rPr lang="cs-CZ" sz="1800" b="1" dirty="0">
                <a:solidFill>
                  <a:schemeClr val="tx1"/>
                </a:solidFill>
                <a:latin typeface="+mj-lt"/>
              </a:rPr>
              <a:t>Náměstí 17/19, 594 01 Velké Meziříčí</a:t>
            </a:r>
          </a:p>
          <a:p>
            <a:pPr marL="0" indent="0" algn="ctr">
              <a:buNone/>
            </a:pPr>
            <a:r>
              <a:rPr lang="cs-CZ" sz="1800" b="1" dirty="0">
                <a:solidFill>
                  <a:schemeClr val="accent3">
                    <a:lumMod val="75000"/>
                  </a:schemeClr>
                </a:solidFill>
                <a:latin typeface="+mj-lt"/>
                <a:hlinkClick r:id="rId4">
                  <a:extLst>
                    <a:ext uri="{A12FA001-AC4F-418D-AE19-62706E023703}">
                      <ahyp:hlinkClr xmlns:ahyp="http://schemas.microsoft.com/office/drawing/2018/hyperlinkcolor" val="tx"/>
                    </a:ext>
                  </a:extLst>
                </a:hlinkClick>
              </a:rPr>
              <a:t>www.masmost.cz</a:t>
            </a:r>
            <a:endParaRPr lang="cs-CZ" sz="1800" b="1" dirty="0">
              <a:solidFill>
                <a:schemeClr val="accent3">
                  <a:lumMod val="75000"/>
                </a:schemeClr>
              </a:solidFill>
              <a:latin typeface="+mj-lt"/>
            </a:endParaRPr>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5"/>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6"/>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7"/>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375772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714450" y="1123536"/>
            <a:ext cx="9857295" cy="477837"/>
          </a:xfrm>
        </p:spPr>
        <p:txBody>
          <a:bodyPr>
            <a:normAutofit/>
          </a:bodyPr>
          <a:lstStyle/>
          <a:p>
            <a:pPr algn="ctr"/>
            <a:r>
              <a:rPr lang="cs-CZ" sz="1800" b="1" dirty="0">
                <a:solidFill>
                  <a:schemeClr val="accent2"/>
                </a:solidFill>
              </a:rPr>
              <a:t>1. Výzva MAS MOST Vysočiny – SZP - 2024</a:t>
            </a:r>
            <a:endParaRPr lang="cs-CZ" sz="1800" b="1" dirty="0">
              <a:solidFill>
                <a:schemeClr val="accent2">
                  <a:lumMod val="50000"/>
                </a:schemeClr>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3" y="1890876"/>
            <a:ext cx="9857295" cy="4289196"/>
          </a:xfrm>
        </p:spPr>
        <p:txBody>
          <a:bodyPr>
            <a:normAutofit fontScale="92500" lnSpcReduction="20000"/>
          </a:bodyPr>
          <a:lstStyle/>
          <a:p>
            <a:pPr marL="285750" indent="-285750" algn="l">
              <a:buFont typeface="Wingdings" panose="05000000000000000000" pitchFamily="2" charset="2"/>
              <a:buChar char="q"/>
            </a:pPr>
            <a:r>
              <a:rPr lang="cs-CZ" dirty="0">
                <a:solidFill>
                  <a:schemeClr val="accent2">
                    <a:lumMod val="75000"/>
                  </a:schemeClr>
                </a:solidFill>
              </a:rPr>
              <a:t>Vyhlášení výzvy:</a:t>
            </a:r>
            <a:r>
              <a:rPr lang="cs-CZ" dirty="0"/>
              <a:t>				26.4.2024</a:t>
            </a:r>
          </a:p>
          <a:p>
            <a:pPr marL="285750" indent="-285750" algn="l">
              <a:buFont typeface="Wingdings" panose="05000000000000000000" pitchFamily="2" charset="2"/>
              <a:buChar char="q"/>
            </a:pPr>
            <a:r>
              <a:rPr lang="cs-CZ" dirty="0">
                <a:solidFill>
                  <a:schemeClr val="accent2">
                    <a:lumMod val="75000"/>
                  </a:schemeClr>
                </a:solidFill>
              </a:rPr>
              <a:t>Příjem žádostí:</a:t>
            </a:r>
            <a:r>
              <a:rPr lang="cs-CZ" dirty="0"/>
              <a:t>					od 29.4.2024 do 31.5.2024</a:t>
            </a:r>
          </a:p>
          <a:p>
            <a:pPr marL="285750" indent="-285750" algn="l">
              <a:buFont typeface="Wingdings" panose="05000000000000000000" pitchFamily="2" charset="2"/>
              <a:buChar char="q"/>
            </a:pPr>
            <a:r>
              <a:rPr lang="cs-CZ" dirty="0">
                <a:solidFill>
                  <a:schemeClr val="accent2">
                    <a:lumMod val="75000"/>
                  </a:schemeClr>
                </a:solidFill>
              </a:rPr>
              <a:t>Termín registrace na RO SZIF:    </a:t>
            </a:r>
            <a:r>
              <a:rPr lang="cs-CZ" dirty="0"/>
              <a:t>	19.7.2024</a:t>
            </a:r>
          </a:p>
          <a:p>
            <a:pPr marL="285750" indent="-285750" algn="l">
              <a:buFont typeface="Wingdings" panose="05000000000000000000" pitchFamily="2" charset="2"/>
              <a:buChar char="q"/>
            </a:pPr>
            <a:r>
              <a:rPr lang="cs-CZ" dirty="0">
                <a:solidFill>
                  <a:schemeClr val="accent2">
                    <a:lumMod val="75000"/>
                  </a:schemeClr>
                </a:solidFill>
              </a:rPr>
              <a:t>Způsob podání:                          </a:t>
            </a:r>
            <a:r>
              <a:rPr lang="cs-CZ" dirty="0"/>
              <a:t>	elektronicky přes portál Farmáře  </a:t>
            </a:r>
          </a:p>
          <a:p>
            <a:pPr marL="285750" indent="-285750" algn="l">
              <a:buFont typeface="Wingdings" panose="05000000000000000000" pitchFamily="2" charset="2"/>
              <a:buChar char="q"/>
            </a:pPr>
            <a:r>
              <a:rPr lang="cs-CZ" dirty="0">
                <a:solidFill>
                  <a:schemeClr val="accent2">
                    <a:lumMod val="75000"/>
                  </a:schemeClr>
                </a:solidFill>
              </a:rPr>
              <a:t>Minimální výdaje:</a:t>
            </a:r>
            <a:r>
              <a:rPr lang="cs-CZ" dirty="0"/>
              <a:t>				100 000Kč</a:t>
            </a:r>
          </a:p>
          <a:p>
            <a:pPr marL="285750" indent="-285750" algn="l">
              <a:buFont typeface="Wingdings" panose="05000000000000000000" pitchFamily="2" charset="2"/>
              <a:buChar char="q"/>
            </a:pPr>
            <a:r>
              <a:rPr lang="cs-CZ" dirty="0">
                <a:solidFill>
                  <a:schemeClr val="accent2">
                    <a:lumMod val="75000"/>
                  </a:schemeClr>
                </a:solidFill>
              </a:rPr>
              <a:t>Maximální výdaje:</a:t>
            </a:r>
            <a:r>
              <a:rPr lang="cs-CZ" dirty="0"/>
              <a:t>				2 000 000 Kč</a:t>
            </a:r>
          </a:p>
          <a:p>
            <a:pPr marL="285750" indent="-285750" algn="l">
              <a:buFont typeface="Wingdings" panose="05000000000000000000" pitchFamily="2" charset="2"/>
              <a:buChar char="q"/>
            </a:pPr>
            <a:r>
              <a:rPr lang="cs-CZ" dirty="0">
                <a:solidFill>
                  <a:schemeClr val="accent2">
                    <a:lumMod val="75000"/>
                  </a:schemeClr>
                </a:solidFill>
              </a:rPr>
              <a:t>Místo realizace projektu:</a:t>
            </a:r>
            <a:r>
              <a:rPr lang="cs-CZ" dirty="0"/>
              <a:t>			celé území MAS (vymezené ve schválené SCLLD)</a:t>
            </a:r>
          </a:p>
          <a:p>
            <a:pPr algn="l"/>
            <a:endParaRPr lang="cs-CZ" dirty="0"/>
          </a:p>
          <a:p>
            <a:pPr algn="l"/>
            <a:r>
              <a:rPr lang="cs-CZ" dirty="0">
                <a:solidFill>
                  <a:schemeClr val="accent2">
                    <a:lumMod val="75000"/>
                  </a:schemeClr>
                </a:solidFill>
              </a:rPr>
              <a:t>Do území MAS spadají následující obce:</a:t>
            </a:r>
            <a:r>
              <a:rPr lang="cs-CZ" sz="1800" kern="0" dirty="0">
                <a:solidFill>
                  <a:schemeClr val="accent2">
                    <a:lumMod val="75000"/>
                  </a:schemeClr>
                </a:solidFill>
                <a:effectLst/>
                <a:latin typeface="Arial" panose="020B0604020202020204" pitchFamily="34" charset="0"/>
                <a:ea typeface="Times New Roman" panose="02020603050405020304" pitchFamily="18" charset="0"/>
                <a:cs typeface="Times New Roman" panose="02020603050405020304" pitchFamily="18" charset="0"/>
              </a:rPr>
              <a:t> </a:t>
            </a:r>
          </a:p>
          <a:p>
            <a:pPr algn="l"/>
            <a:r>
              <a:rPr lang="cs-CZ" sz="1400" kern="0" dirty="0">
                <a:effectLst/>
                <a:ea typeface="Times New Roman" panose="02020603050405020304" pitchFamily="18" charset="0"/>
                <a:cs typeface="Times New Roman" panose="02020603050405020304" pitchFamily="18" charset="0"/>
              </a:rPr>
              <a:t>Baliny, Blízkov, Bory, Březejc, Březí, Březské, Černá, Dobrá Voda, Dolní Heřmanice, Dolní Libochová, Heřmanov, Horní Heřmanice, Horní Libochová, Horní Radslavice, Jabloňov, Jívoví, Kadolec, Kozlov, Křižanov, Křoví, Kundratice, Lavičky, Martinice, Měřín, Milešín, Moravec, Netín, Nová Ves, Nové Sady, Nový Telečkov, Ořechov, Osové, Oslavice, Oslavička, Osová Bítýška, Otín, Pavlínov, Petráveč, Pikárec, Radňoves, Rousměrov, Rozseč, Ruda, Sklené nad Oslavou, Skřinářov, Skryje, Stránecká Zhoř, Sviny, Tasov, Tišnovská Nová Ves, Uhřínov, Újezd u Tišnova, Velká Bíteš, Velké Meziříčí, Vídeň, Vidonín, Vlkov, Vratislávka, Záblatí, Zadní Zhořec, Žďárec.</a:t>
            </a:r>
            <a:endParaRPr lang="cs-CZ" sz="1400" kern="100" dirty="0">
              <a:effectLst/>
              <a:ea typeface="Calibri" panose="020F0502020204030204" pitchFamily="34" charset="0"/>
              <a:cs typeface="Times New Roman" panose="02020603050405020304" pitchFamily="18" charset="0"/>
            </a:endParaRPr>
          </a:p>
          <a:p>
            <a:pPr algn="l"/>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1796001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681955" y="923028"/>
            <a:ext cx="9857295" cy="465551"/>
          </a:xfrm>
        </p:spPr>
        <p:txBody>
          <a:bodyPr>
            <a:normAutofit/>
          </a:bodyPr>
          <a:lstStyle/>
          <a:p>
            <a:pPr algn="ctr"/>
            <a:r>
              <a:rPr lang="cs-CZ" sz="1400" b="1" dirty="0">
                <a:solidFill>
                  <a:schemeClr val="accent2"/>
                </a:solidFill>
              </a:rPr>
              <a:t>1. Výzva MAS MOST Vysočiny – SZP - 2024</a:t>
            </a:r>
            <a:endParaRPr lang="cs-CZ" sz="1400" b="1" dirty="0">
              <a:solidFill>
                <a:schemeClr val="accent2">
                  <a:lumMod val="50000"/>
                </a:schemeClr>
              </a:solidFill>
            </a:endParaRPr>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graphicFrame>
        <p:nvGraphicFramePr>
          <p:cNvPr id="8" name="Tabulka 7">
            <a:extLst>
              <a:ext uri="{FF2B5EF4-FFF2-40B4-BE49-F238E27FC236}">
                <a16:creationId xmlns:a16="http://schemas.microsoft.com/office/drawing/2014/main" id="{BC05852D-4FAC-58DC-5D85-76B9044BBACC}"/>
              </a:ext>
            </a:extLst>
          </p:cNvPr>
          <p:cNvGraphicFramePr>
            <a:graphicFrameLocks noGrp="1"/>
          </p:cNvGraphicFramePr>
          <p:nvPr>
            <p:extLst>
              <p:ext uri="{D42A27DB-BD31-4B8C-83A1-F6EECF244321}">
                <p14:modId xmlns:p14="http://schemas.microsoft.com/office/powerpoint/2010/main" val="728251299"/>
              </p:ext>
            </p:extLst>
          </p:nvPr>
        </p:nvGraphicFramePr>
        <p:xfrm>
          <a:off x="484928" y="1771440"/>
          <a:ext cx="10251347" cy="4670559"/>
        </p:xfrm>
        <a:graphic>
          <a:graphicData uri="http://schemas.openxmlformats.org/drawingml/2006/table">
            <a:tbl>
              <a:tblPr firstRow="1" bandRow="1">
                <a:tableStyleId>{5C22544A-7EE6-4342-B048-85BDC9FD1C3A}</a:tableStyleId>
              </a:tblPr>
              <a:tblGrid>
                <a:gridCol w="1877956">
                  <a:extLst>
                    <a:ext uri="{9D8B030D-6E8A-4147-A177-3AD203B41FA5}">
                      <a16:colId xmlns:a16="http://schemas.microsoft.com/office/drawing/2014/main" val="858673332"/>
                    </a:ext>
                  </a:extLst>
                </a:gridCol>
                <a:gridCol w="1333241">
                  <a:extLst>
                    <a:ext uri="{9D8B030D-6E8A-4147-A177-3AD203B41FA5}">
                      <a16:colId xmlns:a16="http://schemas.microsoft.com/office/drawing/2014/main" val="348963888"/>
                    </a:ext>
                  </a:extLst>
                </a:gridCol>
                <a:gridCol w="2540488">
                  <a:extLst>
                    <a:ext uri="{9D8B030D-6E8A-4147-A177-3AD203B41FA5}">
                      <a16:colId xmlns:a16="http://schemas.microsoft.com/office/drawing/2014/main" val="3195904753"/>
                    </a:ext>
                  </a:extLst>
                </a:gridCol>
                <a:gridCol w="1841078">
                  <a:extLst>
                    <a:ext uri="{9D8B030D-6E8A-4147-A177-3AD203B41FA5}">
                      <a16:colId xmlns:a16="http://schemas.microsoft.com/office/drawing/2014/main" val="2580553833"/>
                    </a:ext>
                  </a:extLst>
                </a:gridCol>
                <a:gridCol w="1004166">
                  <a:extLst>
                    <a:ext uri="{9D8B030D-6E8A-4147-A177-3AD203B41FA5}">
                      <a16:colId xmlns:a16="http://schemas.microsoft.com/office/drawing/2014/main" val="2650702609"/>
                    </a:ext>
                  </a:extLst>
                </a:gridCol>
                <a:gridCol w="1654418">
                  <a:extLst>
                    <a:ext uri="{9D8B030D-6E8A-4147-A177-3AD203B41FA5}">
                      <a16:colId xmlns:a16="http://schemas.microsoft.com/office/drawing/2014/main" val="1439182152"/>
                    </a:ext>
                  </a:extLst>
                </a:gridCol>
              </a:tblGrid>
              <a:tr h="886309">
                <a:tc>
                  <a:txBody>
                    <a:bodyPr/>
                    <a:lstStyle/>
                    <a:p>
                      <a:pPr algn="ctr"/>
                      <a:r>
                        <a:rPr lang="cs-CZ" sz="1400" dirty="0">
                          <a:solidFill>
                            <a:schemeClr val="accent3">
                              <a:lumMod val="50000"/>
                            </a:schemeClr>
                          </a:solidFill>
                        </a:rPr>
                        <a:t>Číslo a název Fiche dle SZP</a:t>
                      </a:r>
                    </a:p>
                  </a:txBody>
                  <a:tcPr/>
                </a:tc>
                <a:tc>
                  <a:txBody>
                    <a:bodyPr/>
                    <a:lstStyle/>
                    <a:p>
                      <a:pPr algn="ctr"/>
                      <a:r>
                        <a:rPr lang="cs-CZ" sz="1400" dirty="0">
                          <a:solidFill>
                            <a:schemeClr val="accent3">
                              <a:lumMod val="50000"/>
                            </a:schemeClr>
                          </a:solidFill>
                        </a:rPr>
                        <a:t>Název Fiche dle MAS</a:t>
                      </a:r>
                    </a:p>
                  </a:txBody>
                  <a:tcPr/>
                </a:tc>
                <a:tc>
                  <a:txBody>
                    <a:bodyPr/>
                    <a:lstStyle/>
                    <a:p>
                      <a:pPr algn="ctr"/>
                      <a:r>
                        <a:rPr lang="cs-CZ" sz="1400" dirty="0">
                          <a:solidFill>
                            <a:schemeClr val="accent3">
                              <a:lumMod val="50000"/>
                            </a:schemeClr>
                          </a:solidFill>
                        </a:rPr>
                        <a:t>Oblasti podpory</a:t>
                      </a:r>
                    </a:p>
                  </a:txBody>
                  <a:tcPr/>
                </a:tc>
                <a:tc>
                  <a:txBody>
                    <a:bodyPr/>
                    <a:lstStyle/>
                    <a:p>
                      <a:pPr algn="ctr"/>
                      <a:r>
                        <a:rPr lang="cs-CZ" sz="1400" dirty="0">
                          <a:solidFill>
                            <a:schemeClr val="accent3">
                              <a:lumMod val="50000"/>
                            </a:schemeClr>
                          </a:solidFill>
                        </a:rPr>
                        <a:t>Definice žadatele/ příjemce dotace</a:t>
                      </a:r>
                    </a:p>
                  </a:txBody>
                  <a:tcPr/>
                </a:tc>
                <a:tc>
                  <a:txBody>
                    <a:bodyPr/>
                    <a:lstStyle/>
                    <a:p>
                      <a:pPr algn="ctr"/>
                      <a:r>
                        <a:rPr lang="cs-CZ" sz="1400" dirty="0">
                          <a:solidFill>
                            <a:schemeClr val="accent3">
                              <a:lumMod val="50000"/>
                            </a:schemeClr>
                          </a:solidFill>
                        </a:rPr>
                        <a:t>Alokace výzvy (dotace)</a:t>
                      </a:r>
                    </a:p>
                  </a:txBody>
                  <a:tcPr/>
                </a:tc>
                <a:tc>
                  <a:txBody>
                    <a:bodyPr/>
                    <a:lstStyle/>
                    <a:p>
                      <a:pPr algn="ctr"/>
                      <a:r>
                        <a:rPr lang="cs-CZ" sz="1400" dirty="0">
                          <a:solidFill>
                            <a:schemeClr val="accent3">
                              <a:lumMod val="50000"/>
                            </a:schemeClr>
                          </a:solidFill>
                        </a:rPr>
                        <a:t>Míra spolufinancování (dotace)</a:t>
                      </a:r>
                    </a:p>
                  </a:txBody>
                  <a:tcPr/>
                </a:tc>
                <a:extLst>
                  <a:ext uri="{0D108BD9-81ED-4DB2-BD59-A6C34878D82A}">
                    <a16:rowId xmlns:a16="http://schemas.microsoft.com/office/drawing/2014/main" val="3414551715"/>
                  </a:ext>
                </a:extLst>
              </a:tr>
              <a:tr h="1210676">
                <a:tc>
                  <a:txBody>
                    <a:bodyPr/>
                    <a:lstStyle/>
                    <a:p>
                      <a:pPr algn="l"/>
                      <a:r>
                        <a:rPr lang="cs-CZ" sz="1050" dirty="0">
                          <a:solidFill>
                            <a:schemeClr val="tx1">
                              <a:lumMod val="65000"/>
                              <a:lumOff val="35000"/>
                            </a:schemeClr>
                          </a:solidFill>
                        </a:rPr>
                        <a:t>Fiche 4- Podnikání malých a středních podniku</a:t>
                      </a:r>
                    </a:p>
                  </a:txBody>
                  <a:tcPr/>
                </a:tc>
                <a:tc>
                  <a:txBody>
                    <a:bodyPr/>
                    <a:lstStyle/>
                    <a:p>
                      <a:pPr algn="ctr"/>
                      <a:r>
                        <a:rPr lang="cs-CZ" sz="1050" dirty="0">
                          <a:solidFill>
                            <a:schemeClr val="tx1">
                              <a:lumMod val="65000"/>
                              <a:lumOff val="35000"/>
                            </a:schemeClr>
                          </a:solidFill>
                        </a:rPr>
                        <a:t>Podnikání malých a středních podniků</a:t>
                      </a:r>
                    </a:p>
                  </a:txBody>
                  <a:tcPr/>
                </a:tc>
                <a:tc>
                  <a:txBody>
                    <a:bodyPr/>
                    <a:lstStyle/>
                    <a:p>
                      <a:pPr algn="l"/>
                      <a:r>
                        <a:rPr lang="cs-CZ" sz="1050" dirty="0">
                          <a:solidFill>
                            <a:schemeClr val="tx1">
                              <a:lumMod val="65000"/>
                              <a:lumOff val="35000"/>
                            </a:schemeClr>
                          </a:solidFill>
                        </a:rPr>
                        <a:t>a)Zemědělské podnikání</a:t>
                      </a:r>
                    </a:p>
                    <a:p>
                      <a:pPr algn="l"/>
                      <a:r>
                        <a:rPr lang="cs-CZ" sz="1050" dirty="0">
                          <a:solidFill>
                            <a:schemeClr val="tx1">
                              <a:lumMod val="65000"/>
                              <a:lumOff val="35000"/>
                            </a:schemeClr>
                          </a:solidFill>
                        </a:rPr>
                        <a:t>b) Zpracování a uvádění na trh produktů</a:t>
                      </a:r>
                    </a:p>
                    <a:p>
                      <a:pPr algn="l"/>
                      <a:r>
                        <a:rPr lang="cs-CZ" sz="1050" dirty="0">
                          <a:solidFill>
                            <a:schemeClr val="tx1">
                              <a:lumMod val="65000"/>
                              <a:lumOff val="35000"/>
                            </a:schemeClr>
                          </a:solidFill>
                        </a:rPr>
                        <a:t>c) Lesnické podnikání</a:t>
                      </a:r>
                    </a:p>
                    <a:p>
                      <a:pPr algn="l"/>
                      <a:r>
                        <a:rPr lang="cs-CZ" sz="1050" dirty="0">
                          <a:solidFill>
                            <a:schemeClr val="tx1">
                              <a:lumMod val="65000"/>
                              <a:lumOff val="35000"/>
                            </a:schemeClr>
                          </a:solidFill>
                        </a:rPr>
                        <a:t>d) Nezemědělské podnikání</a:t>
                      </a:r>
                    </a:p>
                  </a:txBody>
                  <a:tcPr/>
                </a:tc>
                <a:tc>
                  <a:txBody>
                    <a:bodyPr/>
                    <a:lstStyle/>
                    <a:p>
                      <a:pPr algn="ctr"/>
                      <a:r>
                        <a:rPr lang="cs-CZ" sz="1050" dirty="0">
                          <a:solidFill>
                            <a:schemeClr val="tx1">
                              <a:lumMod val="65000"/>
                              <a:lumOff val="35000"/>
                            </a:schemeClr>
                          </a:solidFill>
                        </a:rPr>
                        <a:t>Podnikatelské subjekty splňující definici malého a středního podniku</a:t>
                      </a:r>
                    </a:p>
                  </a:txBody>
                  <a:tcPr/>
                </a:tc>
                <a:tc>
                  <a:txBody>
                    <a:bodyPr/>
                    <a:lstStyle/>
                    <a:p>
                      <a:pPr algn="ctr"/>
                      <a:r>
                        <a:rPr lang="cs-CZ" sz="1050" dirty="0">
                          <a:solidFill>
                            <a:schemeClr val="tx1">
                              <a:lumMod val="65000"/>
                              <a:lumOff val="35000"/>
                            </a:schemeClr>
                          </a:solidFill>
                        </a:rPr>
                        <a:t>9 002 400 Kč</a:t>
                      </a:r>
                    </a:p>
                  </a:txBody>
                  <a:tcPr/>
                </a:tc>
                <a:tc>
                  <a:txBody>
                    <a:bodyPr/>
                    <a:lstStyle/>
                    <a:p>
                      <a:pPr algn="ctr"/>
                      <a:r>
                        <a:rPr lang="cs-CZ" sz="1050" dirty="0">
                          <a:solidFill>
                            <a:schemeClr val="tx1">
                              <a:lumMod val="65000"/>
                              <a:lumOff val="35000"/>
                            </a:schemeClr>
                          </a:solidFill>
                        </a:rPr>
                        <a:t>50%</a:t>
                      </a:r>
                    </a:p>
                  </a:txBody>
                  <a:tcPr/>
                </a:tc>
                <a:extLst>
                  <a:ext uri="{0D108BD9-81ED-4DB2-BD59-A6C34878D82A}">
                    <a16:rowId xmlns:a16="http://schemas.microsoft.com/office/drawing/2014/main" val="1314122805"/>
                  </a:ext>
                </a:extLst>
              </a:tr>
              <a:tr h="1163916">
                <a:tc>
                  <a:txBody>
                    <a:bodyPr/>
                    <a:lstStyle/>
                    <a:p>
                      <a:pPr algn="l"/>
                      <a:r>
                        <a:rPr lang="cs-CZ" sz="1050" dirty="0">
                          <a:solidFill>
                            <a:schemeClr val="tx1">
                              <a:lumMod val="65000"/>
                              <a:lumOff val="35000"/>
                            </a:schemeClr>
                          </a:solidFill>
                        </a:rPr>
                        <a:t>Fiche 5- Základní služby a obnova obcí</a:t>
                      </a:r>
                    </a:p>
                  </a:txBody>
                  <a:tcPr/>
                </a:tc>
                <a:tc>
                  <a:txBody>
                    <a:bodyPr/>
                    <a:lstStyle/>
                    <a:p>
                      <a:pPr algn="ctr"/>
                      <a:r>
                        <a:rPr lang="cs-CZ" sz="1050" dirty="0">
                          <a:solidFill>
                            <a:schemeClr val="tx1">
                              <a:lumMod val="65000"/>
                              <a:lumOff val="35000"/>
                            </a:schemeClr>
                          </a:solidFill>
                        </a:rPr>
                        <a:t>Základní služby a obnova obcí</a:t>
                      </a:r>
                    </a:p>
                  </a:txBody>
                  <a:tcPr/>
                </a:tc>
                <a:tc>
                  <a:txBody>
                    <a:bodyPr/>
                    <a:lstStyle/>
                    <a:p>
                      <a:pPr algn="l"/>
                      <a:r>
                        <a:rPr lang="cs-CZ" sz="1050" dirty="0">
                          <a:solidFill>
                            <a:schemeClr val="tx1">
                              <a:lumMod val="65000"/>
                              <a:lumOff val="35000"/>
                            </a:schemeClr>
                          </a:solidFill>
                        </a:rPr>
                        <a:t>b) Drobná infrastruktura a základní služby (zastávky, veřejné dopravy, hřbitovy, dětská hřiště a sportoviště, prostory pro separaci odpadků, komunální technika včetně zázemí)</a:t>
                      </a:r>
                    </a:p>
                  </a:txBody>
                  <a:tcPr/>
                </a:tc>
                <a:tc>
                  <a:txBody>
                    <a:bodyPr/>
                    <a:lstStyle/>
                    <a:p>
                      <a:pPr algn="ctr"/>
                      <a:r>
                        <a:rPr lang="cs-CZ" sz="1050" dirty="0">
                          <a:solidFill>
                            <a:schemeClr val="tx1">
                              <a:lumMod val="65000"/>
                              <a:lumOff val="35000"/>
                            </a:schemeClr>
                          </a:solidFill>
                        </a:rPr>
                        <a:t>Obce, svazky obcí, jejich příspěvkové organizace a nestátní neziskové organizace</a:t>
                      </a:r>
                    </a:p>
                  </a:txBody>
                  <a:tcPr/>
                </a:tc>
                <a:tc>
                  <a:txBody>
                    <a:bodyPr/>
                    <a:lstStyle/>
                    <a:p>
                      <a:pPr algn="ctr"/>
                      <a:r>
                        <a:rPr lang="cs-CZ" sz="1050" dirty="0">
                          <a:solidFill>
                            <a:schemeClr val="tx1">
                              <a:lumMod val="65000"/>
                              <a:lumOff val="35000"/>
                            </a:schemeClr>
                          </a:solidFill>
                        </a:rPr>
                        <a:t>2 000 000 Kč</a:t>
                      </a:r>
                    </a:p>
                  </a:txBody>
                  <a:tcPr/>
                </a:tc>
                <a:tc>
                  <a:txBody>
                    <a:bodyPr/>
                    <a:lstStyle/>
                    <a:p>
                      <a:pPr algn="ctr"/>
                      <a:r>
                        <a:rPr lang="cs-CZ" sz="1050" dirty="0">
                          <a:solidFill>
                            <a:schemeClr val="tx1">
                              <a:lumMod val="65000"/>
                              <a:lumOff val="35000"/>
                            </a:schemeClr>
                          </a:solidFill>
                        </a:rPr>
                        <a:t>70%</a:t>
                      </a:r>
                    </a:p>
                  </a:txBody>
                  <a:tcPr/>
                </a:tc>
                <a:extLst>
                  <a:ext uri="{0D108BD9-81ED-4DB2-BD59-A6C34878D82A}">
                    <a16:rowId xmlns:a16="http://schemas.microsoft.com/office/drawing/2014/main" val="2553320175"/>
                  </a:ext>
                </a:extLst>
              </a:tr>
              <a:tr h="1409658">
                <a:tc>
                  <a:txBody>
                    <a:bodyPr/>
                    <a:lstStyle/>
                    <a:p>
                      <a:pPr algn="l"/>
                      <a:r>
                        <a:rPr lang="cs-CZ" sz="1050" dirty="0">
                          <a:solidFill>
                            <a:schemeClr val="tx1">
                              <a:lumMod val="65000"/>
                              <a:lumOff val="35000"/>
                            </a:schemeClr>
                          </a:solidFill>
                        </a:rPr>
                        <a:t>Fiche 6- Neproduktivní infrastruktura v krajině</a:t>
                      </a:r>
                    </a:p>
                  </a:txBody>
                  <a:tcPr/>
                </a:tc>
                <a:tc>
                  <a:txBody>
                    <a:bodyPr/>
                    <a:lstStyle/>
                    <a:p>
                      <a:pPr algn="ctr"/>
                      <a:r>
                        <a:rPr lang="cs-CZ" sz="1050" dirty="0">
                          <a:solidFill>
                            <a:schemeClr val="tx1">
                              <a:lumMod val="65000"/>
                              <a:lumOff val="35000"/>
                            </a:schemeClr>
                          </a:solidFill>
                        </a:rPr>
                        <a:t>Neproduktivní infrastruktura v krajině</a:t>
                      </a:r>
                    </a:p>
                  </a:txBody>
                  <a:tcPr/>
                </a:tc>
                <a:tc>
                  <a:txBody>
                    <a:bodyPr/>
                    <a:lstStyle/>
                    <a:p>
                      <a:pPr marL="228600" indent="-228600" algn="l">
                        <a:buAutoNum type="alphaLcParenR"/>
                      </a:pPr>
                      <a:r>
                        <a:rPr lang="cs-CZ" sz="1050" dirty="0">
                          <a:solidFill>
                            <a:schemeClr val="tx1">
                              <a:lumMod val="65000"/>
                              <a:lumOff val="35000"/>
                            </a:schemeClr>
                          </a:solidFill>
                        </a:rPr>
                        <a:t>Neproduktivní infrastruktura v krajině</a:t>
                      </a:r>
                    </a:p>
                    <a:p>
                      <a:pPr marL="228600" indent="-228600" algn="l">
                        <a:buAutoNum type="alphaLcParenR"/>
                      </a:pPr>
                      <a:r>
                        <a:rPr lang="cs-CZ" sz="1050" dirty="0">
                          <a:solidFill>
                            <a:schemeClr val="tx1">
                              <a:lumMod val="65000"/>
                              <a:lumOff val="35000"/>
                            </a:schemeClr>
                          </a:solidFill>
                        </a:rPr>
                        <a:t>Lesní a polní cesty</a:t>
                      </a:r>
                    </a:p>
                    <a:p>
                      <a:pPr marL="228600" indent="-228600" algn="l">
                        <a:buAutoNum type="alphaLcParenR"/>
                      </a:pPr>
                      <a:r>
                        <a:rPr lang="cs-CZ" sz="1050" dirty="0">
                          <a:solidFill>
                            <a:schemeClr val="tx1">
                              <a:lumMod val="65000"/>
                              <a:lumOff val="35000"/>
                            </a:schemeClr>
                          </a:solidFill>
                        </a:rPr>
                        <a:t>Prvky územního systému ekologické stability a protierozní opatření</a:t>
                      </a:r>
                    </a:p>
                    <a:p>
                      <a:pPr marL="228600" indent="-228600" algn="l">
                        <a:buAutoNum type="alphaLcParenR"/>
                      </a:pPr>
                      <a:r>
                        <a:rPr lang="cs-CZ" sz="1050" dirty="0">
                          <a:solidFill>
                            <a:schemeClr val="tx1">
                              <a:lumMod val="65000"/>
                              <a:lumOff val="35000"/>
                            </a:schemeClr>
                          </a:solidFill>
                        </a:rPr>
                        <a:t>Stezky v lese i mimo les</a:t>
                      </a:r>
                    </a:p>
                    <a:p>
                      <a:pPr marL="228600" indent="-228600" algn="l">
                        <a:buAutoNum type="alphaLcParenR"/>
                      </a:pPr>
                      <a:r>
                        <a:rPr lang="cs-CZ" sz="1050" dirty="0">
                          <a:solidFill>
                            <a:schemeClr val="tx1">
                              <a:lumMod val="65000"/>
                              <a:lumOff val="35000"/>
                            </a:schemeClr>
                          </a:solidFill>
                        </a:rPr>
                        <a:t>Drobné památky v krajině</a:t>
                      </a:r>
                    </a:p>
                  </a:txBody>
                  <a:tcPr/>
                </a:tc>
                <a:tc>
                  <a:txBody>
                    <a:bodyPr/>
                    <a:lstStyle/>
                    <a:p>
                      <a:pPr algn="ctr"/>
                      <a:r>
                        <a:rPr lang="cs-CZ" sz="1050" dirty="0">
                          <a:solidFill>
                            <a:schemeClr val="tx1">
                              <a:lumMod val="65000"/>
                              <a:lumOff val="35000"/>
                            </a:schemeClr>
                          </a:solidFill>
                        </a:rPr>
                        <a:t>Obce, svazky obcí, jejich příspěvkové organizace, nestátní neziskové organizace, zemědělský podnikatel a držitel lesa</a:t>
                      </a:r>
                    </a:p>
                  </a:txBody>
                  <a:tcPr/>
                </a:tc>
                <a:tc>
                  <a:txBody>
                    <a:bodyPr/>
                    <a:lstStyle/>
                    <a:p>
                      <a:pPr algn="ctr"/>
                      <a:r>
                        <a:rPr lang="cs-CZ" sz="1050" dirty="0">
                          <a:solidFill>
                            <a:schemeClr val="tx1">
                              <a:lumMod val="65000"/>
                              <a:lumOff val="35000"/>
                            </a:schemeClr>
                          </a:solidFill>
                        </a:rPr>
                        <a:t>1 000 000 Kč</a:t>
                      </a:r>
                    </a:p>
                  </a:txBody>
                  <a:tcPr/>
                </a:tc>
                <a:tc>
                  <a:txBody>
                    <a:bodyPr/>
                    <a:lstStyle/>
                    <a:p>
                      <a:pPr algn="ctr"/>
                      <a:r>
                        <a:rPr lang="cs-CZ" sz="1050" dirty="0">
                          <a:solidFill>
                            <a:schemeClr val="tx1">
                              <a:lumMod val="65000"/>
                              <a:lumOff val="35000"/>
                            </a:schemeClr>
                          </a:solidFill>
                        </a:rPr>
                        <a:t>70%</a:t>
                      </a:r>
                    </a:p>
                  </a:txBody>
                  <a:tcPr/>
                </a:tc>
                <a:extLst>
                  <a:ext uri="{0D108BD9-81ED-4DB2-BD59-A6C34878D82A}">
                    <a16:rowId xmlns:a16="http://schemas.microsoft.com/office/drawing/2014/main" val="204775946"/>
                  </a:ext>
                </a:extLst>
              </a:tr>
            </a:tbl>
          </a:graphicData>
        </a:graphic>
      </p:graphicFrame>
    </p:spTree>
    <p:extLst>
      <p:ext uri="{BB962C8B-B14F-4D97-AF65-F5344CB8AC3E}">
        <p14:creationId xmlns:p14="http://schemas.microsoft.com/office/powerpoint/2010/main" val="4221395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4" y="1407524"/>
            <a:ext cx="9857295" cy="477837"/>
          </a:xfrm>
        </p:spPr>
        <p:txBody>
          <a:bodyPr>
            <a:normAutofit fontScale="90000"/>
          </a:bodyPr>
          <a:lstStyle/>
          <a:p>
            <a:pPr algn="ctr"/>
            <a:r>
              <a:rPr lang="cs-CZ" sz="1400" b="1" dirty="0">
                <a:solidFill>
                  <a:schemeClr val="accent2"/>
                </a:solidFill>
              </a:rPr>
              <a:t>1. Výzva MAS MOST Vysočiny – SZP – Fiche 4 – Podnikání malých a středních podniků</a:t>
            </a:r>
            <a:br>
              <a:rPr lang="cs-CZ" sz="1400" b="1" dirty="0">
                <a:solidFill>
                  <a:schemeClr val="accent2"/>
                </a:solidFill>
              </a:rPr>
            </a:br>
            <a:br>
              <a:rPr lang="cs-CZ" sz="1400" b="1" dirty="0">
                <a:solidFill>
                  <a:schemeClr val="accent2"/>
                </a:solidFill>
              </a:rPr>
            </a:br>
            <a:r>
              <a:rPr lang="cs-CZ" sz="1400" b="1" dirty="0">
                <a:solidFill>
                  <a:schemeClr val="accent2">
                    <a:lumMod val="50000"/>
                  </a:schemeClr>
                </a:solidFill>
              </a:rPr>
              <a:t>- Specifické podmínky pro Fichi 4</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3" y="1890876"/>
            <a:ext cx="9857295" cy="4289196"/>
          </a:xfrm>
        </p:spPr>
        <p:txBody>
          <a:bodyPr/>
          <a:lstStyle/>
          <a:p>
            <a:pPr marL="342900" indent="-342900" algn="l">
              <a:buFont typeface="Wingdings" panose="05000000000000000000" pitchFamily="2" charset="2"/>
              <a:buChar char="Ø"/>
            </a:pPr>
            <a:r>
              <a:rPr lang="cs-CZ" b="1" dirty="0">
                <a:solidFill>
                  <a:schemeClr val="tx1"/>
                </a:solidFill>
              </a:rPr>
              <a:t>Preferenční kritéria – I. </a:t>
            </a:r>
          </a:p>
          <a:p>
            <a:pPr marL="342900" indent="-342900" algn="l">
              <a:buFont typeface="Wingdings" panose="05000000000000000000" pitchFamily="2" charset="2"/>
              <a:buChar char="Ø"/>
            </a:pPr>
            <a:endParaRPr lang="cs-CZ" b="1" dirty="0">
              <a:solidFill>
                <a:schemeClr val="tx1"/>
              </a:solidFill>
            </a:endParaRPr>
          </a:p>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8" name="Tabulka 7">
            <a:extLst>
              <a:ext uri="{FF2B5EF4-FFF2-40B4-BE49-F238E27FC236}">
                <a16:creationId xmlns:a16="http://schemas.microsoft.com/office/drawing/2014/main" id="{600FD43D-3995-5C66-193D-6733EF85DE03}"/>
              </a:ext>
            </a:extLst>
          </p:cNvPr>
          <p:cNvGraphicFramePr>
            <a:graphicFrameLocks noGrp="1"/>
          </p:cNvGraphicFramePr>
          <p:nvPr>
            <p:extLst>
              <p:ext uri="{D42A27DB-BD31-4B8C-83A1-F6EECF244321}">
                <p14:modId xmlns:p14="http://schemas.microsoft.com/office/powerpoint/2010/main" val="3410714163"/>
              </p:ext>
            </p:extLst>
          </p:nvPr>
        </p:nvGraphicFramePr>
        <p:xfrm>
          <a:off x="791850" y="2239244"/>
          <a:ext cx="9483366" cy="685800"/>
        </p:xfrm>
        <a:graphic>
          <a:graphicData uri="http://schemas.openxmlformats.org/drawingml/2006/table">
            <a:tbl>
              <a:tblPr firstRow="1" bandRow="1">
                <a:tableStyleId>{5C22544A-7EE6-4342-B048-85BDC9FD1C3A}</a:tableStyleId>
              </a:tblPr>
              <a:tblGrid>
                <a:gridCol w="9483366">
                  <a:extLst>
                    <a:ext uri="{9D8B030D-6E8A-4147-A177-3AD203B41FA5}">
                      <a16:colId xmlns:a16="http://schemas.microsoft.com/office/drawing/2014/main" val="806034736"/>
                    </a:ext>
                  </a:extLst>
                </a:gridCol>
              </a:tblGrid>
              <a:tr h="60008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300" b="1" dirty="0">
                          <a:solidFill>
                            <a:schemeClr val="tx1"/>
                          </a:solidFill>
                        </a:rPr>
                        <a:t>Finanční náročnost projektu: </a:t>
                      </a:r>
                      <a:r>
                        <a:rPr lang="cs-CZ" sz="1300" b="0" dirty="0">
                          <a:solidFill>
                            <a:schemeClr val="tx1"/>
                          </a:solidFill>
                        </a:rPr>
                        <a:t>Body budou přiděleny na základě výše způsobilých výdajů, ze kterých je stanovena dotace. </a:t>
                      </a:r>
                    </a:p>
                    <a:p>
                      <a:pPr marL="0" marR="0" lvl="0" indent="0" algn="l" defTabSz="457200" rtl="0" eaLnBrk="1" fontAlgn="auto" latinLnBrk="0" hangingPunct="1">
                        <a:lnSpc>
                          <a:spcPct val="100000"/>
                        </a:lnSpc>
                        <a:spcBef>
                          <a:spcPts val="0"/>
                        </a:spcBef>
                        <a:spcAft>
                          <a:spcPts val="0"/>
                        </a:spcAft>
                        <a:buClrTx/>
                        <a:buSzTx/>
                        <a:buFontTx/>
                        <a:buNone/>
                        <a:tabLst/>
                        <a:defRPr/>
                      </a:pPr>
                      <a:r>
                        <a:rPr lang="cs-CZ" sz="1300" b="0" dirty="0">
                          <a:solidFill>
                            <a:schemeClr val="tx1"/>
                          </a:solidFill>
                        </a:rPr>
                        <a:t>Hodnocení a kontrola se provádí na základě údajů, které žadatel uvedl do Žádosti o dotaci. Změnou projektu nesmí dojít ke snížení přidělených bodů.</a:t>
                      </a:r>
                    </a:p>
                  </a:txBody>
                  <a:tcPr/>
                </a:tc>
                <a:extLst>
                  <a:ext uri="{0D108BD9-81ED-4DB2-BD59-A6C34878D82A}">
                    <a16:rowId xmlns:a16="http://schemas.microsoft.com/office/drawing/2014/main" val="3340762319"/>
                  </a:ext>
                </a:extLst>
              </a:tr>
            </a:tbl>
          </a:graphicData>
        </a:graphic>
      </p:graphicFrame>
      <p:graphicFrame>
        <p:nvGraphicFramePr>
          <p:cNvPr id="9" name="Tabulka 8">
            <a:extLst>
              <a:ext uri="{FF2B5EF4-FFF2-40B4-BE49-F238E27FC236}">
                <a16:creationId xmlns:a16="http://schemas.microsoft.com/office/drawing/2014/main" id="{564699F2-6F36-F296-4CAC-7D10BC4237E2}"/>
              </a:ext>
            </a:extLst>
          </p:cNvPr>
          <p:cNvGraphicFramePr>
            <a:graphicFrameLocks noGrp="1"/>
          </p:cNvGraphicFramePr>
          <p:nvPr>
            <p:extLst>
              <p:ext uri="{D42A27DB-BD31-4B8C-83A1-F6EECF244321}">
                <p14:modId xmlns:p14="http://schemas.microsoft.com/office/powerpoint/2010/main" val="3278323202"/>
              </p:ext>
            </p:extLst>
          </p:nvPr>
        </p:nvGraphicFramePr>
        <p:xfrm>
          <a:off x="810701" y="2894901"/>
          <a:ext cx="9455084" cy="1386840"/>
        </p:xfrm>
        <a:graphic>
          <a:graphicData uri="http://schemas.openxmlformats.org/drawingml/2006/table">
            <a:tbl>
              <a:tblPr firstRow="1" bandRow="1">
                <a:tableStyleId>{69CF1AB2-1976-4502-BF36-3FF5EA218861}</a:tableStyleId>
              </a:tblPr>
              <a:tblGrid>
                <a:gridCol w="332926">
                  <a:extLst>
                    <a:ext uri="{9D8B030D-6E8A-4147-A177-3AD203B41FA5}">
                      <a16:colId xmlns:a16="http://schemas.microsoft.com/office/drawing/2014/main" val="4020695570"/>
                    </a:ext>
                  </a:extLst>
                </a:gridCol>
                <a:gridCol w="8465822">
                  <a:extLst>
                    <a:ext uri="{9D8B030D-6E8A-4147-A177-3AD203B41FA5}">
                      <a16:colId xmlns:a16="http://schemas.microsoft.com/office/drawing/2014/main" val="3771457422"/>
                    </a:ext>
                  </a:extLst>
                </a:gridCol>
                <a:gridCol w="656336">
                  <a:extLst>
                    <a:ext uri="{9D8B030D-6E8A-4147-A177-3AD203B41FA5}">
                      <a16:colId xmlns:a16="http://schemas.microsoft.com/office/drawing/2014/main" val="2628100983"/>
                    </a:ext>
                  </a:extLst>
                </a:gridCol>
              </a:tblGrid>
              <a:tr h="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Výše způsobilých výdajů, ze kterých je stanovena dotace, je menší nebo rovna 500 000 Kč. </a:t>
                      </a:r>
                    </a:p>
                  </a:txBody>
                  <a:tcPr/>
                </a:tc>
                <a:tc>
                  <a:txBody>
                    <a:bodyPr/>
                    <a:lstStyle/>
                    <a:p>
                      <a:pPr algn="ctr"/>
                      <a:r>
                        <a:rPr lang="cs-CZ" sz="1200" b="0" dirty="0">
                          <a:solidFill>
                            <a:schemeClr val="tx1">
                              <a:lumMod val="65000"/>
                              <a:lumOff val="35000"/>
                            </a:schemeClr>
                          </a:solidFill>
                        </a:rPr>
                        <a:t>15</a:t>
                      </a:r>
                    </a:p>
                  </a:txBody>
                  <a:tcPr/>
                </a:tc>
                <a:extLst>
                  <a:ext uri="{0D108BD9-81ED-4DB2-BD59-A6C34878D82A}">
                    <a16:rowId xmlns:a16="http://schemas.microsoft.com/office/drawing/2014/main" val="3944528056"/>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Výše způsobilých výdajů, ze kterých je stanovena dotace, je od 500 001 do 1 000 000 Kč (včetně).</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3631664290"/>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Výše způsobilých výdajů, ze kterých je stanovena dotace, je od 1 000 001 do 1 500 000 Kč (včetně).</a:t>
                      </a:r>
                    </a:p>
                  </a:txBody>
                  <a:tcPr/>
                </a:tc>
                <a:tc>
                  <a:txBody>
                    <a:bodyPr/>
                    <a:lstStyle/>
                    <a:p>
                      <a:pPr algn="ctr"/>
                      <a:r>
                        <a:rPr lang="cs-CZ" sz="1200" b="0" dirty="0">
                          <a:solidFill>
                            <a:schemeClr val="tx1">
                              <a:lumMod val="65000"/>
                              <a:lumOff val="35000"/>
                            </a:schemeClr>
                          </a:solidFill>
                        </a:rPr>
                        <a:t>5</a:t>
                      </a:r>
                    </a:p>
                  </a:txBody>
                  <a:tcPr/>
                </a:tc>
                <a:extLst>
                  <a:ext uri="{0D108BD9-81ED-4DB2-BD59-A6C34878D82A}">
                    <a16:rowId xmlns:a16="http://schemas.microsoft.com/office/drawing/2014/main" val="3119714366"/>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Výše způsobilých výdajů, ze kterých je stanovena dotace, je od 1 500 0001 do 2 000 000 Kč (včetně).</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1852976091"/>
                  </a:ext>
                </a:extLst>
              </a:tr>
            </a:tbl>
          </a:graphicData>
        </a:graphic>
      </p:graphicFrame>
      <p:sp>
        <p:nvSpPr>
          <p:cNvPr id="7" name="Obdélník 6">
            <a:extLst>
              <a:ext uri="{FF2B5EF4-FFF2-40B4-BE49-F238E27FC236}">
                <a16:creationId xmlns:a16="http://schemas.microsoft.com/office/drawing/2014/main" id="{33DBC77C-D417-C28E-3559-2D73E76E614F}"/>
              </a:ext>
            </a:extLst>
          </p:cNvPr>
          <p:cNvSpPr/>
          <p:nvPr/>
        </p:nvSpPr>
        <p:spPr>
          <a:xfrm>
            <a:off x="10859678" y="211667"/>
            <a:ext cx="1010589" cy="1023244"/>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10" name="Tabulka 9">
            <a:extLst>
              <a:ext uri="{FF2B5EF4-FFF2-40B4-BE49-F238E27FC236}">
                <a16:creationId xmlns:a16="http://schemas.microsoft.com/office/drawing/2014/main" id="{F40794A3-7046-47B1-5B61-EB57C283860D}"/>
              </a:ext>
            </a:extLst>
          </p:cNvPr>
          <p:cNvGraphicFramePr>
            <a:graphicFrameLocks noGrp="1"/>
          </p:cNvGraphicFramePr>
          <p:nvPr>
            <p:extLst>
              <p:ext uri="{D42A27DB-BD31-4B8C-83A1-F6EECF244321}">
                <p14:modId xmlns:p14="http://schemas.microsoft.com/office/powerpoint/2010/main" val="2716510036"/>
              </p:ext>
            </p:extLst>
          </p:nvPr>
        </p:nvGraphicFramePr>
        <p:xfrm>
          <a:off x="810701" y="4480961"/>
          <a:ext cx="9455084" cy="685800"/>
        </p:xfrm>
        <a:graphic>
          <a:graphicData uri="http://schemas.openxmlformats.org/drawingml/2006/table">
            <a:tbl>
              <a:tblPr firstRow="1" bandRow="1">
                <a:tableStyleId>{5C22544A-7EE6-4342-B048-85BDC9FD1C3A}</a:tableStyleId>
              </a:tblPr>
              <a:tblGrid>
                <a:gridCol w="9455084">
                  <a:extLst>
                    <a:ext uri="{9D8B030D-6E8A-4147-A177-3AD203B41FA5}">
                      <a16:colId xmlns:a16="http://schemas.microsoft.com/office/drawing/2014/main" val="2165238139"/>
                    </a:ext>
                  </a:extLst>
                </a:gridCol>
              </a:tblGrid>
              <a:tr h="370840">
                <a:tc>
                  <a:txBody>
                    <a:bodyPr/>
                    <a:lstStyle/>
                    <a:p>
                      <a:r>
                        <a:rPr lang="cs-CZ" sz="1300" dirty="0">
                          <a:solidFill>
                            <a:schemeClr val="tx1"/>
                          </a:solidFill>
                        </a:rPr>
                        <a:t>Velikost žadatele: </a:t>
                      </a:r>
                      <a:r>
                        <a:rPr lang="cs-CZ" sz="1300" b="0" dirty="0">
                          <a:solidFill>
                            <a:schemeClr val="tx1"/>
                          </a:solidFill>
                        </a:rPr>
                        <a:t>Velikost žadatele dle počtu zaměstnanců. Zaměstnancem se rozumí  osoba zaměstnaná na hlavní pracovní poměr. Hodnocení a kontrola se provádí na základě údajů, které žadatel uvedl do Žádosti o dotaci a dle doloženého výpisu zaměstnanců, který zaměstnavatel eviduje pro Českou správu sociálního zabezpečení.</a:t>
                      </a:r>
                    </a:p>
                  </a:txBody>
                  <a:tcPr/>
                </a:tc>
                <a:extLst>
                  <a:ext uri="{0D108BD9-81ED-4DB2-BD59-A6C34878D82A}">
                    <a16:rowId xmlns:a16="http://schemas.microsoft.com/office/drawing/2014/main" val="766901555"/>
                  </a:ext>
                </a:extLst>
              </a:tr>
            </a:tbl>
          </a:graphicData>
        </a:graphic>
      </p:graphicFrame>
      <p:graphicFrame>
        <p:nvGraphicFramePr>
          <p:cNvPr id="11" name="Tabulka 10">
            <a:extLst>
              <a:ext uri="{FF2B5EF4-FFF2-40B4-BE49-F238E27FC236}">
                <a16:creationId xmlns:a16="http://schemas.microsoft.com/office/drawing/2014/main" id="{A35BA7C4-FEA6-373D-2072-349E2DCC49C2}"/>
              </a:ext>
            </a:extLst>
          </p:cNvPr>
          <p:cNvGraphicFramePr>
            <a:graphicFrameLocks noGrp="1"/>
          </p:cNvGraphicFramePr>
          <p:nvPr>
            <p:extLst>
              <p:ext uri="{D42A27DB-BD31-4B8C-83A1-F6EECF244321}">
                <p14:modId xmlns:p14="http://schemas.microsoft.com/office/powerpoint/2010/main" val="246963882"/>
              </p:ext>
            </p:extLst>
          </p:nvPr>
        </p:nvGraphicFramePr>
        <p:xfrm>
          <a:off x="810700" y="5105400"/>
          <a:ext cx="9436236" cy="1483360"/>
        </p:xfrm>
        <a:graphic>
          <a:graphicData uri="http://schemas.openxmlformats.org/drawingml/2006/table">
            <a:tbl>
              <a:tblPr firstRow="1" bandRow="1">
                <a:tableStyleId>{69CF1AB2-1976-4502-BF36-3FF5EA218861}</a:tableStyleId>
              </a:tblPr>
              <a:tblGrid>
                <a:gridCol w="348797">
                  <a:extLst>
                    <a:ext uri="{9D8B030D-6E8A-4147-A177-3AD203B41FA5}">
                      <a16:colId xmlns:a16="http://schemas.microsoft.com/office/drawing/2014/main" val="1593230183"/>
                    </a:ext>
                  </a:extLst>
                </a:gridCol>
                <a:gridCol w="8502977">
                  <a:extLst>
                    <a:ext uri="{9D8B030D-6E8A-4147-A177-3AD203B41FA5}">
                      <a16:colId xmlns:a16="http://schemas.microsoft.com/office/drawing/2014/main" val="1934035101"/>
                    </a:ext>
                  </a:extLst>
                </a:gridCol>
                <a:gridCol w="584462">
                  <a:extLst>
                    <a:ext uri="{9D8B030D-6E8A-4147-A177-3AD203B41FA5}">
                      <a16:colId xmlns:a16="http://schemas.microsoft.com/office/drawing/2014/main" val="795642956"/>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Žadatel má v hlavním pracovním poměru do 5 zaměstnanců (včetně).</a:t>
                      </a:r>
                    </a:p>
                  </a:txBody>
                  <a:tcPr/>
                </a:tc>
                <a:tc>
                  <a:txBody>
                    <a:bodyPr/>
                    <a:lstStyle/>
                    <a:p>
                      <a:pPr algn="ctr"/>
                      <a:r>
                        <a:rPr lang="cs-CZ" sz="1200" b="0" dirty="0">
                          <a:solidFill>
                            <a:schemeClr val="tx1">
                              <a:lumMod val="65000"/>
                              <a:lumOff val="35000"/>
                            </a:schemeClr>
                          </a:solidFill>
                        </a:rPr>
                        <a:t>30</a:t>
                      </a:r>
                    </a:p>
                  </a:txBody>
                  <a:tcPr/>
                </a:tc>
                <a:extLst>
                  <a:ext uri="{0D108BD9-81ED-4DB2-BD59-A6C34878D82A}">
                    <a16:rowId xmlns:a16="http://schemas.microsoft.com/office/drawing/2014/main" val="2127812440"/>
                  </a:ext>
                </a:extLst>
              </a:tr>
              <a:tr h="370840">
                <a:tc>
                  <a:txBody>
                    <a:bodyPr/>
                    <a:lstStyle/>
                    <a:p>
                      <a:pPr algn="ctr"/>
                      <a:r>
                        <a:rPr lang="cs-CZ" sz="1200" dirty="0">
                          <a:solidFill>
                            <a:schemeClr val="tx1">
                              <a:lumMod val="65000"/>
                              <a:lumOff val="35000"/>
                            </a:schemeClr>
                          </a:solidFill>
                        </a:rPr>
                        <a:t>2.</a:t>
                      </a:r>
                    </a:p>
                  </a:txBody>
                  <a:tcPr/>
                </a:tc>
                <a:tc>
                  <a:txBody>
                    <a:bodyPr/>
                    <a:lstStyle/>
                    <a:p>
                      <a:r>
                        <a:rPr lang="cs-CZ" sz="1200" dirty="0">
                          <a:solidFill>
                            <a:schemeClr val="tx1">
                              <a:lumMod val="65000"/>
                              <a:lumOff val="35000"/>
                            </a:schemeClr>
                          </a:solidFill>
                        </a:rPr>
                        <a:t>Žadatel má v hlavním pracovním poměru 6 až 25 zaměstnanců (včetně).</a:t>
                      </a:r>
                    </a:p>
                  </a:txBody>
                  <a:tcPr/>
                </a:tc>
                <a:tc>
                  <a:txBody>
                    <a:bodyPr/>
                    <a:lstStyle/>
                    <a:p>
                      <a:pPr algn="ctr"/>
                      <a:r>
                        <a:rPr lang="cs-CZ" sz="1200" dirty="0">
                          <a:solidFill>
                            <a:schemeClr val="tx1">
                              <a:lumMod val="65000"/>
                              <a:lumOff val="35000"/>
                            </a:schemeClr>
                          </a:solidFill>
                        </a:rPr>
                        <a:t>20</a:t>
                      </a:r>
                    </a:p>
                  </a:txBody>
                  <a:tcPr/>
                </a:tc>
                <a:extLst>
                  <a:ext uri="{0D108BD9-81ED-4DB2-BD59-A6C34878D82A}">
                    <a16:rowId xmlns:a16="http://schemas.microsoft.com/office/drawing/2014/main" val="3862579199"/>
                  </a:ext>
                </a:extLst>
              </a:tr>
              <a:tr h="370840">
                <a:tc>
                  <a:txBody>
                    <a:bodyPr/>
                    <a:lstStyle/>
                    <a:p>
                      <a:pPr algn="ctr"/>
                      <a:r>
                        <a:rPr lang="cs-CZ" sz="120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Žadatel má v hlavním pracovním poměru 26 až 50 zaměstnanců (včetně).</a:t>
                      </a:r>
                    </a:p>
                  </a:txBody>
                  <a:tcPr/>
                </a:tc>
                <a:tc>
                  <a:txBody>
                    <a:bodyPr/>
                    <a:lstStyle/>
                    <a:p>
                      <a:pPr algn="ctr"/>
                      <a:r>
                        <a:rPr lang="cs-CZ" sz="1200" dirty="0">
                          <a:solidFill>
                            <a:schemeClr val="tx1">
                              <a:lumMod val="65000"/>
                              <a:lumOff val="35000"/>
                            </a:schemeClr>
                          </a:solidFill>
                        </a:rPr>
                        <a:t>10</a:t>
                      </a:r>
                    </a:p>
                  </a:txBody>
                  <a:tcPr/>
                </a:tc>
                <a:extLst>
                  <a:ext uri="{0D108BD9-81ED-4DB2-BD59-A6C34878D82A}">
                    <a16:rowId xmlns:a16="http://schemas.microsoft.com/office/drawing/2014/main" val="3768500224"/>
                  </a:ext>
                </a:extLst>
              </a:tr>
              <a:tr h="370840">
                <a:tc>
                  <a:txBody>
                    <a:bodyPr/>
                    <a:lstStyle/>
                    <a:p>
                      <a:pPr algn="ctr"/>
                      <a:r>
                        <a:rPr lang="cs-CZ" sz="1200" dirty="0">
                          <a:solidFill>
                            <a:schemeClr val="tx1">
                              <a:lumMod val="65000"/>
                              <a:lumOff val="35000"/>
                            </a:schemeClr>
                          </a:solidFill>
                        </a:rPr>
                        <a:t>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Žadatel má v hlavním pracovním poměru 51 až 249 zaměstnanců (včetně).</a:t>
                      </a:r>
                    </a:p>
                  </a:txBody>
                  <a:tcPr/>
                </a:tc>
                <a:tc>
                  <a:txBody>
                    <a:bodyPr/>
                    <a:lstStyle/>
                    <a:p>
                      <a:pPr algn="ctr"/>
                      <a:r>
                        <a:rPr lang="cs-CZ" sz="1200" dirty="0">
                          <a:solidFill>
                            <a:schemeClr val="tx1">
                              <a:lumMod val="65000"/>
                              <a:lumOff val="35000"/>
                            </a:schemeClr>
                          </a:solidFill>
                        </a:rPr>
                        <a:t>0</a:t>
                      </a:r>
                    </a:p>
                  </a:txBody>
                  <a:tcPr/>
                </a:tc>
                <a:extLst>
                  <a:ext uri="{0D108BD9-81ED-4DB2-BD59-A6C34878D82A}">
                    <a16:rowId xmlns:a16="http://schemas.microsoft.com/office/drawing/2014/main" val="1411154533"/>
                  </a:ext>
                </a:extLst>
              </a:tr>
            </a:tbl>
          </a:graphicData>
        </a:graphic>
      </p:graphicFrame>
      <p:sp>
        <p:nvSpPr>
          <p:cNvPr id="12" name="TextovéPole 11">
            <a:extLst>
              <a:ext uri="{FF2B5EF4-FFF2-40B4-BE49-F238E27FC236}">
                <a16:creationId xmlns:a16="http://schemas.microsoft.com/office/drawing/2014/main" id="{A1B1B1D0-8276-EBF0-5580-4AFB995BE15D}"/>
              </a:ext>
            </a:extLst>
          </p:cNvPr>
          <p:cNvSpPr txBox="1"/>
          <p:nvPr/>
        </p:nvSpPr>
        <p:spPr>
          <a:xfrm>
            <a:off x="9700181" y="6693031"/>
            <a:ext cx="2384982" cy="369332"/>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4097449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Fiche 4 – Podnikání malých a středních podniků</a:t>
            </a:r>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366887D8-67D8-1A6B-B956-D3EE8AB0981B}"/>
              </a:ext>
            </a:extLst>
          </p:cNvPr>
          <p:cNvGraphicFramePr>
            <a:graphicFrameLocks noGrp="1"/>
          </p:cNvGraphicFramePr>
          <p:nvPr>
            <p:extLst>
              <p:ext uri="{D42A27DB-BD31-4B8C-83A1-F6EECF244321}">
                <p14:modId xmlns:p14="http://schemas.microsoft.com/office/powerpoint/2010/main" val="3445314383"/>
              </p:ext>
            </p:extLst>
          </p:nvPr>
        </p:nvGraphicFramePr>
        <p:xfrm>
          <a:off x="1032363" y="2175436"/>
          <a:ext cx="9068585" cy="685800"/>
        </p:xfrm>
        <a:graphic>
          <a:graphicData uri="http://schemas.openxmlformats.org/drawingml/2006/table">
            <a:tbl>
              <a:tblPr firstRow="1" bandRow="1">
                <a:tableStyleId>{5C22544A-7EE6-4342-B048-85BDC9FD1C3A}</a:tableStyleId>
              </a:tblPr>
              <a:tblGrid>
                <a:gridCol w="9068585">
                  <a:extLst>
                    <a:ext uri="{9D8B030D-6E8A-4147-A177-3AD203B41FA5}">
                      <a16:colId xmlns:a16="http://schemas.microsoft.com/office/drawing/2014/main" val="867189011"/>
                    </a:ext>
                  </a:extLst>
                </a:gridCol>
              </a:tblGrid>
              <a:tr h="370840">
                <a:tc>
                  <a:txBody>
                    <a:bodyPr/>
                    <a:lstStyle/>
                    <a:p>
                      <a:r>
                        <a:rPr lang="cs-CZ" sz="1300" b="1" dirty="0">
                          <a:solidFill>
                            <a:schemeClr val="tx1"/>
                          </a:solidFill>
                        </a:rPr>
                        <a:t>Sídlo žadatele a místo realizace projektu je v území MAS: </a:t>
                      </a:r>
                      <a:r>
                        <a:rPr lang="cs-CZ" sz="1300" b="0" dirty="0">
                          <a:solidFill>
                            <a:schemeClr val="tx1"/>
                          </a:solidFill>
                        </a:rPr>
                        <a:t>Adresa sídla žadatele (místa trvalého pobytu u fyzické osoby) místo realizace projektu se nacházejí v území MAS. Hodnocení a kontrola se provádí na základě údajů v Žádosti o dotaci.</a:t>
                      </a:r>
                    </a:p>
                  </a:txBody>
                  <a:tcPr/>
                </a:tc>
                <a:extLst>
                  <a:ext uri="{0D108BD9-81ED-4DB2-BD59-A6C34878D82A}">
                    <a16:rowId xmlns:a16="http://schemas.microsoft.com/office/drawing/2014/main" val="3808004783"/>
                  </a:ext>
                </a:extLst>
              </a:tr>
            </a:tbl>
          </a:graphicData>
        </a:graphic>
      </p:graphicFrame>
      <p:graphicFrame>
        <p:nvGraphicFramePr>
          <p:cNvPr id="8" name="Tabulka 7">
            <a:extLst>
              <a:ext uri="{FF2B5EF4-FFF2-40B4-BE49-F238E27FC236}">
                <a16:creationId xmlns:a16="http://schemas.microsoft.com/office/drawing/2014/main" id="{129D0F8B-28B7-6108-3E63-6A7795D49152}"/>
              </a:ext>
            </a:extLst>
          </p:cNvPr>
          <p:cNvGraphicFramePr>
            <a:graphicFrameLocks noGrp="1"/>
          </p:cNvGraphicFramePr>
          <p:nvPr>
            <p:extLst>
              <p:ext uri="{D42A27DB-BD31-4B8C-83A1-F6EECF244321}">
                <p14:modId xmlns:p14="http://schemas.microsoft.com/office/powerpoint/2010/main" val="662876526"/>
              </p:ext>
            </p:extLst>
          </p:nvPr>
        </p:nvGraphicFramePr>
        <p:xfrm>
          <a:off x="1041789" y="2831102"/>
          <a:ext cx="9059159" cy="828040"/>
        </p:xfrm>
        <a:graphic>
          <a:graphicData uri="http://schemas.openxmlformats.org/drawingml/2006/table">
            <a:tbl>
              <a:tblPr firstRow="1" bandRow="1">
                <a:tableStyleId>{69CF1AB2-1976-4502-BF36-3FF5EA218861}</a:tableStyleId>
              </a:tblPr>
              <a:tblGrid>
                <a:gridCol w="377072">
                  <a:extLst>
                    <a:ext uri="{9D8B030D-6E8A-4147-A177-3AD203B41FA5}">
                      <a16:colId xmlns:a16="http://schemas.microsoft.com/office/drawing/2014/main" val="4221190256"/>
                    </a:ext>
                  </a:extLst>
                </a:gridCol>
                <a:gridCol w="8022211">
                  <a:extLst>
                    <a:ext uri="{9D8B030D-6E8A-4147-A177-3AD203B41FA5}">
                      <a16:colId xmlns:a16="http://schemas.microsoft.com/office/drawing/2014/main" val="1366321083"/>
                    </a:ext>
                  </a:extLst>
                </a:gridCol>
                <a:gridCol w="659876">
                  <a:extLst>
                    <a:ext uri="{9D8B030D-6E8A-4147-A177-3AD203B41FA5}">
                      <a16:colId xmlns:a16="http://schemas.microsoft.com/office/drawing/2014/main" val="2587729526"/>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Adresa sídla žadatele (místa trvalého pobytu u fyzické osoby) a místo realizace projektu se nacházejí na území MAS.</a:t>
                      </a:r>
                      <a:endParaRPr lang="cs-CZ" sz="120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780920340"/>
                  </a:ext>
                </a:extLst>
              </a:tr>
              <a:tr h="370840">
                <a:tc>
                  <a:txBody>
                    <a:bodyPr/>
                    <a:lstStyle/>
                    <a:p>
                      <a:pPr algn="ctr"/>
                      <a:r>
                        <a:rPr lang="cs-CZ" sz="1200" dirty="0">
                          <a:solidFill>
                            <a:schemeClr val="tx1">
                              <a:lumMod val="65000"/>
                              <a:lumOff val="35000"/>
                            </a:schemeClr>
                          </a:solidFill>
                        </a:rPr>
                        <a:t>2.</a:t>
                      </a:r>
                    </a:p>
                  </a:txBody>
                  <a:tcPr/>
                </a:tc>
                <a:tc>
                  <a:txBody>
                    <a:bodyPr/>
                    <a:lstStyle/>
                    <a:p>
                      <a:r>
                        <a:rPr lang="cs-CZ" sz="1200" b="0" dirty="0">
                          <a:solidFill>
                            <a:schemeClr val="tx1">
                              <a:lumMod val="65000"/>
                              <a:lumOff val="35000"/>
                            </a:schemeClr>
                          </a:solidFill>
                        </a:rPr>
                        <a:t>Adresa sídla žadatele (místa trvalého pobytu u fyzické osoby) se nachází mimo území MAS.</a:t>
                      </a:r>
                      <a:endParaRPr lang="cs-CZ" sz="120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2933975663"/>
                  </a:ext>
                </a:extLst>
              </a:tr>
            </a:tbl>
          </a:graphicData>
        </a:graphic>
      </p:graphicFrame>
      <p:graphicFrame>
        <p:nvGraphicFramePr>
          <p:cNvPr id="9" name="Tabulka 8">
            <a:extLst>
              <a:ext uri="{FF2B5EF4-FFF2-40B4-BE49-F238E27FC236}">
                <a16:creationId xmlns:a16="http://schemas.microsoft.com/office/drawing/2014/main" id="{9C3E1091-A42B-76C1-C707-8B7B23E7C4F1}"/>
              </a:ext>
            </a:extLst>
          </p:cNvPr>
          <p:cNvGraphicFramePr>
            <a:graphicFrameLocks noGrp="1"/>
          </p:cNvGraphicFramePr>
          <p:nvPr>
            <p:extLst>
              <p:ext uri="{D42A27DB-BD31-4B8C-83A1-F6EECF244321}">
                <p14:modId xmlns:p14="http://schemas.microsoft.com/office/powerpoint/2010/main" val="695512685"/>
              </p:ext>
            </p:extLst>
          </p:nvPr>
        </p:nvGraphicFramePr>
        <p:xfrm>
          <a:off x="1032363" y="3794856"/>
          <a:ext cx="9075465" cy="883920"/>
        </p:xfrm>
        <a:graphic>
          <a:graphicData uri="http://schemas.openxmlformats.org/drawingml/2006/table">
            <a:tbl>
              <a:tblPr firstRow="1" bandRow="1">
                <a:tableStyleId>{5C22544A-7EE6-4342-B048-85BDC9FD1C3A}</a:tableStyleId>
              </a:tblPr>
              <a:tblGrid>
                <a:gridCol w="9075465">
                  <a:extLst>
                    <a:ext uri="{9D8B030D-6E8A-4147-A177-3AD203B41FA5}">
                      <a16:colId xmlns:a16="http://schemas.microsoft.com/office/drawing/2014/main" val="620961792"/>
                    </a:ext>
                  </a:extLst>
                </a:gridCol>
              </a:tblGrid>
              <a:tr h="370840">
                <a:tc>
                  <a:txBody>
                    <a:bodyPr/>
                    <a:lstStyle/>
                    <a:p>
                      <a:r>
                        <a:rPr lang="cs-CZ" sz="1300" b="1" dirty="0">
                          <a:solidFill>
                            <a:schemeClr val="tx1"/>
                          </a:solidFill>
                        </a:rPr>
                        <a:t>Dosud nepodpořený žadatel v rámci výzev MAS – operace 19.2.1. PRV 2014-2020: </a:t>
                      </a:r>
                      <a:r>
                        <a:rPr lang="cs-CZ" sz="1300" b="0" dirty="0">
                          <a:solidFill>
                            <a:schemeClr val="tx1"/>
                          </a:solidFill>
                        </a:rPr>
                        <a:t>Přidělené body vychází z počtu vybraných MAS k realizaci v rámci operace 19.2.1. v PRV, bez ohledu na fakt, zda k realizaci došlo/dochází, či ne. Hodnocení a kontrola se provádí na základě údajů ze Seznamu vybraných a nevybraných žádostí, který je veřejně přístupný na webu MAS.</a:t>
                      </a:r>
                    </a:p>
                  </a:txBody>
                  <a:tcPr/>
                </a:tc>
                <a:extLst>
                  <a:ext uri="{0D108BD9-81ED-4DB2-BD59-A6C34878D82A}">
                    <a16:rowId xmlns:a16="http://schemas.microsoft.com/office/drawing/2014/main" val="1778192257"/>
                  </a:ext>
                </a:extLst>
              </a:tr>
            </a:tbl>
          </a:graphicData>
        </a:graphic>
      </p:graphicFrame>
      <p:graphicFrame>
        <p:nvGraphicFramePr>
          <p:cNvPr id="11" name="Tabulka 10">
            <a:extLst>
              <a:ext uri="{FF2B5EF4-FFF2-40B4-BE49-F238E27FC236}">
                <a16:creationId xmlns:a16="http://schemas.microsoft.com/office/drawing/2014/main" id="{08233915-C499-F5BF-3125-F364060209ED}"/>
              </a:ext>
            </a:extLst>
          </p:cNvPr>
          <p:cNvGraphicFramePr>
            <a:graphicFrameLocks noGrp="1"/>
          </p:cNvGraphicFramePr>
          <p:nvPr>
            <p:extLst>
              <p:ext uri="{D42A27DB-BD31-4B8C-83A1-F6EECF244321}">
                <p14:modId xmlns:p14="http://schemas.microsoft.com/office/powerpoint/2010/main" val="167744551"/>
              </p:ext>
            </p:extLst>
          </p:nvPr>
        </p:nvGraphicFramePr>
        <p:xfrm>
          <a:off x="1041789" y="4678776"/>
          <a:ext cx="9083703" cy="1371600"/>
        </p:xfrm>
        <a:graphic>
          <a:graphicData uri="http://schemas.openxmlformats.org/drawingml/2006/table">
            <a:tbl>
              <a:tblPr firstRow="1" bandRow="1">
                <a:tableStyleId>{69CF1AB2-1976-4502-BF36-3FF5EA218861}</a:tableStyleId>
              </a:tblPr>
              <a:tblGrid>
                <a:gridCol w="395926">
                  <a:extLst>
                    <a:ext uri="{9D8B030D-6E8A-4147-A177-3AD203B41FA5}">
                      <a16:colId xmlns:a16="http://schemas.microsoft.com/office/drawing/2014/main" val="3958739938"/>
                    </a:ext>
                  </a:extLst>
                </a:gridCol>
                <a:gridCol w="8012784">
                  <a:extLst>
                    <a:ext uri="{9D8B030D-6E8A-4147-A177-3AD203B41FA5}">
                      <a16:colId xmlns:a16="http://schemas.microsoft.com/office/drawing/2014/main" val="3802499480"/>
                    </a:ext>
                  </a:extLst>
                </a:gridCol>
                <a:gridCol w="674993">
                  <a:extLst>
                    <a:ext uri="{9D8B030D-6E8A-4147-A177-3AD203B41FA5}">
                      <a16:colId xmlns:a16="http://schemas.microsoft.com/office/drawing/2014/main" val="9798949"/>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S evidence MAS vyplynulo, že žadatel nebyl dosud podpořen v rámci SCLLD 2014-2020 v programu PRV a výzev vyhlášených MAS MOST Vysočiny. </a:t>
                      </a:r>
                    </a:p>
                  </a:txBody>
                  <a:tcPr/>
                </a:tc>
                <a:tc>
                  <a:txBody>
                    <a:bodyPr/>
                    <a:lstStyle/>
                    <a:p>
                      <a:pPr algn="ctr"/>
                      <a:r>
                        <a:rPr lang="cs-CZ" sz="1200" b="0" dirty="0">
                          <a:solidFill>
                            <a:schemeClr val="tx1">
                              <a:lumMod val="65000"/>
                              <a:lumOff val="35000"/>
                            </a:schemeClr>
                          </a:solidFill>
                        </a:rPr>
                        <a:t>20</a:t>
                      </a:r>
                    </a:p>
                  </a:txBody>
                  <a:tcPr/>
                </a:tc>
                <a:extLst>
                  <a:ext uri="{0D108BD9-81ED-4DB2-BD59-A6C34878D82A}">
                    <a16:rowId xmlns:a16="http://schemas.microsoft.com/office/drawing/2014/main" val="952045331"/>
                  </a:ext>
                </a:extLst>
              </a:tr>
              <a:tr h="370840">
                <a:tc>
                  <a:txBody>
                    <a:bodyPr/>
                    <a:lstStyle/>
                    <a:p>
                      <a:pPr algn="ctr"/>
                      <a:r>
                        <a:rPr lang="cs-CZ" sz="1200" b="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S evidence MAS</a:t>
                      </a:r>
                      <a:r>
                        <a:rPr lang="cs-CZ" sz="1200" b="0" baseline="0" dirty="0">
                          <a:solidFill>
                            <a:schemeClr val="tx1">
                              <a:lumMod val="65000"/>
                              <a:lumOff val="35000"/>
                            </a:schemeClr>
                          </a:solidFill>
                        </a:rPr>
                        <a:t> </a:t>
                      </a:r>
                      <a:r>
                        <a:rPr lang="cs-CZ" sz="1200" b="0" dirty="0">
                          <a:solidFill>
                            <a:schemeClr val="tx1">
                              <a:lumMod val="65000"/>
                              <a:lumOff val="35000"/>
                            </a:schemeClr>
                          </a:solidFill>
                        </a:rPr>
                        <a:t>vyplynulo, že žadatel byl již podpořen v rámci SCLLD 2014-2020 v programu PRV a výzev vyhlášených MAS MOST Vysočiny 1x.</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1249453286"/>
                  </a:ext>
                </a:extLst>
              </a:tr>
              <a:tr h="370840">
                <a:tc>
                  <a:txBody>
                    <a:bodyPr/>
                    <a:lstStyle/>
                    <a:p>
                      <a:pPr algn="ctr"/>
                      <a:r>
                        <a:rPr lang="cs-CZ" sz="1200" b="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S evidence MAS vyplynulo, že žadatel byl již</a:t>
                      </a:r>
                      <a:r>
                        <a:rPr lang="cs-CZ" sz="1200" b="0" baseline="0" dirty="0">
                          <a:solidFill>
                            <a:schemeClr val="tx1">
                              <a:lumMod val="65000"/>
                              <a:lumOff val="35000"/>
                            </a:schemeClr>
                          </a:solidFill>
                        </a:rPr>
                        <a:t> </a:t>
                      </a:r>
                      <a:r>
                        <a:rPr lang="cs-CZ" sz="1200" b="0" dirty="0">
                          <a:solidFill>
                            <a:schemeClr val="tx1">
                              <a:lumMod val="65000"/>
                              <a:lumOff val="35000"/>
                            </a:schemeClr>
                          </a:solidFill>
                        </a:rPr>
                        <a:t>podpořen v rámci SCLLD 2014-2020 v programu PRV a výzev vyhlášených MAS MOST Vysočiny 2x.</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269353961"/>
                  </a:ext>
                </a:extLst>
              </a:tr>
            </a:tbl>
          </a:graphicData>
        </a:graphic>
      </p:graphicFrame>
      <p:sp>
        <p:nvSpPr>
          <p:cNvPr id="12" name="TextovéPole 11">
            <a:extLst>
              <a:ext uri="{FF2B5EF4-FFF2-40B4-BE49-F238E27FC236}">
                <a16:creationId xmlns:a16="http://schemas.microsoft.com/office/drawing/2014/main" id="{1425614E-F08A-52D0-5FCE-738B902D6071}"/>
              </a:ext>
            </a:extLst>
          </p:cNvPr>
          <p:cNvSpPr txBox="1"/>
          <p:nvPr/>
        </p:nvSpPr>
        <p:spPr>
          <a:xfrm>
            <a:off x="3799002" y="1733801"/>
            <a:ext cx="4892511" cy="569387"/>
          </a:xfrm>
          <a:prstGeom prst="rect">
            <a:avLst/>
          </a:prstGeom>
          <a:noFill/>
        </p:spPr>
        <p:txBody>
          <a:bodyPr wrap="square" rtlCol="0">
            <a:spAutoFit/>
          </a:bodyPr>
          <a:lstStyle/>
          <a:p>
            <a:r>
              <a:rPr lang="cs-CZ" sz="1300" b="1" dirty="0">
                <a:solidFill>
                  <a:schemeClr val="accent2">
                    <a:lumMod val="50000"/>
                  </a:schemeClr>
                </a:solidFill>
              </a:rPr>
              <a:t>- Specifické podmínky pro Fichi 4</a:t>
            </a:r>
            <a:endParaRPr lang="cs-CZ" sz="1300" b="0" dirty="0"/>
          </a:p>
          <a:p>
            <a:endParaRPr lang="cs-CZ" dirty="0"/>
          </a:p>
        </p:txBody>
      </p:sp>
      <p:sp>
        <p:nvSpPr>
          <p:cNvPr id="13" name="TextovéPole 12"/>
          <p:cNvSpPr txBox="1"/>
          <p:nvPr/>
        </p:nvSpPr>
        <p:spPr>
          <a:xfrm>
            <a:off x="1030240" y="6137189"/>
            <a:ext cx="9009561" cy="923330"/>
          </a:xfrm>
          <a:prstGeom prst="rect">
            <a:avLst/>
          </a:prstGeom>
          <a:noFill/>
        </p:spPr>
        <p:txBody>
          <a:bodyPr wrap="square" rtlCol="0">
            <a:spAutoFit/>
          </a:bodyPr>
          <a:lstStyle/>
          <a:p>
            <a:pPr algn="ctr"/>
            <a:r>
              <a:rPr lang="cs-CZ" b="1" dirty="0">
                <a:solidFill>
                  <a:schemeClr val="accent4"/>
                </a:solidFill>
              </a:rPr>
              <a:t>Žadatel musí získat minimálně 35 bodů!!! </a:t>
            </a:r>
          </a:p>
          <a:p>
            <a:pPr algn="ctr"/>
            <a:r>
              <a:rPr lang="cs-CZ" b="1" dirty="0">
                <a:solidFill>
                  <a:schemeClr val="accent4"/>
                </a:solidFill>
              </a:rPr>
              <a:t>Upraveno ve výzvě MAS a její příloze – Fiche 4.</a:t>
            </a:r>
          </a:p>
          <a:p>
            <a:endParaRPr lang="cs-CZ" dirty="0"/>
          </a:p>
        </p:txBody>
      </p:sp>
    </p:spTree>
    <p:extLst>
      <p:ext uri="{BB962C8B-B14F-4D97-AF65-F5344CB8AC3E}">
        <p14:creationId xmlns:p14="http://schemas.microsoft.com/office/powerpoint/2010/main" val="79003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477837"/>
          </a:xfrm>
        </p:spPr>
        <p:txBody>
          <a:bodyPr>
            <a:normAutofit/>
          </a:bodyPr>
          <a:lstStyle/>
          <a:p>
            <a:pPr algn="ctr"/>
            <a:r>
              <a:rPr lang="cs-CZ" sz="1400" b="1" dirty="0">
                <a:solidFill>
                  <a:schemeClr val="accent2"/>
                </a:solidFill>
              </a:rPr>
              <a:t>1. Výzva MAS MOST Vysočiny – SZP – Fiche 5 – Základní služby a obnova obcí</a:t>
            </a: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TextovéPole 6">
            <a:extLst>
              <a:ext uri="{FF2B5EF4-FFF2-40B4-BE49-F238E27FC236}">
                <a16:creationId xmlns:a16="http://schemas.microsoft.com/office/drawing/2014/main" id="{7EADD5A8-F938-CDBD-3085-ADF219FEDA8A}"/>
              </a:ext>
            </a:extLst>
          </p:cNvPr>
          <p:cNvSpPr txBox="1"/>
          <p:nvPr/>
        </p:nvSpPr>
        <p:spPr>
          <a:xfrm>
            <a:off x="2950590" y="1600200"/>
            <a:ext cx="5891752" cy="292388"/>
          </a:xfrm>
          <a:prstGeom prst="rect">
            <a:avLst/>
          </a:prstGeom>
          <a:noFill/>
        </p:spPr>
        <p:txBody>
          <a:bodyPr wrap="square" rtlCol="0">
            <a:spAutoFit/>
          </a:bodyPr>
          <a:lstStyle/>
          <a:p>
            <a:pPr algn="ctr"/>
            <a:r>
              <a:rPr lang="cs-CZ" sz="1300" dirty="0">
                <a:solidFill>
                  <a:schemeClr val="accent3">
                    <a:lumMod val="50000"/>
                  </a:schemeClr>
                </a:solidFill>
              </a:rPr>
              <a:t>-specifické podmínky pro Fichi 5 </a:t>
            </a:r>
          </a:p>
        </p:txBody>
      </p:sp>
      <p:graphicFrame>
        <p:nvGraphicFramePr>
          <p:cNvPr id="8" name="Tabulka 7">
            <a:extLst>
              <a:ext uri="{FF2B5EF4-FFF2-40B4-BE49-F238E27FC236}">
                <a16:creationId xmlns:a16="http://schemas.microsoft.com/office/drawing/2014/main" id="{72F65230-B383-67F3-9F2F-56CF6B836623}"/>
              </a:ext>
            </a:extLst>
          </p:cNvPr>
          <p:cNvGraphicFramePr>
            <a:graphicFrameLocks noGrp="1"/>
          </p:cNvGraphicFramePr>
          <p:nvPr>
            <p:extLst>
              <p:ext uri="{D42A27DB-BD31-4B8C-83A1-F6EECF244321}">
                <p14:modId xmlns:p14="http://schemas.microsoft.com/office/powerpoint/2010/main" val="2926139341"/>
              </p:ext>
            </p:extLst>
          </p:nvPr>
        </p:nvGraphicFramePr>
        <p:xfrm>
          <a:off x="1174160" y="1892587"/>
          <a:ext cx="8931373" cy="1280160"/>
        </p:xfrm>
        <a:graphic>
          <a:graphicData uri="http://schemas.openxmlformats.org/drawingml/2006/table">
            <a:tbl>
              <a:tblPr firstRow="1" bandRow="1">
                <a:tableStyleId>{5C22544A-7EE6-4342-B048-85BDC9FD1C3A}</a:tableStyleId>
              </a:tblPr>
              <a:tblGrid>
                <a:gridCol w="8931373">
                  <a:extLst>
                    <a:ext uri="{9D8B030D-6E8A-4147-A177-3AD203B41FA5}">
                      <a16:colId xmlns:a16="http://schemas.microsoft.com/office/drawing/2014/main" val="1324808735"/>
                    </a:ext>
                  </a:extLst>
                </a:gridCol>
              </a:tblGrid>
              <a:tr h="1149127">
                <a:tc>
                  <a:txBody>
                    <a:bodyPr/>
                    <a:lstStyle/>
                    <a:p>
                      <a:r>
                        <a:rPr lang="cs-CZ" sz="1300" b="1" dirty="0">
                          <a:solidFill>
                            <a:schemeClr val="tx1"/>
                          </a:solidFill>
                        </a:rPr>
                        <a:t>Počet obyvatel obce: </a:t>
                      </a:r>
                      <a:r>
                        <a:rPr lang="cs-CZ" sz="1300" b="0" dirty="0">
                          <a:solidFill>
                            <a:schemeClr val="tx1"/>
                          </a:solidFill>
                        </a:rPr>
                        <a:t>Dopad projektu na obce dle počtu obyvatel obce, kde se nachází místo realizace projektu. V případě, že projekt zasahuje do více obcí, vypočítá se nárok na body dle aritmetického průměru počtu obyvatel v jednotlivých obcích, ve kterých je projekt realizován. </a:t>
                      </a:r>
                    </a:p>
                    <a:p>
                      <a:r>
                        <a:rPr lang="cs-CZ" sz="1300" b="0" dirty="0">
                          <a:solidFill>
                            <a:schemeClr val="tx1"/>
                          </a:solidFill>
                        </a:rPr>
                        <a:t>Hodnocení a kontrola proběhne ke dni podání Žádosti o dotaci dle dokumentu ČSÚ: Počet obyvatel v obcích České republiky. Aktuální verze dokumentu je vyvěšena na webových stránkách MAS jako příloha výzvy. V případě změny realizace, musí být dodržena zvolená  bodová hladina.</a:t>
                      </a:r>
                    </a:p>
                  </a:txBody>
                  <a:tcPr/>
                </a:tc>
                <a:extLst>
                  <a:ext uri="{0D108BD9-81ED-4DB2-BD59-A6C34878D82A}">
                    <a16:rowId xmlns:a16="http://schemas.microsoft.com/office/drawing/2014/main" val="1547947650"/>
                  </a:ext>
                </a:extLst>
              </a:tr>
            </a:tbl>
          </a:graphicData>
        </a:graphic>
      </p:graphicFrame>
      <p:graphicFrame>
        <p:nvGraphicFramePr>
          <p:cNvPr id="9" name="Tabulka 8">
            <a:extLst>
              <a:ext uri="{FF2B5EF4-FFF2-40B4-BE49-F238E27FC236}">
                <a16:creationId xmlns:a16="http://schemas.microsoft.com/office/drawing/2014/main" id="{AC6D1787-A48C-3376-8257-5236BA0625F9}"/>
              </a:ext>
            </a:extLst>
          </p:cNvPr>
          <p:cNvGraphicFramePr>
            <a:graphicFrameLocks noGrp="1"/>
          </p:cNvGraphicFramePr>
          <p:nvPr>
            <p:extLst>
              <p:ext uri="{D42A27DB-BD31-4B8C-83A1-F6EECF244321}">
                <p14:modId xmlns:p14="http://schemas.microsoft.com/office/powerpoint/2010/main" val="2620176734"/>
              </p:ext>
            </p:extLst>
          </p:nvPr>
        </p:nvGraphicFramePr>
        <p:xfrm>
          <a:off x="1185682" y="3149811"/>
          <a:ext cx="8908328" cy="1280160"/>
        </p:xfrm>
        <a:graphic>
          <a:graphicData uri="http://schemas.openxmlformats.org/drawingml/2006/table">
            <a:tbl>
              <a:tblPr firstRow="1" bandRow="1">
                <a:tableStyleId>{69CF1AB2-1976-4502-BF36-3FF5EA218861}</a:tableStyleId>
              </a:tblPr>
              <a:tblGrid>
                <a:gridCol w="480767">
                  <a:extLst>
                    <a:ext uri="{9D8B030D-6E8A-4147-A177-3AD203B41FA5}">
                      <a16:colId xmlns:a16="http://schemas.microsoft.com/office/drawing/2014/main" val="1111399000"/>
                    </a:ext>
                  </a:extLst>
                </a:gridCol>
                <a:gridCol w="8059918">
                  <a:extLst>
                    <a:ext uri="{9D8B030D-6E8A-4147-A177-3AD203B41FA5}">
                      <a16:colId xmlns:a16="http://schemas.microsoft.com/office/drawing/2014/main" val="3852783147"/>
                    </a:ext>
                  </a:extLst>
                </a:gridCol>
                <a:gridCol w="367643">
                  <a:extLst>
                    <a:ext uri="{9D8B030D-6E8A-4147-A177-3AD203B41FA5}">
                      <a16:colId xmlns:a16="http://schemas.microsoft.com/office/drawing/2014/main" val="1821632180"/>
                    </a:ext>
                  </a:extLst>
                </a:gridCol>
              </a:tblGrid>
              <a:tr h="3200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Projekt bude realizován na území obce, která má 300 obyvatel nebo méně.</a:t>
                      </a:r>
                    </a:p>
                  </a:txBody>
                  <a:tcPr/>
                </a:tc>
                <a:tc>
                  <a:txBody>
                    <a:bodyPr/>
                    <a:lstStyle/>
                    <a:p>
                      <a:pPr algn="ctr"/>
                      <a:r>
                        <a:rPr lang="cs-CZ" sz="1200" b="0" dirty="0">
                          <a:solidFill>
                            <a:schemeClr val="tx1">
                              <a:lumMod val="65000"/>
                              <a:lumOff val="35000"/>
                            </a:schemeClr>
                          </a:solidFill>
                        </a:rPr>
                        <a:t>20</a:t>
                      </a:r>
                    </a:p>
                  </a:txBody>
                  <a:tcPr/>
                </a:tc>
                <a:extLst>
                  <a:ext uri="{0D108BD9-81ED-4DB2-BD59-A6C34878D82A}">
                    <a16:rowId xmlns:a16="http://schemas.microsoft.com/office/drawing/2014/main" val="2789865282"/>
                  </a:ext>
                </a:extLst>
              </a:tr>
              <a:tr h="320040">
                <a:tc>
                  <a:txBody>
                    <a:bodyPr/>
                    <a:lstStyle/>
                    <a:p>
                      <a:pPr algn="ctr"/>
                      <a:r>
                        <a:rPr lang="cs-CZ" sz="1200" dirty="0">
                          <a:solidFill>
                            <a:schemeClr val="tx1">
                              <a:lumMod val="65000"/>
                              <a:lumOff val="35000"/>
                            </a:schemeClr>
                          </a:solidFill>
                        </a:rPr>
                        <a:t>2</a:t>
                      </a:r>
                    </a:p>
                  </a:txBody>
                  <a:tcPr/>
                </a:tc>
                <a:tc>
                  <a:txBody>
                    <a:bodyPr/>
                    <a:lstStyle/>
                    <a:p>
                      <a:r>
                        <a:rPr lang="cs-CZ" sz="1200" dirty="0">
                          <a:solidFill>
                            <a:schemeClr val="tx1">
                              <a:lumMod val="65000"/>
                              <a:lumOff val="35000"/>
                            </a:schemeClr>
                          </a:solidFill>
                        </a:rPr>
                        <a:t>Projekt bude realizován na území obce, která má  301 až 500 obyvatel.</a:t>
                      </a:r>
                    </a:p>
                  </a:txBody>
                  <a:tcPr/>
                </a:tc>
                <a:tc>
                  <a:txBody>
                    <a:bodyPr/>
                    <a:lstStyle/>
                    <a:p>
                      <a:pPr algn="ctr"/>
                      <a:r>
                        <a:rPr lang="cs-CZ" sz="1200" dirty="0">
                          <a:solidFill>
                            <a:schemeClr val="tx1">
                              <a:lumMod val="65000"/>
                              <a:lumOff val="35000"/>
                            </a:schemeClr>
                          </a:solidFill>
                        </a:rPr>
                        <a:t>15</a:t>
                      </a:r>
                    </a:p>
                  </a:txBody>
                  <a:tcPr/>
                </a:tc>
                <a:extLst>
                  <a:ext uri="{0D108BD9-81ED-4DB2-BD59-A6C34878D82A}">
                    <a16:rowId xmlns:a16="http://schemas.microsoft.com/office/drawing/2014/main" val="2262271123"/>
                  </a:ext>
                </a:extLst>
              </a:tr>
              <a:tr h="320040">
                <a:tc>
                  <a:txBody>
                    <a:bodyPr/>
                    <a:lstStyle/>
                    <a:p>
                      <a:pPr algn="ctr"/>
                      <a:r>
                        <a:rPr lang="cs-CZ" sz="1200" dirty="0">
                          <a:solidFill>
                            <a:schemeClr val="tx1">
                              <a:lumMod val="65000"/>
                              <a:lumOff val="35000"/>
                            </a:schemeClr>
                          </a:solidFill>
                        </a:rPr>
                        <a:t>3</a:t>
                      </a:r>
                    </a:p>
                  </a:txBody>
                  <a:tcPr/>
                </a:tc>
                <a:tc>
                  <a:txBody>
                    <a:bodyPr/>
                    <a:lstStyle/>
                    <a:p>
                      <a:r>
                        <a:rPr lang="cs-CZ" sz="1200" dirty="0">
                          <a:solidFill>
                            <a:schemeClr val="tx1">
                              <a:lumMod val="65000"/>
                              <a:lumOff val="35000"/>
                            </a:schemeClr>
                          </a:solidFill>
                        </a:rPr>
                        <a:t>Projekt bude realizován na území obce, která má 501 až 1 000 obyvatel.</a:t>
                      </a:r>
                    </a:p>
                  </a:txBody>
                  <a:tcPr/>
                </a:tc>
                <a:tc>
                  <a:txBody>
                    <a:bodyPr/>
                    <a:lstStyle/>
                    <a:p>
                      <a:pPr algn="ctr"/>
                      <a:r>
                        <a:rPr lang="cs-CZ" sz="1200" dirty="0">
                          <a:solidFill>
                            <a:schemeClr val="tx1">
                              <a:lumMod val="65000"/>
                              <a:lumOff val="35000"/>
                            </a:schemeClr>
                          </a:solidFill>
                        </a:rPr>
                        <a:t>10</a:t>
                      </a:r>
                    </a:p>
                  </a:txBody>
                  <a:tcPr/>
                </a:tc>
                <a:extLst>
                  <a:ext uri="{0D108BD9-81ED-4DB2-BD59-A6C34878D82A}">
                    <a16:rowId xmlns:a16="http://schemas.microsoft.com/office/drawing/2014/main" val="1332733996"/>
                  </a:ext>
                </a:extLst>
              </a:tr>
              <a:tr h="320040">
                <a:tc>
                  <a:txBody>
                    <a:bodyPr/>
                    <a:lstStyle/>
                    <a:p>
                      <a:pPr algn="ctr"/>
                      <a:r>
                        <a:rPr lang="cs-CZ" sz="1200" dirty="0">
                          <a:solidFill>
                            <a:schemeClr val="tx1">
                              <a:lumMod val="65000"/>
                              <a:lumOff val="35000"/>
                            </a:schemeClr>
                          </a:solidFill>
                        </a:rPr>
                        <a:t>4</a:t>
                      </a:r>
                    </a:p>
                  </a:txBody>
                  <a:tcPr/>
                </a:tc>
                <a:tc>
                  <a:txBody>
                    <a:bodyPr/>
                    <a:lstStyle/>
                    <a:p>
                      <a:r>
                        <a:rPr lang="cs-CZ" sz="1200" dirty="0">
                          <a:solidFill>
                            <a:schemeClr val="tx1">
                              <a:lumMod val="65000"/>
                              <a:lumOff val="35000"/>
                            </a:schemeClr>
                          </a:solidFill>
                        </a:rPr>
                        <a:t>Projekt bude realizován na území obce, která má více než 1000 obyvatel.</a:t>
                      </a:r>
                    </a:p>
                  </a:txBody>
                  <a:tcPr/>
                </a:tc>
                <a:tc>
                  <a:txBody>
                    <a:bodyPr/>
                    <a:lstStyle/>
                    <a:p>
                      <a:pPr algn="ctr"/>
                      <a:r>
                        <a:rPr lang="cs-CZ" sz="1200" dirty="0">
                          <a:solidFill>
                            <a:schemeClr val="tx1">
                              <a:lumMod val="65000"/>
                              <a:lumOff val="35000"/>
                            </a:schemeClr>
                          </a:solidFill>
                        </a:rPr>
                        <a:t>0</a:t>
                      </a:r>
                    </a:p>
                  </a:txBody>
                  <a:tcPr/>
                </a:tc>
                <a:extLst>
                  <a:ext uri="{0D108BD9-81ED-4DB2-BD59-A6C34878D82A}">
                    <a16:rowId xmlns:a16="http://schemas.microsoft.com/office/drawing/2014/main" val="1432181515"/>
                  </a:ext>
                </a:extLst>
              </a:tr>
            </a:tbl>
          </a:graphicData>
        </a:graphic>
      </p:graphicFrame>
      <p:graphicFrame>
        <p:nvGraphicFramePr>
          <p:cNvPr id="11" name="Tabulka 10">
            <a:extLst>
              <a:ext uri="{FF2B5EF4-FFF2-40B4-BE49-F238E27FC236}">
                <a16:creationId xmlns:a16="http://schemas.microsoft.com/office/drawing/2014/main" id="{6093D1E5-6274-E56A-54F5-D95CB87E8CB6}"/>
              </a:ext>
            </a:extLst>
          </p:cNvPr>
          <p:cNvGraphicFramePr>
            <a:graphicFrameLocks noGrp="1"/>
          </p:cNvGraphicFramePr>
          <p:nvPr>
            <p:extLst>
              <p:ext uri="{D42A27DB-BD31-4B8C-83A1-F6EECF244321}">
                <p14:modId xmlns:p14="http://schemas.microsoft.com/office/powerpoint/2010/main" val="2062180084"/>
              </p:ext>
            </p:extLst>
          </p:nvPr>
        </p:nvGraphicFramePr>
        <p:xfrm>
          <a:off x="1162638" y="5322872"/>
          <a:ext cx="8931372" cy="1097280"/>
        </p:xfrm>
        <a:graphic>
          <a:graphicData uri="http://schemas.openxmlformats.org/drawingml/2006/table">
            <a:tbl>
              <a:tblPr firstRow="1" bandRow="1">
                <a:tableStyleId>{69CF1AB2-1976-4502-BF36-3FF5EA218861}</a:tableStyleId>
              </a:tblPr>
              <a:tblGrid>
                <a:gridCol w="513238">
                  <a:extLst>
                    <a:ext uri="{9D8B030D-6E8A-4147-A177-3AD203B41FA5}">
                      <a16:colId xmlns:a16="http://schemas.microsoft.com/office/drawing/2014/main" val="2531438035"/>
                    </a:ext>
                  </a:extLst>
                </a:gridCol>
                <a:gridCol w="8024305">
                  <a:extLst>
                    <a:ext uri="{9D8B030D-6E8A-4147-A177-3AD203B41FA5}">
                      <a16:colId xmlns:a16="http://schemas.microsoft.com/office/drawing/2014/main" val="1163371534"/>
                    </a:ext>
                  </a:extLst>
                </a:gridCol>
                <a:gridCol w="393829">
                  <a:extLst>
                    <a:ext uri="{9D8B030D-6E8A-4147-A177-3AD203B41FA5}">
                      <a16:colId xmlns:a16="http://schemas.microsoft.com/office/drawing/2014/main" val="2256730959"/>
                    </a:ext>
                  </a:extLst>
                </a:gridCol>
              </a:tblGrid>
              <a:tr h="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Výše způsobilých výdajů, ze kterých je stanovena dotace, je menší nebo rovna 200 000 Kč.</a:t>
                      </a:r>
                    </a:p>
                  </a:txBody>
                  <a:tcPr/>
                </a:tc>
                <a:tc>
                  <a:txBody>
                    <a:bodyPr/>
                    <a:lstStyle/>
                    <a:p>
                      <a:pPr algn="ctr"/>
                      <a:r>
                        <a:rPr lang="cs-CZ" sz="1200" b="0" dirty="0">
                          <a:solidFill>
                            <a:schemeClr val="tx1">
                              <a:lumMod val="65000"/>
                              <a:lumOff val="35000"/>
                            </a:schemeClr>
                          </a:solidFill>
                        </a:rPr>
                        <a:t>15</a:t>
                      </a:r>
                    </a:p>
                  </a:txBody>
                  <a:tcPr/>
                </a:tc>
                <a:extLst>
                  <a:ext uri="{0D108BD9-81ED-4DB2-BD59-A6C34878D82A}">
                    <a16:rowId xmlns:a16="http://schemas.microsoft.com/office/drawing/2014/main" val="1516455187"/>
                  </a:ext>
                </a:extLst>
              </a:tr>
              <a:tr h="0">
                <a:tc>
                  <a:txBody>
                    <a:bodyPr/>
                    <a:lstStyle/>
                    <a:p>
                      <a:pPr algn="ctr"/>
                      <a:r>
                        <a:rPr lang="cs-CZ" sz="1200" b="0" dirty="0">
                          <a:solidFill>
                            <a:schemeClr val="tx1">
                              <a:lumMod val="65000"/>
                              <a:lumOff val="35000"/>
                            </a:schemeClr>
                          </a:solidFill>
                        </a:rPr>
                        <a:t>2</a:t>
                      </a:r>
                    </a:p>
                  </a:txBody>
                  <a:tcPr/>
                </a:tc>
                <a:tc>
                  <a:txBody>
                    <a:bodyPr/>
                    <a:lstStyle/>
                    <a:p>
                      <a:r>
                        <a:rPr lang="pl-PL" sz="1200" b="0" dirty="0">
                          <a:solidFill>
                            <a:schemeClr val="tx1">
                              <a:lumMod val="65000"/>
                              <a:lumOff val="35000"/>
                            </a:schemeClr>
                          </a:solidFill>
                        </a:rPr>
                        <a:t>Výše způsobilých výdajů, ze kterých je stanovena dotace, je od 200 001 do 300 000 Kč (včetně).</a:t>
                      </a:r>
                      <a:endParaRPr lang="cs-CZ" sz="1200" b="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4038692719"/>
                  </a:ext>
                </a:extLst>
              </a:tr>
              <a:tr h="0">
                <a:tc>
                  <a:txBody>
                    <a:bodyPr/>
                    <a:lstStyle/>
                    <a:p>
                      <a:pPr algn="ctr"/>
                      <a:r>
                        <a:rPr lang="cs-CZ" sz="1200" b="0" dirty="0">
                          <a:solidFill>
                            <a:schemeClr val="tx1">
                              <a:lumMod val="65000"/>
                              <a:lumOff val="35000"/>
                            </a:schemeClr>
                          </a:solidFill>
                        </a:rPr>
                        <a:t>3</a:t>
                      </a:r>
                    </a:p>
                  </a:txBody>
                  <a:tcPr/>
                </a:tc>
                <a:tc>
                  <a:txBody>
                    <a:bodyPr/>
                    <a:lstStyle/>
                    <a:p>
                      <a:r>
                        <a:rPr lang="pl-PL" sz="1200" b="0" dirty="0">
                          <a:solidFill>
                            <a:schemeClr val="tx1">
                              <a:lumMod val="65000"/>
                              <a:lumOff val="35000"/>
                            </a:schemeClr>
                          </a:solidFill>
                        </a:rPr>
                        <a:t>Výše způsobilých výdajů, ze kterých je stanovena dotace, je od 300 001 do 400 000 Kč (včetně). </a:t>
                      </a:r>
                      <a:endParaRPr lang="cs-CZ" sz="1200" b="0" dirty="0">
                        <a:solidFill>
                          <a:schemeClr val="tx1">
                            <a:lumMod val="65000"/>
                            <a:lumOff val="35000"/>
                          </a:schemeClr>
                        </a:solidFill>
                      </a:endParaRPr>
                    </a:p>
                  </a:txBody>
                  <a:tcPr/>
                </a:tc>
                <a:tc>
                  <a:txBody>
                    <a:bodyPr/>
                    <a:lstStyle/>
                    <a:p>
                      <a:pPr algn="ctr"/>
                      <a:r>
                        <a:rPr lang="cs-CZ" sz="1200" b="0" dirty="0">
                          <a:solidFill>
                            <a:schemeClr val="tx1">
                              <a:lumMod val="65000"/>
                              <a:lumOff val="35000"/>
                            </a:schemeClr>
                          </a:solidFill>
                        </a:rPr>
                        <a:t>5</a:t>
                      </a:r>
                    </a:p>
                  </a:txBody>
                  <a:tcPr/>
                </a:tc>
                <a:extLst>
                  <a:ext uri="{0D108BD9-81ED-4DB2-BD59-A6C34878D82A}">
                    <a16:rowId xmlns:a16="http://schemas.microsoft.com/office/drawing/2014/main" val="4244251020"/>
                  </a:ext>
                </a:extLst>
              </a:tr>
              <a:tr h="0">
                <a:tc>
                  <a:txBody>
                    <a:bodyPr/>
                    <a:lstStyle/>
                    <a:p>
                      <a:pPr algn="ctr"/>
                      <a:r>
                        <a:rPr lang="cs-CZ" sz="1200" b="0" dirty="0">
                          <a:solidFill>
                            <a:schemeClr val="tx1">
                              <a:lumMod val="65000"/>
                              <a:lumOff val="35000"/>
                            </a:schemeClr>
                          </a:solidFill>
                        </a:rPr>
                        <a:t>4</a:t>
                      </a:r>
                    </a:p>
                  </a:txBody>
                  <a:tcPr/>
                </a:tc>
                <a:tc>
                  <a:txBody>
                    <a:bodyPr/>
                    <a:lstStyle/>
                    <a:p>
                      <a:r>
                        <a:rPr lang="cs-CZ" sz="1200" b="0" dirty="0">
                          <a:solidFill>
                            <a:schemeClr val="tx1">
                              <a:lumMod val="65000"/>
                              <a:lumOff val="35000"/>
                            </a:schemeClr>
                          </a:solidFill>
                        </a:rPr>
                        <a:t>Výše způsobilých výdajů, ze kterých je stanovena dotace, je od 400 001 až 500 000 Kč ( včetně). </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1397691460"/>
                  </a:ext>
                </a:extLst>
              </a:tr>
            </a:tbl>
          </a:graphicData>
        </a:graphic>
      </p:graphicFrame>
      <p:graphicFrame>
        <p:nvGraphicFramePr>
          <p:cNvPr id="12" name="Tabulka 11">
            <a:extLst>
              <a:ext uri="{FF2B5EF4-FFF2-40B4-BE49-F238E27FC236}">
                <a16:creationId xmlns:a16="http://schemas.microsoft.com/office/drawing/2014/main" id="{9D2F7896-8ED1-696A-8E91-F48DBDF09B70}"/>
              </a:ext>
            </a:extLst>
          </p:cNvPr>
          <p:cNvGraphicFramePr>
            <a:graphicFrameLocks noGrp="1"/>
          </p:cNvGraphicFramePr>
          <p:nvPr>
            <p:extLst>
              <p:ext uri="{D42A27DB-BD31-4B8C-83A1-F6EECF244321}">
                <p14:modId xmlns:p14="http://schemas.microsoft.com/office/powerpoint/2010/main" val="234267465"/>
              </p:ext>
            </p:extLst>
          </p:nvPr>
        </p:nvGraphicFramePr>
        <p:xfrm>
          <a:off x="1162638" y="4630358"/>
          <a:ext cx="8931372" cy="692513"/>
        </p:xfrm>
        <a:graphic>
          <a:graphicData uri="http://schemas.openxmlformats.org/drawingml/2006/table">
            <a:tbl>
              <a:tblPr firstRow="1" bandRow="1">
                <a:tableStyleId>{5C22544A-7EE6-4342-B048-85BDC9FD1C3A}</a:tableStyleId>
              </a:tblPr>
              <a:tblGrid>
                <a:gridCol w="8931372">
                  <a:extLst>
                    <a:ext uri="{9D8B030D-6E8A-4147-A177-3AD203B41FA5}">
                      <a16:colId xmlns:a16="http://schemas.microsoft.com/office/drawing/2014/main" val="1435213973"/>
                    </a:ext>
                  </a:extLst>
                </a:gridCol>
              </a:tblGrid>
              <a:tr h="692513">
                <a:tc>
                  <a:txBody>
                    <a:bodyPr/>
                    <a:lstStyle/>
                    <a:p>
                      <a:r>
                        <a:rPr lang="cs-CZ" sz="1300" dirty="0">
                          <a:solidFill>
                            <a:schemeClr val="tx1"/>
                          </a:solidFill>
                        </a:rPr>
                        <a:t>Finanční náročnost projektu: </a:t>
                      </a:r>
                      <a:r>
                        <a:rPr lang="cs-CZ" sz="1300" b="0" dirty="0">
                          <a:solidFill>
                            <a:schemeClr val="tx1"/>
                          </a:solidFill>
                        </a:rPr>
                        <a:t>Body budou přiděleny na základě výše způsobilých výdajů, ze kterých je stanovena dotace. Hodnocení a kontrola se provádí na základě údajů, které žadatel uvedl do Žádosti o dotaci. Změnou projektu nesmí dojít ke snížení přidělených bodů.</a:t>
                      </a:r>
                    </a:p>
                  </a:txBody>
                  <a:tcPr/>
                </a:tc>
                <a:extLst>
                  <a:ext uri="{0D108BD9-81ED-4DB2-BD59-A6C34878D82A}">
                    <a16:rowId xmlns:a16="http://schemas.microsoft.com/office/drawing/2014/main" val="3049852917"/>
                  </a:ext>
                </a:extLst>
              </a:tr>
            </a:tbl>
          </a:graphicData>
        </a:graphic>
      </p:graphicFrame>
    </p:spTree>
    <p:extLst>
      <p:ext uri="{BB962C8B-B14F-4D97-AF65-F5344CB8AC3E}">
        <p14:creationId xmlns:p14="http://schemas.microsoft.com/office/powerpoint/2010/main" val="3972471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5" y="1122363"/>
            <a:ext cx="9857295" cy="759960"/>
          </a:xfrm>
        </p:spPr>
        <p:txBody>
          <a:bodyPr>
            <a:normAutofit/>
          </a:bodyPr>
          <a:lstStyle/>
          <a:p>
            <a:pPr algn="ctr"/>
            <a:r>
              <a:rPr lang="cs-CZ" sz="1400" b="1" dirty="0">
                <a:solidFill>
                  <a:schemeClr val="accent2"/>
                </a:solidFill>
              </a:rPr>
              <a:t>1. Výzva MAS MOST Vysočiny – SZP – Fiche 5 – Základní služby a obnova obcí</a:t>
            </a:r>
            <a:br>
              <a:rPr lang="cs-CZ" sz="1400" b="1" dirty="0">
                <a:solidFill>
                  <a:schemeClr val="accent2"/>
                </a:solidFill>
              </a:rPr>
            </a:br>
            <a:r>
              <a:rPr lang="cs-CZ" sz="1400" dirty="0">
                <a:solidFill>
                  <a:schemeClr val="accent3">
                    <a:lumMod val="50000"/>
                  </a:schemeClr>
                </a:solidFill>
              </a:rPr>
              <a:t>-specifické podmínky pro Fichi 5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7B950031-DBD8-7483-DCE8-BDC54614CD03}"/>
              </a:ext>
            </a:extLst>
          </p:cNvPr>
          <p:cNvGraphicFramePr>
            <a:graphicFrameLocks noGrp="1"/>
          </p:cNvGraphicFramePr>
          <p:nvPr>
            <p:extLst>
              <p:ext uri="{D42A27DB-BD31-4B8C-83A1-F6EECF244321}">
                <p14:modId xmlns:p14="http://schemas.microsoft.com/office/powerpoint/2010/main" val="2976463877"/>
              </p:ext>
            </p:extLst>
          </p:nvPr>
        </p:nvGraphicFramePr>
        <p:xfrm>
          <a:off x="810704" y="1885361"/>
          <a:ext cx="9340827" cy="883920"/>
        </p:xfrm>
        <a:graphic>
          <a:graphicData uri="http://schemas.openxmlformats.org/drawingml/2006/table">
            <a:tbl>
              <a:tblPr firstRow="1" bandRow="1">
                <a:tableStyleId>{5C22544A-7EE6-4342-B048-85BDC9FD1C3A}</a:tableStyleId>
              </a:tblPr>
              <a:tblGrid>
                <a:gridCol w="9340827">
                  <a:extLst>
                    <a:ext uri="{9D8B030D-6E8A-4147-A177-3AD203B41FA5}">
                      <a16:colId xmlns:a16="http://schemas.microsoft.com/office/drawing/2014/main" val="3689710151"/>
                    </a:ext>
                  </a:extLst>
                </a:gridCol>
              </a:tblGrid>
              <a:tr h="370840">
                <a:tc>
                  <a:txBody>
                    <a:bodyPr/>
                    <a:lstStyle/>
                    <a:p>
                      <a:r>
                        <a:rPr lang="cs-CZ" sz="1300" dirty="0">
                          <a:solidFill>
                            <a:schemeClr val="tx1"/>
                          </a:solidFill>
                        </a:rPr>
                        <a:t>Dosud nepodpořený žadatel v rámci výzev MAS  - operace 19.2.1. PRV 2014-2020:</a:t>
                      </a:r>
                    </a:p>
                    <a:p>
                      <a:r>
                        <a:rPr lang="cs-CZ" sz="1300" b="0" dirty="0">
                          <a:solidFill>
                            <a:schemeClr val="tx1"/>
                          </a:solidFill>
                        </a:rPr>
                        <a:t>Přidělené body vychází z počtu žádostí daného žadatele vybraných MAS k realizaci v rámci operace 19.2.1. v PRV, bez ohledu na fakt zda k realizaci došlo/dochází, či ne. Hodnocení a kontrola se provádí na základě údajů ze Seznamu vybraných a nevybraných žádostí, který je veřejně přístupný na webu MAS.</a:t>
                      </a:r>
                    </a:p>
                  </a:txBody>
                  <a:tcPr/>
                </a:tc>
                <a:extLst>
                  <a:ext uri="{0D108BD9-81ED-4DB2-BD59-A6C34878D82A}">
                    <a16:rowId xmlns:a16="http://schemas.microsoft.com/office/drawing/2014/main" val="4016518408"/>
                  </a:ext>
                </a:extLst>
              </a:tr>
            </a:tbl>
          </a:graphicData>
        </a:graphic>
      </p:graphicFrame>
      <p:graphicFrame>
        <p:nvGraphicFramePr>
          <p:cNvPr id="8" name="Tabulka 7">
            <a:extLst>
              <a:ext uri="{FF2B5EF4-FFF2-40B4-BE49-F238E27FC236}">
                <a16:creationId xmlns:a16="http://schemas.microsoft.com/office/drawing/2014/main" id="{84D04F3F-14E6-F455-1FE0-FCEB2082BC4F}"/>
              </a:ext>
            </a:extLst>
          </p:cNvPr>
          <p:cNvGraphicFramePr>
            <a:graphicFrameLocks noGrp="1"/>
          </p:cNvGraphicFramePr>
          <p:nvPr>
            <p:extLst>
              <p:ext uri="{D42A27DB-BD31-4B8C-83A1-F6EECF244321}">
                <p14:modId xmlns:p14="http://schemas.microsoft.com/office/powerpoint/2010/main" val="1312389525"/>
              </p:ext>
            </p:extLst>
          </p:nvPr>
        </p:nvGraphicFramePr>
        <p:xfrm>
          <a:off x="810703" y="2772319"/>
          <a:ext cx="9340827" cy="1371600"/>
        </p:xfrm>
        <a:graphic>
          <a:graphicData uri="http://schemas.openxmlformats.org/drawingml/2006/table">
            <a:tbl>
              <a:tblPr firstRow="1" bandRow="1">
                <a:tableStyleId>{69CF1AB2-1976-4502-BF36-3FF5EA218861}</a:tableStyleId>
              </a:tblPr>
              <a:tblGrid>
                <a:gridCol w="425428">
                  <a:extLst>
                    <a:ext uri="{9D8B030D-6E8A-4147-A177-3AD203B41FA5}">
                      <a16:colId xmlns:a16="http://schemas.microsoft.com/office/drawing/2014/main" val="2054760293"/>
                    </a:ext>
                  </a:extLst>
                </a:gridCol>
                <a:gridCol w="8424334">
                  <a:extLst>
                    <a:ext uri="{9D8B030D-6E8A-4147-A177-3AD203B41FA5}">
                      <a16:colId xmlns:a16="http://schemas.microsoft.com/office/drawing/2014/main" val="2058944523"/>
                    </a:ext>
                  </a:extLst>
                </a:gridCol>
                <a:gridCol w="491065">
                  <a:extLst>
                    <a:ext uri="{9D8B030D-6E8A-4147-A177-3AD203B41FA5}">
                      <a16:colId xmlns:a16="http://schemas.microsoft.com/office/drawing/2014/main" val="1807738624"/>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Z evidence MAS vyplynulo, že žadatel nebyl dosud podpořen v rámci SCLLD 2014-2020 v programu PRV a výzev vyhlášených MAS MOST Vysočiny.</a:t>
                      </a:r>
                    </a:p>
                  </a:txBody>
                  <a:tcPr/>
                </a:tc>
                <a:tc>
                  <a:txBody>
                    <a:bodyPr/>
                    <a:lstStyle/>
                    <a:p>
                      <a:pPr algn="ctr"/>
                      <a:r>
                        <a:rPr lang="cs-CZ" sz="1200" b="0" dirty="0">
                          <a:solidFill>
                            <a:schemeClr val="tx1">
                              <a:lumMod val="65000"/>
                              <a:lumOff val="35000"/>
                            </a:schemeClr>
                          </a:solidFill>
                        </a:rPr>
                        <a:t>15</a:t>
                      </a:r>
                    </a:p>
                  </a:txBody>
                  <a:tcPr/>
                </a:tc>
                <a:extLst>
                  <a:ext uri="{0D108BD9-81ED-4DB2-BD59-A6C34878D82A}">
                    <a16:rowId xmlns:a16="http://schemas.microsoft.com/office/drawing/2014/main" val="1091452410"/>
                  </a:ext>
                </a:extLst>
              </a:tr>
              <a:tr h="370840">
                <a:tc>
                  <a:txBody>
                    <a:bodyPr/>
                    <a:lstStyle/>
                    <a:p>
                      <a:pPr algn="ctr"/>
                      <a:r>
                        <a:rPr lang="cs-CZ" sz="120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Z evidence MAS vyplynulo, že žadatel byl již podpořen v rámci SCLLD 2014-2020 v programu PRV a výzev vyhlášených MAS MOST Vysočiny 1x. </a:t>
                      </a:r>
                    </a:p>
                  </a:txBody>
                  <a:tcPr/>
                </a:tc>
                <a:tc>
                  <a:txBody>
                    <a:bodyPr/>
                    <a:lstStyle/>
                    <a:p>
                      <a:pPr algn="ctr"/>
                      <a:r>
                        <a:rPr lang="cs-CZ" sz="1200" b="0" dirty="0">
                          <a:solidFill>
                            <a:schemeClr val="tx1">
                              <a:lumMod val="65000"/>
                              <a:lumOff val="35000"/>
                            </a:schemeClr>
                          </a:solidFill>
                        </a:rPr>
                        <a:t>5</a:t>
                      </a:r>
                    </a:p>
                  </a:txBody>
                  <a:tcPr/>
                </a:tc>
                <a:extLst>
                  <a:ext uri="{0D108BD9-81ED-4DB2-BD59-A6C34878D82A}">
                    <a16:rowId xmlns:a16="http://schemas.microsoft.com/office/drawing/2014/main" val="832010856"/>
                  </a:ext>
                </a:extLst>
              </a:tr>
              <a:tr h="370840">
                <a:tc>
                  <a:txBody>
                    <a:bodyPr/>
                    <a:lstStyle/>
                    <a:p>
                      <a:pPr algn="ctr"/>
                      <a:r>
                        <a:rPr lang="cs-CZ" sz="120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Z evidence MAS vyplynulo, že žadatel byl</a:t>
                      </a:r>
                      <a:r>
                        <a:rPr lang="cs-CZ" sz="1200" baseline="0" dirty="0">
                          <a:solidFill>
                            <a:schemeClr val="tx1">
                              <a:lumMod val="65000"/>
                              <a:lumOff val="35000"/>
                            </a:schemeClr>
                          </a:solidFill>
                        </a:rPr>
                        <a:t> již</a:t>
                      </a:r>
                      <a:r>
                        <a:rPr lang="cs-CZ" sz="1200" dirty="0">
                          <a:solidFill>
                            <a:schemeClr val="tx1">
                              <a:lumMod val="65000"/>
                              <a:lumOff val="35000"/>
                            </a:schemeClr>
                          </a:solidFill>
                        </a:rPr>
                        <a:t> podpořen v rámci SCLLD 2014-2020 v programu PRV a výzev vyhlášených MAS MOST Vysočiny, minimálně 2x.</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1108834278"/>
                  </a:ext>
                </a:extLst>
              </a:tr>
            </a:tbl>
          </a:graphicData>
        </a:graphic>
      </p:graphicFrame>
      <p:graphicFrame>
        <p:nvGraphicFramePr>
          <p:cNvPr id="9" name="Tabulka 8">
            <a:extLst>
              <a:ext uri="{FF2B5EF4-FFF2-40B4-BE49-F238E27FC236}">
                <a16:creationId xmlns:a16="http://schemas.microsoft.com/office/drawing/2014/main" id="{F22347FB-0BDB-5136-CAEB-2481D368FE86}"/>
              </a:ext>
            </a:extLst>
          </p:cNvPr>
          <p:cNvGraphicFramePr>
            <a:graphicFrameLocks noGrp="1"/>
          </p:cNvGraphicFramePr>
          <p:nvPr>
            <p:extLst>
              <p:ext uri="{D42A27DB-BD31-4B8C-83A1-F6EECF244321}">
                <p14:modId xmlns:p14="http://schemas.microsoft.com/office/powerpoint/2010/main" val="2819115439"/>
              </p:ext>
            </p:extLst>
          </p:nvPr>
        </p:nvGraphicFramePr>
        <p:xfrm>
          <a:off x="810704" y="4286499"/>
          <a:ext cx="9340826" cy="685800"/>
        </p:xfrm>
        <a:graphic>
          <a:graphicData uri="http://schemas.openxmlformats.org/drawingml/2006/table">
            <a:tbl>
              <a:tblPr firstRow="1" bandRow="1">
                <a:tableStyleId>{5C22544A-7EE6-4342-B048-85BDC9FD1C3A}</a:tableStyleId>
              </a:tblPr>
              <a:tblGrid>
                <a:gridCol w="9340826">
                  <a:extLst>
                    <a:ext uri="{9D8B030D-6E8A-4147-A177-3AD203B41FA5}">
                      <a16:colId xmlns:a16="http://schemas.microsoft.com/office/drawing/2014/main" val="1379011008"/>
                    </a:ext>
                  </a:extLst>
                </a:gridCol>
              </a:tblGrid>
              <a:tr h="370840">
                <a:tc>
                  <a:txBody>
                    <a:bodyPr/>
                    <a:lstStyle/>
                    <a:p>
                      <a:r>
                        <a:rPr lang="cs-CZ" sz="1300" dirty="0">
                          <a:solidFill>
                            <a:schemeClr val="tx1"/>
                          </a:solidFill>
                        </a:rPr>
                        <a:t>Délka realizace projektu: Kritérium zvýhodňuje projekty s kratší dobou realizace: Hodnotí se období od data podpisu Dohody do podání Žádosti o platbu na SZIF. Hodnocení se provádí dle údajů v Žádosti o dotace. Kontrola probíhá dle data podpisu Dohody a dle data podání Žádosti o platbu na SZIF.</a:t>
                      </a:r>
                    </a:p>
                  </a:txBody>
                  <a:tcPr/>
                </a:tc>
                <a:extLst>
                  <a:ext uri="{0D108BD9-81ED-4DB2-BD59-A6C34878D82A}">
                    <a16:rowId xmlns:a16="http://schemas.microsoft.com/office/drawing/2014/main" val="118371495"/>
                  </a:ext>
                </a:extLst>
              </a:tr>
            </a:tbl>
          </a:graphicData>
        </a:graphic>
      </p:graphicFrame>
      <p:graphicFrame>
        <p:nvGraphicFramePr>
          <p:cNvPr id="10" name="Tabulka 9">
            <a:extLst>
              <a:ext uri="{FF2B5EF4-FFF2-40B4-BE49-F238E27FC236}">
                <a16:creationId xmlns:a16="http://schemas.microsoft.com/office/drawing/2014/main" id="{CEB6A09C-EF12-098D-AFF7-F2A71B776DDD}"/>
              </a:ext>
            </a:extLst>
          </p:cNvPr>
          <p:cNvGraphicFramePr>
            <a:graphicFrameLocks noGrp="1"/>
          </p:cNvGraphicFramePr>
          <p:nvPr>
            <p:extLst>
              <p:ext uri="{D42A27DB-BD31-4B8C-83A1-F6EECF244321}">
                <p14:modId xmlns:p14="http://schemas.microsoft.com/office/powerpoint/2010/main" val="82477644"/>
              </p:ext>
            </p:extLst>
          </p:nvPr>
        </p:nvGraphicFramePr>
        <p:xfrm>
          <a:off x="810704" y="4972299"/>
          <a:ext cx="9366229" cy="1112520"/>
        </p:xfrm>
        <a:graphic>
          <a:graphicData uri="http://schemas.openxmlformats.org/drawingml/2006/table">
            <a:tbl>
              <a:tblPr firstRow="1" bandRow="1">
                <a:tableStyleId>{69CF1AB2-1976-4502-BF36-3FF5EA218861}</a:tableStyleId>
              </a:tblPr>
              <a:tblGrid>
                <a:gridCol w="408496">
                  <a:extLst>
                    <a:ext uri="{9D8B030D-6E8A-4147-A177-3AD203B41FA5}">
                      <a16:colId xmlns:a16="http://schemas.microsoft.com/office/drawing/2014/main" val="4036218209"/>
                    </a:ext>
                  </a:extLst>
                </a:gridCol>
                <a:gridCol w="8441267">
                  <a:extLst>
                    <a:ext uri="{9D8B030D-6E8A-4147-A177-3AD203B41FA5}">
                      <a16:colId xmlns:a16="http://schemas.microsoft.com/office/drawing/2014/main" val="2519936676"/>
                    </a:ext>
                  </a:extLst>
                </a:gridCol>
                <a:gridCol w="516466">
                  <a:extLst>
                    <a:ext uri="{9D8B030D-6E8A-4147-A177-3AD203B41FA5}">
                      <a16:colId xmlns:a16="http://schemas.microsoft.com/office/drawing/2014/main" val="1594103260"/>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Doba realizace je do 6 měsíců od data podpisu Dohody do podání Žádosti o platbu na SZIF.</a:t>
                      </a:r>
                    </a:p>
                  </a:txBody>
                  <a:tcPr/>
                </a:tc>
                <a:tc>
                  <a:txBody>
                    <a:bodyPr/>
                    <a:lstStyle/>
                    <a:p>
                      <a:pPr algn="ctr"/>
                      <a:r>
                        <a:rPr lang="cs-CZ" sz="1200" b="0" dirty="0">
                          <a:solidFill>
                            <a:schemeClr val="tx1">
                              <a:lumMod val="65000"/>
                              <a:lumOff val="35000"/>
                            </a:schemeClr>
                          </a:solidFill>
                        </a:rPr>
                        <a:t>15</a:t>
                      </a:r>
                    </a:p>
                  </a:txBody>
                  <a:tcPr/>
                </a:tc>
                <a:extLst>
                  <a:ext uri="{0D108BD9-81ED-4DB2-BD59-A6C34878D82A}">
                    <a16:rowId xmlns:a16="http://schemas.microsoft.com/office/drawing/2014/main" val="3342856800"/>
                  </a:ext>
                </a:extLst>
              </a:tr>
              <a:tr h="370840">
                <a:tc>
                  <a:txBody>
                    <a:bodyPr/>
                    <a:lstStyle/>
                    <a:p>
                      <a:pPr algn="ctr"/>
                      <a:r>
                        <a:rPr lang="cs-CZ" sz="1200" b="0" dirty="0">
                          <a:solidFill>
                            <a:schemeClr val="tx1">
                              <a:lumMod val="65000"/>
                              <a:lumOff val="35000"/>
                            </a:schemeClr>
                          </a:solidFill>
                        </a:rPr>
                        <a:t>2.</a:t>
                      </a:r>
                    </a:p>
                  </a:txBody>
                  <a:tcPr/>
                </a:tc>
                <a:tc>
                  <a:txBody>
                    <a:bodyPr/>
                    <a:lstStyle/>
                    <a:p>
                      <a:r>
                        <a:rPr lang="cs-CZ" sz="1200" b="0" dirty="0">
                          <a:solidFill>
                            <a:schemeClr val="tx1">
                              <a:lumMod val="65000"/>
                              <a:lumOff val="35000"/>
                            </a:schemeClr>
                          </a:solidFill>
                        </a:rPr>
                        <a:t>Doba realizace je v rozmezí 7 – 12 měsíců od data podpisu Dohody do podání Žádosti o platbu na SZIF.</a:t>
                      </a:r>
                    </a:p>
                  </a:txBody>
                  <a:tcPr/>
                </a:tc>
                <a:tc>
                  <a:txBody>
                    <a:bodyPr/>
                    <a:lstStyle/>
                    <a:p>
                      <a:pPr algn="ctr"/>
                      <a:r>
                        <a:rPr lang="cs-CZ" sz="1200" b="0" dirty="0">
                          <a:solidFill>
                            <a:schemeClr val="tx1">
                              <a:lumMod val="65000"/>
                              <a:lumOff val="35000"/>
                            </a:schemeClr>
                          </a:solidFill>
                        </a:rPr>
                        <a:t>5</a:t>
                      </a:r>
                    </a:p>
                  </a:txBody>
                  <a:tcPr/>
                </a:tc>
                <a:extLst>
                  <a:ext uri="{0D108BD9-81ED-4DB2-BD59-A6C34878D82A}">
                    <a16:rowId xmlns:a16="http://schemas.microsoft.com/office/drawing/2014/main" val="3508160656"/>
                  </a:ext>
                </a:extLst>
              </a:tr>
              <a:tr h="370840">
                <a:tc>
                  <a:txBody>
                    <a:bodyPr/>
                    <a:lstStyle/>
                    <a:p>
                      <a:pPr algn="ctr"/>
                      <a:r>
                        <a:rPr lang="cs-CZ" sz="1200" b="0" dirty="0">
                          <a:solidFill>
                            <a:schemeClr val="tx1">
                              <a:lumMod val="65000"/>
                              <a:lumOff val="35000"/>
                            </a:schemeClr>
                          </a:solidFill>
                        </a:rPr>
                        <a:t>3.</a:t>
                      </a:r>
                    </a:p>
                  </a:txBody>
                  <a:tcPr/>
                </a:tc>
                <a:tc>
                  <a:txBody>
                    <a:bodyPr/>
                    <a:lstStyle/>
                    <a:p>
                      <a:r>
                        <a:rPr lang="cs-CZ" sz="1200" b="0" dirty="0">
                          <a:solidFill>
                            <a:schemeClr val="tx1">
                              <a:lumMod val="65000"/>
                              <a:lumOff val="35000"/>
                            </a:schemeClr>
                          </a:solidFill>
                        </a:rPr>
                        <a:t>Doba realizace je delší než 12 měsíců od data podpisu Dohody do podání Žádosti o platbu na SZIF.</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1314116613"/>
                  </a:ext>
                </a:extLst>
              </a:tr>
            </a:tbl>
          </a:graphicData>
        </a:graphic>
      </p:graphicFrame>
      <p:sp>
        <p:nvSpPr>
          <p:cNvPr id="12" name="TextovéPole 11">
            <a:extLst>
              <a:ext uri="{FF2B5EF4-FFF2-40B4-BE49-F238E27FC236}">
                <a16:creationId xmlns:a16="http://schemas.microsoft.com/office/drawing/2014/main" id="{462C73A2-B3FB-42BD-5E31-6BEA32B7CA8D}"/>
              </a:ext>
            </a:extLst>
          </p:cNvPr>
          <p:cNvSpPr txBox="1"/>
          <p:nvPr/>
        </p:nvSpPr>
        <p:spPr>
          <a:xfrm>
            <a:off x="1966384" y="6174557"/>
            <a:ext cx="6100232" cy="646331"/>
          </a:xfrm>
          <a:prstGeom prst="rect">
            <a:avLst/>
          </a:prstGeom>
          <a:noFill/>
        </p:spPr>
        <p:txBody>
          <a:bodyPr wrap="square">
            <a:spAutoFit/>
          </a:bodyPr>
          <a:lstStyle/>
          <a:p>
            <a:pPr algn="ctr"/>
            <a:r>
              <a:rPr lang="cs-CZ" sz="1800" b="1" dirty="0">
                <a:solidFill>
                  <a:schemeClr val="accent4"/>
                </a:solidFill>
              </a:rPr>
              <a:t>Žadatel musí získat minimálně </a:t>
            </a:r>
            <a:r>
              <a:rPr lang="cs-CZ" b="1" dirty="0">
                <a:solidFill>
                  <a:schemeClr val="accent4"/>
                </a:solidFill>
              </a:rPr>
              <a:t>2</a:t>
            </a:r>
            <a:r>
              <a:rPr lang="cs-CZ" sz="1800" b="1" dirty="0">
                <a:solidFill>
                  <a:schemeClr val="accent4"/>
                </a:solidFill>
              </a:rPr>
              <a:t>5 bodů!!! </a:t>
            </a:r>
          </a:p>
          <a:p>
            <a:pPr algn="ctr"/>
            <a:r>
              <a:rPr lang="cs-CZ" sz="1800" b="1" dirty="0">
                <a:solidFill>
                  <a:schemeClr val="accent4"/>
                </a:solidFill>
              </a:rPr>
              <a:t>Upraveno ve výzvě MAS a její příloze – Fiche 5.</a:t>
            </a:r>
          </a:p>
        </p:txBody>
      </p:sp>
    </p:spTree>
    <p:extLst>
      <p:ext uri="{BB962C8B-B14F-4D97-AF65-F5344CB8AC3E}">
        <p14:creationId xmlns:p14="http://schemas.microsoft.com/office/powerpoint/2010/main" val="1297198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4" y="1407524"/>
            <a:ext cx="9857295" cy="477837"/>
          </a:xfrm>
        </p:spPr>
        <p:txBody>
          <a:bodyPr>
            <a:normAutofit fontScale="90000"/>
          </a:bodyPr>
          <a:lstStyle/>
          <a:p>
            <a:pPr algn="ctr"/>
            <a:r>
              <a:rPr lang="cs-CZ" sz="1400" b="1" dirty="0">
                <a:solidFill>
                  <a:schemeClr val="accent2"/>
                </a:solidFill>
              </a:rPr>
              <a:t>1. Výzva MAS MOST Vysočiny – SZP – </a:t>
            </a:r>
            <a:r>
              <a:rPr lang="cs-CZ" sz="1400" b="1" dirty="0" err="1">
                <a:solidFill>
                  <a:schemeClr val="accent2"/>
                </a:solidFill>
              </a:rPr>
              <a:t>Fiche</a:t>
            </a:r>
            <a:r>
              <a:rPr lang="cs-CZ" sz="1400" b="1" dirty="0">
                <a:solidFill>
                  <a:schemeClr val="accent2"/>
                </a:solidFill>
              </a:rPr>
              <a:t> 6 – Neproduktivní infrastruktura v krajině</a:t>
            </a:r>
            <a:br>
              <a:rPr lang="cs-CZ" sz="1400" b="1" dirty="0">
                <a:solidFill>
                  <a:schemeClr val="accent2"/>
                </a:solidFill>
              </a:rPr>
            </a:br>
            <a:br>
              <a:rPr lang="cs-CZ" sz="1400" b="1" dirty="0">
                <a:solidFill>
                  <a:schemeClr val="accent2"/>
                </a:solidFill>
              </a:rPr>
            </a:br>
            <a:r>
              <a:rPr lang="cs-CZ" sz="1400" dirty="0">
                <a:solidFill>
                  <a:schemeClr val="accent3">
                    <a:lumMod val="50000"/>
                  </a:schemeClr>
                </a:solidFill>
              </a:rPr>
              <a:t>-specifické podmínky pro </a:t>
            </a:r>
            <a:r>
              <a:rPr lang="cs-CZ" sz="1400" dirty="0" err="1">
                <a:solidFill>
                  <a:schemeClr val="accent3">
                    <a:lumMod val="50000"/>
                  </a:schemeClr>
                </a:solidFill>
              </a:rPr>
              <a:t>Fichi</a:t>
            </a:r>
            <a:r>
              <a:rPr lang="cs-CZ" sz="1400" dirty="0">
                <a:solidFill>
                  <a:schemeClr val="accent3">
                    <a:lumMod val="50000"/>
                  </a:schemeClr>
                </a:solidFill>
              </a:rPr>
              <a:t> 6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475AB6FF-FBD7-1549-089F-69FE09605811}"/>
              </a:ext>
            </a:extLst>
          </p:cNvPr>
          <p:cNvGraphicFramePr>
            <a:graphicFrameLocks noGrp="1"/>
          </p:cNvGraphicFramePr>
          <p:nvPr>
            <p:extLst>
              <p:ext uri="{D42A27DB-BD31-4B8C-83A1-F6EECF244321}">
                <p14:modId xmlns:p14="http://schemas.microsoft.com/office/powerpoint/2010/main" val="3783328694"/>
              </p:ext>
            </p:extLst>
          </p:nvPr>
        </p:nvGraphicFramePr>
        <p:xfrm>
          <a:off x="624435" y="1853899"/>
          <a:ext cx="9247697" cy="883920"/>
        </p:xfrm>
        <a:graphic>
          <a:graphicData uri="http://schemas.openxmlformats.org/drawingml/2006/table">
            <a:tbl>
              <a:tblPr firstRow="1" bandRow="1">
                <a:tableStyleId>{5C22544A-7EE6-4342-B048-85BDC9FD1C3A}</a:tableStyleId>
              </a:tblPr>
              <a:tblGrid>
                <a:gridCol w="9247697">
                  <a:extLst>
                    <a:ext uri="{9D8B030D-6E8A-4147-A177-3AD203B41FA5}">
                      <a16:colId xmlns:a16="http://schemas.microsoft.com/office/drawing/2014/main" val="4138793687"/>
                    </a:ext>
                  </a:extLst>
                </a:gridCol>
              </a:tblGrid>
              <a:tr h="370840">
                <a:tc>
                  <a:txBody>
                    <a:bodyPr/>
                    <a:lstStyle/>
                    <a:p>
                      <a:r>
                        <a:rPr lang="cs-CZ" sz="1300" b="1" dirty="0">
                          <a:solidFill>
                            <a:schemeClr val="tx1"/>
                          </a:solidFill>
                        </a:rPr>
                        <a:t>Dosud nepodpořený žadatel v rámci výzev MAS – operace 19.2.1. PRV 2014-2020: </a:t>
                      </a:r>
                      <a:r>
                        <a:rPr lang="cs-CZ" sz="1300" b="0" dirty="0">
                          <a:solidFill>
                            <a:schemeClr val="tx1"/>
                          </a:solidFill>
                        </a:rPr>
                        <a:t>Přidělené body vychází z počtu žádosti daného žadatele vybraných MAS k realizaci v rámci operace 19.2.1. v PRV, bez ohledu na fakt zda k realizaci došlo/dochází, či ne. Hodnocení a kontrola se provádí na základě údajů, ze Seznamu vybraných a nevybraných žádostí, který je veřejně přístupný na webu MAS.</a:t>
                      </a:r>
                    </a:p>
                  </a:txBody>
                  <a:tcPr/>
                </a:tc>
                <a:extLst>
                  <a:ext uri="{0D108BD9-81ED-4DB2-BD59-A6C34878D82A}">
                    <a16:rowId xmlns:a16="http://schemas.microsoft.com/office/drawing/2014/main" val="10017966"/>
                  </a:ext>
                </a:extLst>
              </a:tr>
            </a:tbl>
          </a:graphicData>
        </a:graphic>
      </p:graphicFrame>
      <p:graphicFrame>
        <p:nvGraphicFramePr>
          <p:cNvPr id="8" name="Tabulka 7">
            <a:extLst>
              <a:ext uri="{FF2B5EF4-FFF2-40B4-BE49-F238E27FC236}">
                <a16:creationId xmlns:a16="http://schemas.microsoft.com/office/drawing/2014/main" id="{4426E9C3-C6FC-E47F-3C43-75AA341B768E}"/>
              </a:ext>
            </a:extLst>
          </p:cNvPr>
          <p:cNvGraphicFramePr>
            <a:graphicFrameLocks noGrp="1"/>
          </p:cNvGraphicFramePr>
          <p:nvPr>
            <p:extLst>
              <p:ext uri="{D42A27DB-BD31-4B8C-83A1-F6EECF244321}">
                <p14:modId xmlns:p14="http://schemas.microsoft.com/office/powerpoint/2010/main" val="1403358885"/>
              </p:ext>
            </p:extLst>
          </p:nvPr>
        </p:nvGraphicFramePr>
        <p:xfrm>
          <a:off x="624435" y="2739802"/>
          <a:ext cx="9247698" cy="914400"/>
        </p:xfrm>
        <a:graphic>
          <a:graphicData uri="http://schemas.openxmlformats.org/drawingml/2006/table">
            <a:tbl>
              <a:tblPr firstRow="1" bandRow="1">
                <a:tableStyleId>{69CF1AB2-1976-4502-BF36-3FF5EA218861}</a:tableStyleId>
              </a:tblPr>
              <a:tblGrid>
                <a:gridCol w="493165">
                  <a:extLst>
                    <a:ext uri="{9D8B030D-6E8A-4147-A177-3AD203B41FA5}">
                      <a16:colId xmlns:a16="http://schemas.microsoft.com/office/drawing/2014/main" val="2660792533"/>
                    </a:ext>
                  </a:extLst>
                </a:gridCol>
                <a:gridCol w="8212666">
                  <a:extLst>
                    <a:ext uri="{9D8B030D-6E8A-4147-A177-3AD203B41FA5}">
                      <a16:colId xmlns:a16="http://schemas.microsoft.com/office/drawing/2014/main" val="1328629814"/>
                    </a:ext>
                  </a:extLst>
                </a:gridCol>
                <a:gridCol w="541867">
                  <a:extLst>
                    <a:ext uri="{9D8B030D-6E8A-4147-A177-3AD203B41FA5}">
                      <a16:colId xmlns:a16="http://schemas.microsoft.com/office/drawing/2014/main" val="1966324508"/>
                    </a:ext>
                  </a:extLst>
                </a:gridCol>
              </a:tblGrid>
              <a:tr h="370840">
                <a:tc>
                  <a:txBody>
                    <a:bodyPr/>
                    <a:lstStyle/>
                    <a:p>
                      <a:pPr algn="ctr"/>
                      <a:r>
                        <a:rPr lang="cs-CZ" sz="1200" b="0" dirty="0">
                          <a:solidFill>
                            <a:schemeClr val="tx1">
                              <a:lumMod val="65000"/>
                              <a:lumOff val="35000"/>
                            </a:schemeClr>
                          </a:solidFill>
                        </a:rPr>
                        <a:t>1.</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Z evidence MAS vyplynulo, že žadatel nebyl dosud podpořen v rámci SCLLD 2014-2020 v programu PRV a výzev vyhlášených MAS MOST Vysočiny.</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206038220"/>
                  </a:ext>
                </a:extLst>
              </a:tr>
              <a:tr h="370840">
                <a:tc>
                  <a:txBody>
                    <a:bodyPr/>
                    <a:lstStyle/>
                    <a:p>
                      <a:pPr algn="ctr"/>
                      <a:r>
                        <a:rPr lang="cs-CZ" sz="1200" b="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b="0" dirty="0">
                          <a:solidFill>
                            <a:schemeClr val="tx1">
                              <a:lumMod val="65000"/>
                              <a:lumOff val="35000"/>
                            </a:schemeClr>
                          </a:solidFill>
                        </a:rPr>
                        <a:t>Z evidence MAS vyplynulo, že žadatel byl již podpořen v rámci SCLLD 2014-2020 v programu PRV a výzev vyhlášených MAS MOST Vysočiny 1x.</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910540916"/>
                  </a:ext>
                </a:extLst>
              </a:tr>
            </a:tbl>
          </a:graphicData>
        </a:graphic>
      </p:graphicFrame>
      <p:graphicFrame>
        <p:nvGraphicFramePr>
          <p:cNvPr id="9" name="Tabulka 8">
            <a:extLst>
              <a:ext uri="{FF2B5EF4-FFF2-40B4-BE49-F238E27FC236}">
                <a16:creationId xmlns:a16="http://schemas.microsoft.com/office/drawing/2014/main" id="{76BAA894-4B89-2E1A-B30C-94B4BD965432}"/>
              </a:ext>
            </a:extLst>
          </p:cNvPr>
          <p:cNvGraphicFramePr>
            <a:graphicFrameLocks noGrp="1"/>
          </p:cNvGraphicFramePr>
          <p:nvPr>
            <p:extLst>
              <p:ext uri="{D42A27DB-BD31-4B8C-83A1-F6EECF244321}">
                <p14:modId xmlns:p14="http://schemas.microsoft.com/office/powerpoint/2010/main" val="3525618090"/>
              </p:ext>
            </p:extLst>
          </p:nvPr>
        </p:nvGraphicFramePr>
        <p:xfrm>
          <a:off x="624435" y="3844539"/>
          <a:ext cx="9247696" cy="1082040"/>
        </p:xfrm>
        <a:graphic>
          <a:graphicData uri="http://schemas.openxmlformats.org/drawingml/2006/table">
            <a:tbl>
              <a:tblPr firstRow="1" bandRow="1">
                <a:tableStyleId>{5C22544A-7EE6-4342-B048-85BDC9FD1C3A}</a:tableStyleId>
              </a:tblPr>
              <a:tblGrid>
                <a:gridCol w="9247696">
                  <a:extLst>
                    <a:ext uri="{9D8B030D-6E8A-4147-A177-3AD203B41FA5}">
                      <a16:colId xmlns:a16="http://schemas.microsoft.com/office/drawing/2014/main" val="2556128901"/>
                    </a:ext>
                  </a:extLst>
                </a:gridCol>
              </a:tblGrid>
              <a:tr h="370840">
                <a:tc>
                  <a:txBody>
                    <a:bodyPr/>
                    <a:lstStyle/>
                    <a:p>
                      <a:r>
                        <a:rPr lang="cs-CZ" sz="1300" b="1" dirty="0">
                          <a:solidFill>
                            <a:schemeClr val="tx1"/>
                          </a:solidFill>
                        </a:rPr>
                        <a:t>Počet obyvatel obce: </a:t>
                      </a:r>
                      <a:r>
                        <a:rPr lang="cs-CZ" sz="1300" b="0" dirty="0">
                          <a:solidFill>
                            <a:schemeClr val="tx1"/>
                          </a:solidFill>
                        </a:rPr>
                        <a:t>Dopad projektu na obce dle počtu obyvatel obce kde se nachází místo realizace projektu v případě, že projekt zasahuje do více obcí, vypočítá se nárok na body dle aritmetického průměru počtu obyvatel v jednotlivých obcích, ve kterých je projekt realizován. Hodnocení a kontrola proběhne ke dni podání Žádosti o dotaci dle dokumentu ČSU: Počet obyvatel v obcích České republiky. Aktuální verze dokumentů je vyvěšena na webových stránkách MAS jako příloha výzvy. V případě změny místa realizace, musí být dodržena zvolená bodová hladina. </a:t>
                      </a:r>
                    </a:p>
                  </a:txBody>
                  <a:tcPr/>
                </a:tc>
                <a:extLst>
                  <a:ext uri="{0D108BD9-81ED-4DB2-BD59-A6C34878D82A}">
                    <a16:rowId xmlns:a16="http://schemas.microsoft.com/office/drawing/2014/main" val="216236880"/>
                  </a:ext>
                </a:extLst>
              </a:tr>
            </a:tbl>
          </a:graphicData>
        </a:graphic>
      </p:graphicFrame>
      <p:graphicFrame>
        <p:nvGraphicFramePr>
          <p:cNvPr id="10" name="Tabulka 9">
            <a:extLst>
              <a:ext uri="{FF2B5EF4-FFF2-40B4-BE49-F238E27FC236}">
                <a16:creationId xmlns:a16="http://schemas.microsoft.com/office/drawing/2014/main" id="{B2036FA1-C36E-5206-045F-48A17A5E6797}"/>
              </a:ext>
            </a:extLst>
          </p:cNvPr>
          <p:cNvGraphicFramePr>
            <a:graphicFrameLocks noGrp="1"/>
          </p:cNvGraphicFramePr>
          <p:nvPr>
            <p:extLst>
              <p:ext uri="{D42A27DB-BD31-4B8C-83A1-F6EECF244321}">
                <p14:modId xmlns:p14="http://schemas.microsoft.com/office/powerpoint/2010/main" val="2083508900"/>
              </p:ext>
            </p:extLst>
          </p:nvPr>
        </p:nvGraphicFramePr>
        <p:xfrm>
          <a:off x="624435" y="4926579"/>
          <a:ext cx="9247695" cy="1483360"/>
        </p:xfrm>
        <a:graphic>
          <a:graphicData uri="http://schemas.openxmlformats.org/drawingml/2006/table">
            <a:tbl>
              <a:tblPr firstRow="1" bandRow="1">
                <a:tableStyleId>{69CF1AB2-1976-4502-BF36-3FF5EA218861}</a:tableStyleId>
              </a:tblPr>
              <a:tblGrid>
                <a:gridCol w="501632">
                  <a:extLst>
                    <a:ext uri="{9D8B030D-6E8A-4147-A177-3AD203B41FA5}">
                      <a16:colId xmlns:a16="http://schemas.microsoft.com/office/drawing/2014/main" val="1304630090"/>
                    </a:ext>
                  </a:extLst>
                </a:gridCol>
                <a:gridCol w="8212666">
                  <a:extLst>
                    <a:ext uri="{9D8B030D-6E8A-4147-A177-3AD203B41FA5}">
                      <a16:colId xmlns:a16="http://schemas.microsoft.com/office/drawing/2014/main" val="3926293983"/>
                    </a:ext>
                  </a:extLst>
                </a:gridCol>
                <a:gridCol w="533397">
                  <a:extLst>
                    <a:ext uri="{9D8B030D-6E8A-4147-A177-3AD203B41FA5}">
                      <a16:colId xmlns:a16="http://schemas.microsoft.com/office/drawing/2014/main" val="3667241824"/>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Projekt bude realizován na území obce, která má 300 obyvatel nebo méně.</a:t>
                      </a:r>
                    </a:p>
                  </a:txBody>
                  <a:tcPr/>
                </a:tc>
                <a:tc>
                  <a:txBody>
                    <a:bodyPr/>
                    <a:lstStyle/>
                    <a:p>
                      <a:pPr algn="ctr"/>
                      <a:r>
                        <a:rPr lang="cs-CZ" sz="1200" b="0" dirty="0">
                          <a:solidFill>
                            <a:schemeClr val="tx1">
                              <a:lumMod val="65000"/>
                              <a:lumOff val="35000"/>
                            </a:schemeClr>
                          </a:solidFill>
                        </a:rPr>
                        <a:t>15</a:t>
                      </a:r>
                    </a:p>
                  </a:txBody>
                  <a:tcPr/>
                </a:tc>
                <a:extLst>
                  <a:ext uri="{0D108BD9-81ED-4DB2-BD59-A6C34878D82A}">
                    <a16:rowId xmlns:a16="http://schemas.microsoft.com/office/drawing/2014/main" val="622945282"/>
                  </a:ext>
                </a:extLst>
              </a:tr>
              <a:tr h="370840">
                <a:tc>
                  <a:txBody>
                    <a:bodyPr/>
                    <a:lstStyle/>
                    <a:p>
                      <a:pPr algn="ctr"/>
                      <a:r>
                        <a:rPr lang="cs-CZ" sz="1200" b="0" dirty="0">
                          <a:solidFill>
                            <a:schemeClr val="tx1">
                              <a:lumMod val="65000"/>
                              <a:lumOff val="35000"/>
                            </a:schemeClr>
                          </a:solidFill>
                        </a:rPr>
                        <a:t>2.</a:t>
                      </a:r>
                    </a:p>
                  </a:txBody>
                  <a:tcPr/>
                </a:tc>
                <a:tc>
                  <a:txBody>
                    <a:bodyPr/>
                    <a:lstStyle/>
                    <a:p>
                      <a:r>
                        <a:rPr lang="cs-CZ" sz="1200" b="0" dirty="0">
                          <a:solidFill>
                            <a:schemeClr val="tx1">
                              <a:lumMod val="65000"/>
                              <a:lumOff val="35000"/>
                            </a:schemeClr>
                          </a:solidFill>
                        </a:rPr>
                        <a:t>Projekt bude realizován na území obce, která má 301 až 500 obyvatel.</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3778972444"/>
                  </a:ext>
                </a:extLst>
              </a:tr>
              <a:tr h="370840">
                <a:tc>
                  <a:txBody>
                    <a:bodyPr/>
                    <a:lstStyle/>
                    <a:p>
                      <a:pPr algn="ctr"/>
                      <a:r>
                        <a:rPr lang="cs-CZ" sz="1200" b="0" dirty="0">
                          <a:solidFill>
                            <a:schemeClr val="tx1">
                              <a:lumMod val="65000"/>
                              <a:lumOff val="35000"/>
                            </a:schemeClr>
                          </a:solidFill>
                        </a:rPr>
                        <a:t>3.</a:t>
                      </a:r>
                    </a:p>
                  </a:txBody>
                  <a:tcPr/>
                </a:tc>
                <a:tc>
                  <a:txBody>
                    <a:bodyPr/>
                    <a:lstStyle/>
                    <a:p>
                      <a:r>
                        <a:rPr lang="cs-CZ" sz="1200" b="0" dirty="0">
                          <a:solidFill>
                            <a:schemeClr val="tx1">
                              <a:lumMod val="65000"/>
                              <a:lumOff val="35000"/>
                            </a:schemeClr>
                          </a:solidFill>
                        </a:rPr>
                        <a:t>Projekt bude realizován na území obce, která má 501 až 1 000 obyvatel.</a:t>
                      </a:r>
                    </a:p>
                  </a:txBody>
                  <a:tcPr/>
                </a:tc>
                <a:tc>
                  <a:txBody>
                    <a:bodyPr/>
                    <a:lstStyle/>
                    <a:p>
                      <a:pPr algn="ctr"/>
                      <a:r>
                        <a:rPr lang="cs-CZ" sz="1200" b="0" dirty="0">
                          <a:solidFill>
                            <a:schemeClr val="tx1">
                              <a:lumMod val="65000"/>
                              <a:lumOff val="35000"/>
                            </a:schemeClr>
                          </a:solidFill>
                        </a:rPr>
                        <a:t>5</a:t>
                      </a:r>
                    </a:p>
                  </a:txBody>
                  <a:tcPr/>
                </a:tc>
                <a:extLst>
                  <a:ext uri="{0D108BD9-81ED-4DB2-BD59-A6C34878D82A}">
                    <a16:rowId xmlns:a16="http://schemas.microsoft.com/office/drawing/2014/main" val="1551135173"/>
                  </a:ext>
                </a:extLst>
              </a:tr>
              <a:tr h="370840">
                <a:tc>
                  <a:txBody>
                    <a:bodyPr/>
                    <a:lstStyle/>
                    <a:p>
                      <a:pPr algn="ctr"/>
                      <a:r>
                        <a:rPr lang="cs-CZ" sz="1200" b="0" dirty="0">
                          <a:solidFill>
                            <a:schemeClr val="tx1">
                              <a:lumMod val="65000"/>
                              <a:lumOff val="35000"/>
                            </a:schemeClr>
                          </a:solidFill>
                        </a:rPr>
                        <a:t>4.</a:t>
                      </a:r>
                    </a:p>
                  </a:txBody>
                  <a:tcPr/>
                </a:tc>
                <a:tc>
                  <a:txBody>
                    <a:bodyPr/>
                    <a:lstStyle/>
                    <a:p>
                      <a:r>
                        <a:rPr lang="cs-CZ" sz="1200" b="0" dirty="0">
                          <a:solidFill>
                            <a:schemeClr val="tx1">
                              <a:lumMod val="65000"/>
                              <a:lumOff val="35000"/>
                            </a:schemeClr>
                          </a:solidFill>
                        </a:rPr>
                        <a:t>Projekt bude realizován na území obce, která má více než 1 000 obyvatel.</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2284500657"/>
                  </a:ext>
                </a:extLst>
              </a:tr>
            </a:tbl>
          </a:graphicData>
        </a:graphic>
      </p:graphicFrame>
    </p:spTree>
    <p:extLst>
      <p:ext uri="{BB962C8B-B14F-4D97-AF65-F5344CB8AC3E}">
        <p14:creationId xmlns:p14="http://schemas.microsoft.com/office/powerpoint/2010/main" val="3883767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8D6AD0-257F-D015-FC8E-F7AEFC62F6C7}"/>
              </a:ext>
            </a:extLst>
          </p:cNvPr>
          <p:cNvSpPr>
            <a:spLocks noGrp="1"/>
          </p:cNvSpPr>
          <p:nvPr>
            <p:ph type="ctrTitle"/>
          </p:nvPr>
        </p:nvSpPr>
        <p:spPr>
          <a:xfrm>
            <a:off x="810704" y="1407524"/>
            <a:ext cx="9857295" cy="477837"/>
          </a:xfrm>
        </p:spPr>
        <p:txBody>
          <a:bodyPr>
            <a:normAutofit fontScale="90000"/>
          </a:bodyPr>
          <a:lstStyle/>
          <a:p>
            <a:pPr algn="ctr"/>
            <a:r>
              <a:rPr lang="cs-CZ" sz="1400" b="1" dirty="0">
                <a:solidFill>
                  <a:schemeClr val="accent2"/>
                </a:solidFill>
              </a:rPr>
              <a:t>1. Výzva MAS MOST Vysočiny – SZP – Fiche 6 – Podnikání malých a středních podniků</a:t>
            </a:r>
            <a:br>
              <a:rPr lang="cs-CZ" sz="1400" b="1" dirty="0">
                <a:solidFill>
                  <a:schemeClr val="accent2"/>
                </a:solidFill>
              </a:rPr>
            </a:br>
            <a:r>
              <a:rPr lang="cs-CZ" sz="1400" dirty="0">
                <a:solidFill>
                  <a:schemeClr val="accent3">
                    <a:lumMod val="50000"/>
                  </a:schemeClr>
                </a:solidFill>
              </a:rPr>
              <a:t>-specifické podmínky pro Fichi 6 </a:t>
            </a:r>
            <a:br>
              <a:rPr lang="cs-CZ" sz="1400" dirty="0">
                <a:solidFill>
                  <a:schemeClr val="accent3">
                    <a:lumMod val="50000"/>
                  </a:schemeClr>
                </a:solidFill>
              </a:rPr>
            </a:br>
            <a:endParaRPr lang="cs-CZ" sz="1400" b="1" dirty="0">
              <a:solidFill>
                <a:schemeClr val="accent2"/>
              </a:solidFill>
            </a:endParaRPr>
          </a:p>
        </p:txBody>
      </p:sp>
      <p:sp>
        <p:nvSpPr>
          <p:cNvPr id="3" name="Podnadpis 2">
            <a:extLst>
              <a:ext uri="{FF2B5EF4-FFF2-40B4-BE49-F238E27FC236}">
                <a16:creationId xmlns:a16="http://schemas.microsoft.com/office/drawing/2014/main" id="{D2770ED2-2CAB-2D22-DEC1-A716AF8E4616}"/>
              </a:ext>
            </a:extLst>
          </p:cNvPr>
          <p:cNvSpPr>
            <a:spLocks noGrp="1"/>
          </p:cNvSpPr>
          <p:nvPr>
            <p:ph type="subTitle" idx="1"/>
          </p:nvPr>
        </p:nvSpPr>
        <p:spPr>
          <a:xfrm>
            <a:off x="810705" y="1885361"/>
            <a:ext cx="9857295" cy="4289196"/>
          </a:xfrm>
        </p:spPr>
        <p:txBody>
          <a:bodyPr/>
          <a:lstStyle/>
          <a:p>
            <a:pPr algn="l"/>
            <a:endParaRPr lang="cs-CZ" sz="1200" b="0" dirty="0"/>
          </a:p>
          <a:p>
            <a:pPr marL="342900" indent="-342900">
              <a:buFont typeface="Wingdings" panose="05000000000000000000" pitchFamily="2" charset="2"/>
              <a:buChar char="Ø"/>
            </a:pPr>
            <a:endParaRPr lang="cs-CZ" dirty="0"/>
          </a:p>
        </p:txBody>
      </p:sp>
      <p:sp>
        <p:nvSpPr>
          <p:cNvPr id="4" name="Obdélník 3">
            <a:extLst>
              <a:ext uri="{FF2B5EF4-FFF2-40B4-BE49-F238E27FC236}">
                <a16:creationId xmlns:a16="http://schemas.microsoft.com/office/drawing/2014/main" id="{8012DD8B-3676-ACCC-2738-535CBE664078}"/>
              </a:ext>
            </a:extLst>
          </p:cNvPr>
          <p:cNvSpPr/>
          <p:nvPr/>
        </p:nvSpPr>
        <p:spPr>
          <a:xfrm>
            <a:off x="194733" y="135467"/>
            <a:ext cx="3076368" cy="894821"/>
          </a:xfrm>
          <a:prstGeom prst="rect">
            <a:avLst/>
          </a:prstGeom>
          <a:blipFill>
            <a:blip r:embed="rId2"/>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a:extLst>
              <a:ext uri="{FF2B5EF4-FFF2-40B4-BE49-F238E27FC236}">
                <a16:creationId xmlns:a16="http://schemas.microsoft.com/office/drawing/2014/main" id="{098D4E86-D137-5205-60A0-94A04CE85FCE}"/>
              </a:ext>
            </a:extLst>
          </p:cNvPr>
          <p:cNvSpPr/>
          <p:nvPr/>
        </p:nvSpPr>
        <p:spPr>
          <a:xfrm>
            <a:off x="3799002" y="135467"/>
            <a:ext cx="4176074" cy="848412"/>
          </a:xfrm>
          <a:prstGeom prst="rect">
            <a:avLst/>
          </a:prstGeom>
          <a:blipFill>
            <a:blip r:embed="rId3"/>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a:extLst>
              <a:ext uri="{FF2B5EF4-FFF2-40B4-BE49-F238E27FC236}">
                <a16:creationId xmlns:a16="http://schemas.microsoft.com/office/drawing/2014/main" id="{613673E0-A322-6969-DFEE-6124C3249ACB}"/>
              </a:ext>
            </a:extLst>
          </p:cNvPr>
          <p:cNvSpPr/>
          <p:nvPr/>
        </p:nvSpPr>
        <p:spPr>
          <a:xfrm>
            <a:off x="10866050" y="135467"/>
            <a:ext cx="1131217" cy="1100666"/>
          </a:xfrm>
          <a:prstGeom prst="rect">
            <a:avLst/>
          </a:prstGeom>
          <a:blipFill>
            <a:blip r:embed="rId4"/>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7" name="Tabulka 6">
            <a:extLst>
              <a:ext uri="{FF2B5EF4-FFF2-40B4-BE49-F238E27FC236}">
                <a16:creationId xmlns:a16="http://schemas.microsoft.com/office/drawing/2014/main" id="{D9E24900-EE5D-0602-AA7A-CE1108F0AB2E}"/>
              </a:ext>
            </a:extLst>
          </p:cNvPr>
          <p:cNvGraphicFramePr>
            <a:graphicFrameLocks noGrp="1"/>
          </p:cNvGraphicFramePr>
          <p:nvPr>
            <p:extLst>
              <p:ext uri="{D42A27DB-BD31-4B8C-83A1-F6EECF244321}">
                <p14:modId xmlns:p14="http://schemas.microsoft.com/office/powerpoint/2010/main" val="2415977820"/>
              </p:ext>
            </p:extLst>
          </p:nvPr>
        </p:nvGraphicFramePr>
        <p:xfrm>
          <a:off x="810703" y="1885361"/>
          <a:ext cx="9290030" cy="685800"/>
        </p:xfrm>
        <a:graphic>
          <a:graphicData uri="http://schemas.openxmlformats.org/drawingml/2006/table">
            <a:tbl>
              <a:tblPr firstRow="1" bandRow="1">
                <a:tableStyleId>{5C22544A-7EE6-4342-B048-85BDC9FD1C3A}</a:tableStyleId>
              </a:tblPr>
              <a:tblGrid>
                <a:gridCol w="9290030">
                  <a:extLst>
                    <a:ext uri="{9D8B030D-6E8A-4147-A177-3AD203B41FA5}">
                      <a16:colId xmlns:a16="http://schemas.microsoft.com/office/drawing/2014/main" val="3664264855"/>
                    </a:ext>
                  </a:extLst>
                </a:gridCol>
              </a:tblGrid>
              <a:tr h="370840">
                <a:tc>
                  <a:txBody>
                    <a:bodyPr/>
                    <a:lstStyle/>
                    <a:p>
                      <a:r>
                        <a:rPr lang="cs-CZ" sz="1300" b="1" dirty="0">
                          <a:solidFill>
                            <a:schemeClr val="tx1"/>
                          </a:solidFill>
                        </a:rPr>
                        <a:t>Finanční náročnost projektu: </a:t>
                      </a:r>
                      <a:r>
                        <a:rPr lang="cs-CZ" sz="1300" b="0" dirty="0">
                          <a:solidFill>
                            <a:schemeClr val="tx1"/>
                          </a:solidFill>
                        </a:rPr>
                        <a:t>Body budou přiděleny na základě výše způsobilých výdajů, ze kterých je stanovena dotace. Hodnocení a kontrola se provádí na základě údajů, které žadatel do Žádosti o dotaci. Změnou projektu nesmí dojít ke snížení přidělených bodů.</a:t>
                      </a:r>
                    </a:p>
                  </a:txBody>
                  <a:tcPr/>
                </a:tc>
                <a:extLst>
                  <a:ext uri="{0D108BD9-81ED-4DB2-BD59-A6C34878D82A}">
                    <a16:rowId xmlns:a16="http://schemas.microsoft.com/office/drawing/2014/main" val="614003606"/>
                  </a:ext>
                </a:extLst>
              </a:tr>
            </a:tbl>
          </a:graphicData>
        </a:graphic>
      </p:graphicFrame>
      <p:graphicFrame>
        <p:nvGraphicFramePr>
          <p:cNvPr id="8" name="Tabulka 7">
            <a:extLst>
              <a:ext uri="{FF2B5EF4-FFF2-40B4-BE49-F238E27FC236}">
                <a16:creationId xmlns:a16="http://schemas.microsoft.com/office/drawing/2014/main" id="{29D4746D-0BAD-75F5-AADD-F0286A7367E4}"/>
              </a:ext>
            </a:extLst>
          </p:cNvPr>
          <p:cNvGraphicFramePr>
            <a:graphicFrameLocks noGrp="1"/>
          </p:cNvGraphicFramePr>
          <p:nvPr>
            <p:extLst>
              <p:ext uri="{D42A27DB-BD31-4B8C-83A1-F6EECF244321}">
                <p14:modId xmlns:p14="http://schemas.microsoft.com/office/powerpoint/2010/main" val="1617910162"/>
              </p:ext>
            </p:extLst>
          </p:nvPr>
        </p:nvGraphicFramePr>
        <p:xfrm>
          <a:off x="810702" y="2574539"/>
          <a:ext cx="9290030" cy="1112520"/>
        </p:xfrm>
        <a:graphic>
          <a:graphicData uri="http://schemas.openxmlformats.org/drawingml/2006/table">
            <a:tbl>
              <a:tblPr firstRow="1" bandRow="1">
                <a:tableStyleId>{69CF1AB2-1976-4502-BF36-3FF5EA218861}</a:tableStyleId>
              </a:tblPr>
              <a:tblGrid>
                <a:gridCol w="383098">
                  <a:extLst>
                    <a:ext uri="{9D8B030D-6E8A-4147-A177-3AD203B41FA5}">
                      <a16:colId xmlns:a16="http://schemas.microsoft.com/office/drawing/2014/main" val="806683190"/>
                    </a:ext>
                  </a:extLst>
                </a:gridCol>
                <a:gridCol w="8297333">
                  <a:extLst>
                    <a:ext uri="{9D8B030D-6E8A-4147-A177-3AD203B41FA5}">
                      <a16:colId xmlns:a16="http://schemas.microsoft.com/office/drawing/2014/main" val="3636483173"/>
                    </a:ext>
                  </a:extLst>
                </a:gridCol>
                <a:gridCol w="609599">
                  <a:extLst>
                    <a:ext uri="{9D8B030D-6E8A-4147-A177-3AD203B41FA5}">
                      <a16:colId xmlns:a16="http://schemas.microsoft.com/office/drawing/2014/main" val="853423974"/>
                    </a:ext>
                  </a:extLst>
                </a:gridCol>
              </a:tblGrid>
              <a:tr h="370840">
                <a:tc>
                  <a:txBody>
                    <a:bodyPr/>
                    <a:lstStyle/>
                    <a:p>
                      <a:pPr algn="ctr"/>
                      <a:r>
                        <a:rPr lang="cs-CZ" sz="1200" b="0" dirty="0">
                          <a:solidFill>
                            <a:schemeClr val="tx1">
                              <a:lumMod val="65000"/>
                              <a:lumOff val="35000"/>
                            </a:schemeClr>
                          </a:solidFill>
                        </a:rPr>
                        <a:t>1.</a:t>
                      </a:r>
                    </a:p>
                  </a:txBody>
                  <a:tcPr/>
                </a:tc>
                <a:tc>
                  <a:txBody>
                    <a:bodyPr/>
                    <a:lstStyle/>
                    <a:p>
                      <a:r>
                        <a:rPr lang="cs-CZ" sz="1200" b="0" dirty="0">
                          <a:solidFill>
                            <a:schemeClr val="tx1">
                              <a:lumMod val="65000"/>
                              <a:lumOff val="35000"/>
                            </a:schemeClr>
                          </a:solidFill>
                        </a:rPr>
                        <a:t>Výše způsobilých výdajů, ze kterých je stanovena dotace, je menší nebo rovna 250 000 Kč.</a:t>
                      </a:r>
                    </a:p>
                  </a:txBody>
                  <a:tcPr/>
                </a:tc>
                <a:tc>
                  <a:txBody>
                    <a:bodyPr/>
                    <a:lstStyle/>
                    <a:p>
                      <a:pPr algn="ctr"/>
                      <a:r>
                        <a:rPr lang="cs-CZ" sz="1200" b="0" dirty="0">
                          <a:solidFill>
                            <a:schemeClr val="tx1">
                              <a:lumMod val="65000"/>
                              <a:lumOff val="35000"/>
                            </a:schemeClr>
                          </a:solidFill>
                        </a:rPr>
                        <a:t>20</a:t>
                      </a:r>
                    </a:p>
                  </a:txBody>
                  <a:tcPr/>
                </a:tc>
                <a:extLst>
                  <a:ext uri="{0D108BD9-81ED-4DB2-BD59-A6C34878D82A}">
                    <a16:rowId xmlns:a16="http://schemas.microsoft.com/office/drawing/2014/main" val="3088672617"/>
                  </a:ext>
                </a:extLst>
              </a:tr>
              <a:tr h="370840">
                <a:tc>
                  <a:txBody>
                    <a:bodyPr/>
                    <a:lstStyle/>
                    <a:p>
                      <a:pPr algn="ctr"/>
                      <a:r>
                        <a:rPr lang="cs-CZ" sz="1200" dirty="0">
                          <a:solidFill>
                            <a:schemeClr val="tx1">
                              <a:lumMod val="65000"/>
                              <a:lumOff val="35000"/>
                            </a:schemeClr>
                          </a:solidFill>
                        </a:rPr>
                        <a:t>2.</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Výše způsobilých výdajů, ze kterých je stanovena dotace, je</a:t>
                      </a:r>
                      <a:r>
                        <a:rPr lang="cs-CZ" sz="1200" baseline="0" dirty="0">
                          <a:solidFill>
                            <a:schemeClr val="tx1">
                              <a:lumMod val="65000"/>
                              <a:lumOff val="35000"/>
                            </a:schemeClr>
                          </a:solidFill>
                        </a:rPr>
                        <a:t> od 250 001 </a:t>
                      </a:r>
                      <a:r>
                        <a:rPr lang="cs-CZ" sz="1200" dirty="0">
                          <a:solidFill>
                            <a:schemeClr val="tx1">
                              <a:lumMod val="65000"/>
                              <a:lumOff val="35000"/>
                            </a:schemeClr>
                          </a:solidFill>
                        </a:rPr>
                        <a:t>do 350 000 Kč (včetně).</a:t>
                      </a:r>
                    </a:p>
                  </a:txBody>
                  <a:tcPr/>
                </a:tc>
                <a:tc>
                  <a:txBody>
                    <a:bodyPr/>
                    <a:lstStyle/>
                    <a:p>
                      <a:pPr algn="ctr"/>
                      <a:r>
                        <a:rPr lang="cs-CZ" sz="1200" b="0" dirty="0">
                          <a:solidFill>
                            <a:schemeClr val="tx1">
                              <a:lumMod val="65000"/>
                              <a:lumOff val="35000"/>
                            </a:schemeClr>
                          </a:solidFill>
                        </a:rPr>
                        <a:t>10</a:t>
                      </a:r>
                    </a:p>
                  </a:txBody>
                  <a:tcPr/>
                </a:tc>
                <a:extLst>
                  <a:ext uri="{0D108BD9-81ED-4DB2-BD59-A6C34878D82A}">
                    <a16:rowId xmlns:a16="http://schemas.microsoft.com/office/drawing/2014/main" val="3208439893"/>
                  </a:ext>
                </a:extLst>
              </a:tr>
              <a:tr h="370840">
                <a:tc>
                  <a:txBody>
                    <a:bodyPr/>
                    <a:lstStyle/>
                    <a:p>
                      <a:pPr algn="ctr"/>
                      <a:r>
                        <a:rPr lang="cs-CZ" sz="1200" dirty="0">
                          <a:solidFill>
                            <a:schemeClr val="tx1">
                              <a:lumMod val="65000"/>
                              <a:lumOff val="35000"/>
                            </a:schemeClr>
                          </a:solidFill>
                        </a:rPr>
                        <a:t>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cs-CZ" sz="1200" dirty="0">
                          <a:solidFill>
                            <a:schemeClr val="tx1">
                              <a:lumMod val="65000"/>
                              <a:lumOff val="35000"/>
                            </a:schemeClr>
                          </a:solidFill>
                        </a:rPr>
                        <a:t>Výše způsobilých výdajů, ze kterých je stanovena dotace, je od 350 001</a:t>
                      </a:r>
                      <a:r>
                        <a:rPr lang="cs-CZ" sz="1200" baseline="0" dirty="0">
                          <a:solidFill>
                            <a:schemeClr val="tx1">
                              <a:lumMod val="65000"/>
                              <a:lumOff val="35000"/>
                            </a:schemeClr>
                          </a:solidFill>
                        </a:rPr>
                        <a:t> do </a:t>
                      </a:r>
                      <a:r>
                        <a:rPr lang="cs-CZ" sz="1200" dirty="0">
                          <a:solidFill>
                            <a:schemeClr val="tx1">
                              <a:lumMod val="65000"/>
                              <a:lumOff val="35000"/>
                            </a:schemeClr>
                          </a:solidFill>
                        </a:rPr>
                        <a:t>550 000 Kč (včetně).</a:t>
                      </a:r>
                    </a:p>
                  </a:txBody>
                  <a:tcPr/>
                </a:tc>
                <a:tc>
                  <a:txBody>
                    <a:bodyPr/>
                    <a:lstStyle/>
                    <a:p>
                      <a:pPr algn="ctr"/>
                      <a:r>
                        <a:rPr lang="cs-CZ" sz="1200" b="0" dirty="0">
                          <a:solidFill>
                            <a:schemeClr val="tx1">
                              <a:lumMod val="65000"/>
                              <a:lumOff val="35000"/>
                            </a:schemeClr>
                          </a:solidFill>
                        </a:rPr>
                        <a:t>0</a:t>
                      </a:r>
                    </a:p>
                  </a:txBody>
                  <a:tcPr/>
                </a:tc>
                <a:extLst>
                  <a:ext uri="{0D108BD9-81ED-4DB2-BD59-A6C34878D82A}">
                    <a16:rowId xmlns:a16="http://schemas.microsoft.com/office/drawing/2014/main" val="158683956"/>
                  </a:ext>
                </a:extLst>
              </a:tr>
            </a:tbl>
          </a:graphicData>
        </a:graphic>
      </p:graphicFrame>
      <p:sp>
        <p:nvSpPr>
          <p:cNvPr id="10" name="TextovéPole 9">
            <a:extLst>
              <a:ext uri="{FF2B5EF4-FFF2-40B4-BE49-F238E27FC236}">
                <a16:creationId xmlns:a16="http://schemas.microsoft.com/office/drawing/2014/main" id="{BCA2DB74-9A8F-CE4B-46CF-336B1308349E}"/>
              </a:ext>
            </a:extLst>
          </p:cNvPr>
          <p:cNvSpPr txBox="1"/>
          <p:nvPr/>
        </p:nvSpPr>
        <p:spPr>
          <a:xfrm>
            <a:off x="2237317" y="3841730"/>
            <a:ext cx="6100232" cy="646331"/>
          </a:xfrm>
          <a:prstGeom prst="rect">
            <a:avLst/>
          </a:prstGeom>
          <a:noFill/>
        </p:spPr>
        <p:txBody>
          <a:bodyPr wrap="square">
            <a:spAutoFit/>
          </a:bodyPr>
          <a:lstStyle/>
          <a:p>
            <a:pPr algn="ctr"/>
            <a:r>
              <a:rPr lang="cs-CZ" sz="1800" b="1" dirty="0">
                <a:solidFill>
                  <a:schemeClr val="accent4"/>
                </a:solidFill>
              </a:rPr>
              <a:t>Žadatel musí získat minimálně 15 bodů!!! </a:t>
            </a:r>
          </a:p>
          <a:p>
            <a:pPr algn="ctr"/>
            <a:r>
              <a:rPr lang="cs-CZ" sz="1800" b="1" dirty="0">
                <a:solidFill>
                  <a:schemeClr val="accent4"/>
                </a:solidFill>
              </a:rPr>
              <a:t>Upraveno ve výzvě MAS a její příloze – Fiche 6.</a:t>
            </a:r>
            <a:endParaRPr lang="cs-CZ" dirty="0"/>
          </a:p>
        </p:txBody>
      </p:sp>
    </p:spTree>
    <p:extLst>
      <p:ext uri="{BB962C8B-B14F-4D97-AF65-F5344CB8AC3E}">
        <p14:creationId xmlns:p14="http://schemas.microsoft.com/office/powerpoint/2010/main" val="2214065354"/>
      </p:ext>
    </p:extLst>
  </p:cSld>
  <p:clrMapOvr>
    <a:masterClrMapping/>
  </p:clrMapOvr>
</p:sld>
</file>

<file path=ppt/theme/theme1.xml><?xml version="1.0" encoding="utf-8"?>
<a:theme xmlns:a="http://schemas.openxmlformats.org/drawingml/2006/main" name="Fazeta">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1760</TotalTime>
  <Words>3588</Words>
  <Application>Microsoft Office PowerPoint</Application>
  <PresentationFormat>Širokoúhlá obrazovka</PresentationFormat>
  <Paragraphs>282</Paragraphs>
  <Slides>17</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17</vt:i4>
      </vt:variant>
    </vt:vector>
  </HeadingPairs>
  <TitlesOfParts>
    <vt:vector size="26" baseType="lpstr">
      <vt:lpstr>Arial</vt:lpstr>
      <vt:lpstr>Calibri</vt:lpstr>
      <vt:lpstr>Century Gothic</vt:lpstr>
      <vt:lpstr>DejaVu Sans</vt:lpstr>
      <vt:lpstr>Times New Roman</vt:lpstr>
      <vt:lpstr>Trebuchet MS</vt:lpstr>
      <vt:lpstr>Wingdings</vt:lpstr>
      <vt:lpstr>Wingdings 3</vt:lpstr>
      <vt:lpstr>Fazeta</vt:lpstr>
      <vt:lpstr>MAS MOST Vysočiny, o.p.s.   1.Výzva MAS MOST Vysočiny – SZP - 2024 </vt:lpstr>
      <vt:lpstr>1. Výzva MAS MOST Vysočiny – SZP - 2024</vt:lpstr>
      <vt:lpstr>1. Výzva MAS MOST Vysočiny – SZP - 2024</vt:lpstr>
      <vt:lpstr>1. Výzva MAS MOST Vysočiny – SZP – Fiche 4 – Podnikání malých a středních podniků  - Specifické podmínky pro Fichi 4</vt:lpstr>
      <vt:lpstr>1. Výzva MAS MOST Vysočiny – SZP – Fiche 4 – Podnikání malých a středních podniků</vt:lpstr>
      <vt:lpstr>1. Výzva MAS MOST Vysočiny – SZP – Fiche 5 – Základní služby a obnova obcí</vt:lpstr>
      <vt:lpstr>1. Výzva MAS MOST Vysočiny – SZP – Fiche 5 – Základní služby a obnova obcí -specifické podmínky pro Fichi 5  </vt:lpstr>
      <vt:lpstr>1. Výzva MAS MOST Vysočiny – SZP – Fiche 6 – Neproduktivní infrastruktura v krajině  -specifické podmínky pro Fichi 6  </vt:lpstr>
      <vt:lpstr>1. Výzva MAS MOST Vysočiny – SZP – Fiche 6 – Podnikání malých a středních podniků -specifické podmínky pro Fichi 6  </vt:lpstr>
      <vt:lpstr>1. VÝZVA MAS MOST VYSOČINY – SZP - 2024</vt:lpstr>
      <vt:lpstr>1. VÝZVA MAS MOST VYSOČINY – SZP - 2024</vt:lpstr>
      <vt:lpstr>1. VÝZVA MAS MOST VYSOČINY – SZP - 2024</vt:lpstr>
      <vt:lpstr>1. VÝZVA MAS MOST VYSOČINY – SZP - 2024</vt:lpstr>
      <vt:lpstr>1. VÝZVA MAS MOST VYSOČINY – SZP - 2024</vt:lpstr>
      <vt:lpstr>1. VÝZVA MAS MOST VYSOČINY – SZP - 2024</vt:lpstr>
      <vt:lpstr>1. VÝZVA MAS MOST VYSOČINY – SZP - 2024</vt:lpstr>
      <vt:lpstr>  Informace, Kontakty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Výzva MAS MOST Vysočiny – SZP – Fiche 4 – Podnikání malých a středních podniků  - Specifické podmínky pro Fichi 4</dc:title>
  <dc:creator>MAS Most</dc:creator>
  <cp:lastModifiedBy>Zuzana Syslová</cp:lastModifiedBy>
  <cp:revision>52</cp:revision>
  <dcterms:created xsi:type="dcterms:W3CDTF">2024-03-19T09:36:10Z</dcterms:created>
  <dcterms:modified xsi:type="dcterms:W3CDTF">2024-04-25T06:09:06Z</dcterms:modified>
</cp:coreProperties>
</file>